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70"/>
  </p:notesMasterIdLst>
  <p:sldIdLst>
    <p:sldId id="256" r:id="rId5"/>
    <p:sldId id="357" r:id="rId6"/>
    <p:sldId id="259" r:id="rId7"/>
    <p:sldId id="261" r:id="rId8"/>
    <p:sldId id="278" r:id="rId9"/>
    <p:sldId id="381" r:id="rId10"/>
    <p:sldId id="382" r:id="rId11"/>
    <p:sldId id="383" r:id="rId12"/>
    <p:sldId id="348" r:id="rId13"/>
    <p:sldId id="398" r:id="rId14"/>
    <p:sldId id="505" r:id="rId15"/>
    <p:sldId id="506" r:id="rId16"/>
    <p:sldId id="374" r:id="rId17"/>
    <p:sldId id="509" r:id="rId18"/>
    <p:sldId id="511" r:id="rId19"/>
    <p:sldId id="557" r:id="rId20"/>
    <p:sldId id="538" r:id="rId21"/>
    <p:sldId id="556" r:id="rId22"/>
    <p:sldId id="539" r:id="rId23"/>
    <p:sldId id="560" r:id="rId24"/>
    <p:sldId id="552" r:id="rId25"/>
    <p:sldId id="553" r:id="rId26"/>
    <p:sldId id="551" r:id="rId27"/>
    <p:sldId id="554" r:id="rId28"/>
    <p:sldId id="550" r:id="rId29"/>
    <p:sldId id="558" r:id="rId30"/>
    <p:sldId id="513" r:id="rId31"/>
    <p:sldId id="507" r:id="rId32"/>
    <p:sldId id="514" r:id="rId33"/>
    <p:sldId id="499" r:id="rId34"/>
    <p:sldId id="515" r:id="rId35"/>
    <p:sldId id="516" r:id="rId36"/>
    <p:sldId id="517" r:id="rId37"/>
    <p:sldId id="518" r:id="rId38"/>
    <p:sldId id="519" r:id="rId39"/>
    <p:sldId id="520" r:id="rId40"/>
    <p:sldId id="310" r:id="rId41"/>
    <p:sldId id="387" r:id="rId42"/>
    <p:sldId id="321" r:id="rId43"/>
    <p:sldId id="316" r:id="rId44"/>
    <p:sldId id="521" r:id="rId45"/>
    <p:sldId id="522" r:id="rId46"/>
    <p:sldId id="301" r:id="rId47"/>
    <p:sldId id="388" r:id="rId48"/>
    <p:sldId id="325" r:id="rId49"/>
    <p:sldId id="523" r:id="rId50"/>
    <p:sldId id="524" r:id="rId51"/>
    <p:sldId id="525" r:id="rId52"/>
    <p:sldId id="526" r:id="rId53"/>
    <p:sldId id="341" r:id="rId54"/>
    <p:sldId id="527" r:id="rId55"/>
    <p:sldId id="528" r:id="rId56"/>
    <p:sldId id="529" r:id="rId57"/>
    <p:sldId id="397" r:id="rId58"/>
    <p:sldId id="502" r:id="rId59"/>
    <p:sldId id="531" r:id="rId60"/>
    <p:sldId id="380" r:id="rId61"/>
    <p:sldId id="346" r:id="rId62"/>
    <p:sldId id="394" r:id="rId63"/>
    <p:sldId id="260" r:id="rId64"/>
    <p:sldId id="365" r:id="rId65"/>
    <p:sldId id="533" r:id="rId66"/>
    <p:sldId id="337" r:id="rId67"/>
    <p:sldId id="504" r:id="rId68"/>
    <p:sldId id="503" r:id="rId69"/>
  </p:sldIdLst>
  <p:sldSz cx="9144000" cy="6858000" type="screen4x3"/>
  <p:notesSz cx="7010400" cy="92964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99A8DEE-CB9E-48C2-AECB-F9517CCCA7E0}">
          <p14:sldIdLst>
            <p14:sldId id="256"/>
            <p14:sldId id="357"/>
            <p14:sldId id="259"/>
            <p14:sldId id="261"/>
            <p14:sldId id="278"/>
            <p14:sldId id="381"/>
            <p14:sldId id="382"/>
          </p14:sldIdLst>
        </p14:section>
        <p14:section name="Untitled Section" id="{D3C7CC98-545F-4930-B85E-F3F19AF8A62B}">
          <p14:sldIdLst>
            <p14:sldId id="383"/>
            <p14:sldId id="348"/>
            <p14:sldId id="398"/>
            <p14:sldId id="505"/>
            <p14:sldId id="506"/>
            <p14:sldId id="374"/>
            <p14:sldId id="509"/>
            <p14:sldId id="511"/>
            <p14:sldId id="557"/>
            <p14:sldId id="538"/>
            <p14:sldId id="556"/>
            <p14:sldId id="539"/>
            <p14:sldId id="560"/>
            <p14:sldId id="552"/>
            <p14:sldId id="553"/>
            <p14:sldId id="551"/>
            <p14:sldId id="554"/>
            <p14:sldId id="550"/>
            <p14:sldId id="558"/>
            <p14:sldId id="513"/>
            <p14:sldId id="507"/>
            <p14:sldId id="514"/>
            <p14:sldId id="499"/>
            <p14:sldId id="515"/>
            <p14:sldId id="516"/>
            <p14:sldId id="517"/>
            <p14:sldId id="518"/>
            <p14:sldId id="519"/>
            <p14:sldId id="520"/>
            <p14:sldId id="310"/>
            <p14:sldId id="387"/>
            <p14:sldId id="321"/>
            <p14:sldId id="316"/>
            <p14:sldId id="521"/>
            <p14:sldId id="522"/>
            <p14:sldId id="301"/>
            <p14:sldId id="388"/>
            <p14:sldId id="325"/>
            <p14:sldId id="523"/>
            <p14:sldId id="524"/>
            <p14:sldId id="525"/>
            <p14:sldId id="526"/>
            <p14:sldId id="341"/>
            <p14:sldId id="527"/>
            <p14:sldId id="528"/>
            <p14:sldId id="529"/>
            <p14:sldId id="397"/>
            <p14:sldId id="502"/>
            <p14:sldId id="531"/>
            <p14:sldId id="380"/>
            <p14:sldId id="346"/>
            <p14:sldId id="394"/>
            <p14:sldId id="260"/>
            <p14:sldId id="365"/>
            <p14:sldId id="533"/>
            <p14:sldId id="337"/>
            <p14:sldId id="504"/>
            <p14:sldId id="503"/>
          </p14:sldIdLst>
        </p14:section>
      </p14:sectionLst>
    </p:ex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 Petee" initials="CP" lastIdx="68" clrIdx="0">
    <p:extLst>
      <p:ext uri="{19B8F6BF-5375-455C-9EA6-DF929625EA0E}">
        <p15:presenceInfo xmlns:p15="http://schemas.microsoft.com/office/powerpoint/2012/main" userId="304b8a8beaecba59" providerId="Windows Live"/>
      </p:ext>
    </p:extLst>
  </p:cmAuthor>
  <p:cmAuthor id="2" name="Kasey" initials="K" lastIdx="1" clrIdx="1">
    <p:extLst>
      <p:ext uri="{19B8F6BF-5375-455C-9EA6-DF929625EA0E}">
        <p15:presenceInfo xmlns:p15="http://schemas.microsoft.com/office/powerpoint/2012/main" userId="4277ba44e16e907b" providerId="Windows Live"/>
      </p:ext>
    </p:extLst>
  </p:cmAuthor>
  <p:cmAuthor id="3" name="Remley, John [COMRES/WR/STL]" initials="R[" lastIdx="94" clrIdx="2">
    <p:extLst>
      <p:ext uri="{19B8F6BF-5375-455C-9EA6-DF929625EA0E}">
        <p15:presenceInfo xmlns:p15="http://schemas.microsoft.com/office/powerpoint/2012/main" userId="S::john.remley@emerson.com::c244cf8d-795d-4d63-b1a7-e37d37ba4dd6" providerId="AD"/>
      </p:ext>
    </p:extLst>
  </p:cmAuthor>
  <p:cmAuthor id="4" name="Carl Petee" initials="CP [2]" lastIdx="74" clrIdx="3">
    <p:extLst>
      <p:ext uri="{19B8F6BF-5375-455C-9EA6-DF929625EA0E}">
        <p15:presenceInfo xmlns:p15="http://schemas.microsoft.com/office/powerpoint/2012/main" userId="Carl Pete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9EE"/>
    <a:srgbClr val="CBD0DB"/>
    <a:srgbClr val="757373"/>
    <a:srgbClr val="E7E7E7"/>
    <a:srgbClr val="2D3F55"/>
    <a:srgbClr val="070B11"/>
    <a:srgbClr val="DF7F7F"/>
    <a:srgbClr val="0099FF"/>
    <a:srgbClr val="365F91"/>
    <a:srgbClr val="77C0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E16CDF-4A87-2D42-A737-6EB754A3DCB4}" v="18" dt="2021-06-25T21:16:50.415"/>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5"/>
    <p:restoredTop sz="94275"/>
  </p:normalViewPr>
  <p:slideViewPr>
    <p:cSldViewPr snapToGrid="0">
      <p:cViewPr varScale="1">
        <p:scale>
          <a:sx n="84" d="100"/>
          <a:sy n="84" d="100"/>
        </p:scale>
        <p:origin x="824" y="176"/>
      </p:cViewPr>
      <p:guideLst>
        <p:guide orient="horz" pos="180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tags" Target="tags/tag1.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wra0203\Desktop\Rewrite%20Gas%20Valve\Misc%20Artwork\Opening%20Curv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marker>
            <c:symbol val="none"/>
          </c:marker>
          <c:cat>
            <c:numRef>
              <c:f>Sheet1!$A$2:$A$10</c:f>
              <c:numCache>
                <c:formatCode>0.0</c:formatCode>
                <c:ptCount val="9"/>
                <c:pt idx="0">
                  <c:v>0.4</c:v>
                </c:pt>
                <c:pt idx="1">
                  <c:v>0.60000000000000031</c:v>
                </c:pt>
                <c:pt idx="2">
                  <c:v>0.8</c:v>
                </c:pt>
                <c:pt idx="3">
                  <c:v>1</c:v>
                </c:pt>
                <c:pt idx="4">
                  <c:v>1.2</c:v>
                </c:pt>
                <c:pt idx="5">
                  <c:v>1.4</c:v>
                </c:pt>
                <c:pt idx="6">
                  <c:v>1.6</c:v>
                </c:pt>
                <c:pt idx="7">
                  <c:v>1.8</c:v>
                </c:pt>
                <c:pt idx="8">
                  <c:v>2</c:v>
                </c:pt>
              </c:numCache>
            </c:numRef>
          </c:cat>
          <c:val>
            <c:numRef>
              <c:f>Sheet1!$B$2:$B$10</c:f>
              <c:numCache>
                <c:formatCode>0</c:formatCode>
                <c:ptCount val="9"/>
                <c:pt idx="0">
                  <c:v>50</c:v>
                </c:pt>
                <c:pt idx="1">
                  <c:v>80</c:v>
                </c:pt>
                <c:pt idx="2">
                  <c:v>115</c:v>
                </c:pt>
                <c:pt idx="3">
                  <c:v>140</c:v>
                </c:pt>
                <c:pt idx="4">
                  <c:v>170</c:v>
                </c:pt>
                <c:pt idx="5">
                  <c:v>190</c:v>
                </c:pt>
                <c:pt idx="6">
                  <c:v>210</c:v>
                </c:pt>
                <c:pt idx="7">
                  <c:v>225</c:v>
                </c:pt>
                <c:pt idx="8">
                  <c:v>230</c:v>
                </c:pt>
              </c:numCache>
            </c:numRef>
          </c:val>
          <c:smooth val="0"/>
          <c:extLst>
            <c:ext xmlns:c16="http://schemas.microsoft.com/office/drawing/2014/chart" uri="{C3380CC4-5D6E-409C-BE32-E72D297353CC}">
              <c16:uniqueId val="{00000000-CE00-4B6D-98DB-E34FB639F1F9}"/>
            </c:ext>
          </c:extLst>
        </c:ser>
        <c:dLbls>
          <c:showLegendKey val="0"/>
          <c:showVal val="0"/>
          <c:showCatName val="0"/>
          <c:showSerName val="0"/>
          <c:showPercent val="0"/>
          <c:showBubbleSize val="0"/>
        </c:dLbls>
        <c:smooth val="0"/>
        <c:axId val="558483216"/>
        <c:axId val="558481256"/>
      </c:lineChart>
      <c:catAx>
        <c:axId val="558483216"/>
        <c:scaling>
          <c:orientation val="minMax"/>
        </c:scaling>
        <c:delete val="0"/>
        <c:axPos val="b"/>
        <c:majorGridlines/>
        <c:title>
          <c:tx>
            <c:rich>
              <a:bodyPr/>
              <a:lstStyle/>
              <a:p>
                <a:pPr>
                  <a:defRPr/>
                </a:pPr>
                <a:r>
                  <a:rPr lang="en-US"/>
                  <a:t>Differential Pressure (In. W.C.)</a:t>
                </a:r>
              </a:p>
            </c:rich>
          </c:tx>
          <c:overlay val="0"/>
        </c:title>
        <c:numFmt formatCode="0.0" sourceLinked="1"/>
        <c:majorTickMark val="out"/>
        <c:minorTickMark val="none"/>
        <c:tickLblPos val="nextTo"/>
        <c:crossAx val="558481256"/>
        <c:crosses val="autoZero"/>
        <c:auto val="1"/>
        <c:lblAlgn val="ctr"/>
        <c:lblOffset val="100"/>
        <c:noMultiLvlLbl val="0"/>
      </c:catAx>
      <c:valAx>
        <c:axId val="558481256"/>
        <c:scaling>
          <c:orientation val="minMax"/>
          <c:max val="250"/>
          <c:min val="0"/>
        </c:scaling>
        <c:delete val="0"/>
        <c:axPos val="l"/>
        <c:majorGridlines/>
        <c:title>
          <c:tx>
            <c:rich>
              <a:bodyPr rot="-5400000" vert="horz"/>
              <a:lstStyle/>
              <a:p>
                <a:pPr>
                  <a:defRPr/>
                </a:pPr>
                <a:r>
                  <a:rPr lang="en-US"/>
                  <a:t>Gas Flow (KBTU/HR)</a:t>
                </a:r>
              </a:p>
            </c:rich>
          </c:tx>
          <c:overlay val="0"/>
        </c:title>
        <c:numFmt formatCode="0" sourceLinked="1"/>
        <c:majorTickMark val="out"/>
        <c:minorTickMark val="none"/>
        <c:tickLblPos val="nextTo"/>
        <c:txPr>
          <a:bodyPr/>
          <a:lstStyle/>
          <a:p>
            <a:pPr>
              <a:defRPr b="1"/>
            </a:pPr>
            <a:endParaRPr lang="en-US"/>
          </a:p>
        </c:txPr>
        <c:crossAx val="558483216"/>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8B78D9D-8BFD-4A07-AB3F-717F5B35BC6A}" type="datetimeFigureOut">
              <a:rPr lang="en-US" smtClean="0"/>
              <a:pPr/>
              <a:t>6/30/2021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 Click to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61C1BF1-3D85-4C1A-8040-0DCA55E8C72B}" type="slidenum">
              <a:rPr lang="en-US" smtClean="0"/>
              <a:pPr/>
              <a:t>‹#›</a:t>
            </a:fld>
            <a:endParaRPr lang="en-US"/>
          </a:p>
        </p:txBody>
      </p:sp>
    </p:spTree>
    <p:extLst>
      <p:ext uri="{BB962C8B-B14F-4D97-AF65-F5344CB8AC3E}">
        <p14:creationId xmlns:p14="http://schemas.microsoft.com/office/powerpoint/2010/main" val="312904961"/>
      </p:ext>
    </p:extLst>
  </p:cSld>
  <p:clrMap bg1="lt1" tx1="dk1" bg2="lt2" tx2="dk2" accent1="accent1" accent2="accent2" accent3="accent3" accent4="accent4" accent5="accent5" accent6="accent6" hlink="hlink" folHlink="folHlink"/>
  <p:notesStyle>
    <a:lvl1pPr marL="0" algn="l" defTabSz="914400" rtl="0" eaLnBrk="1" latinLnBrk="0" hangingPunct="1">
      <a:buFont typeface="Arial" panose="020B0604020202020204" pitchFamily="34" charset="0"/>
      <a:buChar char="•"/>
      <a:defRPr sz="1400" kern="1200">
        <a:solidFill>
          <a:schemeClr val="tx1"/>
        </a:solidFill>
        <a:latin typeface="+mn-lt"/>
        <a:ea typeface="+mn-ea"/>
        <a:cs typeface="+mn-cs"/>
      </a:defRPr>
    </a:lvl1pPr>
    <a:lvl2pPr marL="457200" algn="l" defTabSz="914400" rtl="0" eaLnBrk="1" latinLnBrk="0" hangingPunct="1">
      <a:buFont typeface="Arial" panose="020B0604020202020204" pitchFamily="34" charset="0"/>
      <a:buChar char="•"/>
      <a:defRPr sz="1400" kern="1200">
        <a:solidFill>
          <a:schemeClr val="tx1"/>
        </a:solidFill>
        <a:latin typeface="+mn-lt"/>
        <a:ea typeface="+mn-ea"/>
        <a:cs typeface="+mn-cs"/>
      </a:defRPr>
    </a:lvl2pPr>
    <a:lvl3pPr marL="914400" algn="l" defTabSz="914400" rtl="0" eaLnBrk="1" latinLnBrk="0" hangingPunct="1">
      <a:buFont typeface="Arial" panose="020B0604020202020204" pitchFamily="34" charset="0"/>
      <a:buChar char="•"/>
      <a:defRPr sz="1400" kern="1200">
        <a:solidFill>
          <a:schemeClr val="tx1"/>
        </a:solidFill>
        <a:latin typeface="+mn-lt"/>
        <a:ea typeface="+mn-ea"/>
        <a:cs typeface="+mn-cs"/>
      </a:defRPr>
    </a:lvl3pPr>
    <a:lvl4pPr marL="1371600" algn="l" defTabSz="914400" rtl="0" eaLnBrk="1" latinLnBrk="0" hangingPunct="1">
      <a:buFont typeface="Arial" panose="020B0604020202020204" pitchFamily="34" charset="0"/>
      <a:buChar char="•"/>
      <a:defRPr sz="1400" kern="1200">
        <a:solidFill>
          <a:schemeClr val="tx1"/>
        </a:solidFill>
        <a:latin typeface="+mn-lt"/>
        <a:ea typeface="+mn-ea"/>
        <a:cs typeface="+mn-cs"/>
      </a:defRPr>
    </a:lvl4pPr>
    <a:lvl5pPr marL="1828800" algn="l" defTabSz="914400" rtl="0" eaLnBrk="1" latinLnBrk="0" hangingPunct="1">
      <a:buFont typeface="Arial" panose="020B0604020202020204" pitchFamily="34" charset="0"/>
      <a:buChar char="•"/>
      <a:defRPr sz="1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165469-8F40-46A2-927E-CFBFF6EDE56B}" type="slidenum">
              <a:rPr lang="en-US" smtClean="0"/>
              <a:pPr fontAlgn="base">
                <a:spcBef>
                  <a:spcPct val="0"/>
                </a:spcBef>
                <a:spcAft>
                  <a:spcPct val="0"/>
                </a:spcAft>
                <a:defRPr/>
              </a:pPr>
              <a:t>1</a:t>
            </a:fld>
            <a:endParaRPr lang="en-US"/>
          </a:p>
        </p:txBody>
      </p:sp>
    </p:spTree>
    <p:extLst>
      <p:ext uri="{BB962C8B-B14F-4D97-AF65-F5344CB8AC3E}">
        <p14:creationId xmlns:p14="http://schemas.microsoft.com/office/powerpoint/2010/main" val="2074514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5D9646F1-7797-4C24-8D21-B26D209FA51A}" type="slidenum">
              <a:rPr lang="en-US" smtClean="0"/>
              <a:pPr/>
              <a:t>10</a:t>
            </a:fld>
            <a:endParaRPr lang="en-US"/>
          </a:p>
        </p:txBody>
      </p:sp>
      <p:sp>
        <p:nvSpPr>
          <p:cNvPr id="80899" name="Rectangle 2"/>
          <p:cNvSpPr>
            <a:spLocks noGrp="1" noRot="1" noChangeAspect="1" noChangeArrowheads="1" noTextEdit="1"/>
          </p:cNvSpPr>
          <p:nvPr>
            <p:ph type="sldImg"/>
          </p:nvPr>
        </p:nvSpPr>
        <p:spPr>
          <a:xfrm>
            <a:off x="1185863" y="698500"/>
            <a:ext cx="4645025" cy="3484563"/>
          </a:xfrm>
          <a:ln/>
        </p:spPr>
      </p:sp>
      <p:sp>
        <p:nvSpPr>
          <p:cNvPr id="80900" name="Rectangle 3"/>
          <p:cNvSpPr>
            <a:spLocks noGrp="1" noChangeArrowheads="1"/>
          </p:cNvSpPr>
          <p:nvPr>
            <p:ph type="body" idx="1"/>
          </p:nvPr>
        </p:nvSpPr>
        <p:spPr>
          <a:xfrm>
            <a:off x="934960" y="4416633"/>
            <a:ext cx="5140482" cy="4180854"/>
          </a:xfrm>
          <a:noFill/>
          <a:ln/>
        </p:spPr>
        <p:txBody>
          <a:bodyPr/>
          <a:lstStyle/>
          <a:p>
            <a:endParaRPr lang="en-US"/>
          </a:p>
        </p:txBody>
      </p:sp>
    </p:spTree>
    <p:extLst>
      <p:ext uri="{BB962C8B-B14F-4D97-AF65-F5344CB8AC3E}">
        <p14:creationId xmlns:p14="http://schemas.microsoft.com/office/powerpoint/2010/main" val="1567366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11</a:t>
            </a:fld>
            <a:endParaRPr lang="en-US"/>
          </a:p>
        </p:txBody>
      </p:sp>
    </p:spTree>
    <p:extLst>
      <p:ext uri="{BB962C8B-B14F-4D97-AF65-F5344CB8AC3E}">
        <p14:creationId xmlns:p14="http://schemas.microsoft.com/office/powerpoint/2010/main" val="997891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replace an existing gas valve, you must know the ignition source, the BTU capacity, and the opening </a:t>
            </a:r>
            <a:r>
              <a:rPr lang="en-US" err="1"/>
              <a:t>characterisitcs</a:t>
            </a:r>
            <a:endParaRPr lang="en-US"/>
          </a:p>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12</a:t>
            </a:fld>
            <a:endParaRPr lang="en-US"/>
          </a:p>
        </p:txBody>
      </p:sp>
    </p:spTree>
    <p:extLst>
      <p:ext uri="{BB962C8B-B14F-4D97-AF65-F5344CB8AC3E}">
        <p14:creationId xmlns:p14="http://schemas.microsoft.com/office/powerpoint/2010/main" val="340790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5D9646F1-7797-4C24-8D21-B26D209FA51A}" type="slidenum">
              <a:rPr lang="en-US" smtClean="0"/>
              <a:pPr/>
              <a:t>13</a:t>
            </a:fld>
            <a:endParaRPr lang="en-US"/>
          </a:p>
        </p:txBody>
      </p:sp>
      <p:sp>
        <p:nvSpPr>
          <p:cNvPr id="80899" name="Rectangle 2"/>
          <p:cNvSpPr>
            <a:spLocks noGrp="1" noRot="1" noChangeAspect="1" noChangeArrowheads="1" noTextEdit="1"/>
          </p:cNvSpPr>
          <p:nvPr>
            <p:ph type="sldImg"/>
          </p:nvPr>
        </p:nvSpPr>
        <p:spPr>
          <a:xfrm>
            <a:off x="1185863" y="698500"/>
            <a:ext cx="4645025" cy="3484563"/>
          </a:xfrm>
          <a:ln/>
        </p:spPr>
      </p:sp>
      <p:sp>
        <p:nvSpPr>
          <p:cNvPr id="80900" name="Rectangle 3"/>
          <p:cNvSpPr>
            <a:spLocks noGrp="1" noChangeArrowheads="1"/>
          </p:cNvSpPr>
          <p:nvPr>
            <p:ph type="body" idx="1"/>
          </p:nvPr>
        </p:nvSpPr>
        <p:spPr>
          <a:xfrm>
            <a:off x="934960" y="4416633"/>
            <a:ext cx="5140482" cy="4180854"/>
          </a:xfrm>
          <a:noFill/>
          <a:ln/>
        </p:spPr>
        <p:txBody>
          <a:bodyPr/>
          <a:lstStyle/>
          <a:p>
            <a:r>
              <a:rPr lang="en-US"/>
              <a:t>The three categories of ignition type are:</a:t>
            </a:r>
          </a:p>
          <a:p>
            <a:pPr lvl="1"/>
            <a:r>
              <a:rPr lang="en-US"/>
              <a:t>Direct burner ignition (HIS or DSI)</a:t>
            </a:r>
          </a:p>
          <a:p>
            <a:pPr lvl="1"/>
            <a:r>
              <a:rPr lang="en-US"/>
              <a:t>Proven pilot (intermittent pilot is another term for the same type)</a:t>
            </a:r>
          </a:p>
          <a:p>
            <a:pPr lvl="1"/>
            <a:r>
              <a:rPr lang="en-US"/>
              <a:t>Standing pilot (continuous pilot is another term for same type)</a:t>
            </a:r>
          </a:p>
          <a:p>
            <a:r>
              <a:rPr lang="en-US"/>
              <a:t>Packaged units (also called rooftop units) contain the heating and air conditioning units in one case. Can be used in both commercial and residential applications</a:t>
            </a:r>
          </a:p>
        </p:txBody>
      </p:sp>
    </p:spTree>
    <p:extLst>
      <p:ext uri="{BB962C8B-B14F-4D97-AF65-F5344CB8AC3E}">
        <p14:creationId xmlns:p14="http://schemas.microsoft.com/office/powerpoint/2010/main" val="802970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pressure regulation (pressure drop) performed by a gas valve will limit the amount of fuel passed through the burners, which limits the input BTU of the furnace</a:t>
            </a:r>
          </a:p>
          <a:p>
            <a:r>
              <a:rPr lang="en-US"/>
              <a:t>The inlet and outlet sizes (modified by the reducing bushings) will also limit the number of cubic feet per hour of fuel that can pass through the burners</a:t>
            </a:r>
          </a:p>
          <a:p>
            <a:r>
              <a:rPr lang="en-US"/>
              <a:t>Limiting the supply will have a limiting affect on the flame quality and BTU output of the furnace</a:t>
            </a:r>
          </a:p>
          <a:p>
            <a:r>
              <a:rPr lang="en-US"/>
              <a:t>The bushing table in the lower right-hand corner refers to how changing the inlet and outlet pipe size affects the flow rate (Btu input)</a:t>
            </a:r>
          </a:p>
        </p:txBody>
      </p:sp>
      <p:sp>
        <p:nvSpPr>
          <p:cNvPr id="4" name="Slide Number Placeholder 3"/>
          <p:cNvSpPr>
            <a:spLocks noGrp="1"/>
          </p:cNvSpPr>
          <p:nvPr>
            <p:ph type="sldNum" sz="quarter" idx="5"/>
          </p:nvPr>
        </p:nvSpPr>
        <p:spPr/>
        <p:txBody>
          <a:bodyPr/>
          <a:lstStyle/>
          <a:p>
            <a:fld id="{161C1BF1-3D85-4C1A-8040-0DCA55E8C72B}" type="slidenum">
              <a:rPr lang="en-US" smtClean="0"/>
              <a:pPr/>
              <a:t>14</a:t>
            </a:fld>
            <a:endParaRPr lang="en-US"/>
          </a:p>
        </p:txBody>
      </p:sp>
    </p:spTree>
    <p:extLst>
      <p:ext uri="{BB962C8B-B14F-4D97-AF65-F5344CB8AC3E}">
        <p14:creationId xmlns:p14="http://schemas.microsoft.com/office/powerpoint/2010/main" val="1204915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the steps on the two-stage gas valves</a:t>
            </a:r>
          </a:p>
          <a:p>
            <a:pPr lvl="1"/>
            <a:r>
              <a:rPr lang="en-US"/>
              <a:t>They open to the low-fire set pressure, then to the high-fire pressure as needed</a:t>
            </a:r>
          </a:p>
        </p:txBody>
      </p:sp>
      <p:sp>
        <p:nvSpPr>
          <p:cNvPr id="4" name="Slide Number Placeholder 3"/>
          <p:cNvSpPr>
            <a:spLocks noGrp="1"/>
          </p:cNvSpPr>
          <p:nvPr>
            <p:ph type="sldNum" sz="quarter" idx="5"/>
          </p:nvPr>
        </p:nvSpPr>
        <p:spPr/>
        <p:txBody>
          <a:bodyPr/>
          <a:lstStyle/>
          <a:p>
            <a:fld id="{161C1BF1-3D85-4C1A-8040-0DCA55E8C72B}" type="slidenum">
              <a:rPr lang="en-US" smtClean="0"/>
              <a:pPr/>
              <a:t>15</a:t>
            </a:fld>
            <a:endParaRPr lang="en-US"/>
          </a:p>
        </p:txBody>
      </p:sp>
    </p:spTree>
    <p:extLst>
      <p:ext uri="{BB962C8B-B14F-4D97-AF65-F5344CB8AC3E}">
        <p14:creationId xmlns:p14="http://schemas.microsoft.com/office/powerpoint/2010/main" val="2207435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17</a:t>
            </a:fld>
            <a:endParaRPr lang="en-US"/>
          </a:p>
        </p:txBody>
      </p:sp>
    </p:spTree>
    <p:extLst>
      <p:ext uri="{BB962C8B-B14F-4D97-AF65-F5344CB8AC3E}">
        <p14:creationId xmlns:p14="http://schemas.microsoft.com/office/powerpoint/2010/main" val="2377532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18</a:t>
            </a:fld>
            <a:endParaRPr lang="en-US"/>
          </a:p>
        </p:txBody>
      </p:sp>
    </p:spTree>
    <p:extLst>
      <p:ext uri="{BB962C8B-B14F-4D97-AF65-F5344CB8AC3E}">
        <p14:creationId xmlns:p14="http://schemas.microsoft.com/office/powerpoint/2010/main" val="1578459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19</a:t>
            </a:fld>
            <a:endParaRPr lang="en-US"/>
          </a:p>
        </p:txBody>
      </p:sp>
    </p:spTree>
    <p:extLst>
      <p:ext uri="{BB962C8B-B14F-4D97-AF65-F5344CB8AC3E}">
        <p14:creationId xmlns:p14="http://schemas.microsoft.com/office/powerpoint/2010/main" val="2718568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20</a:t>
            </a:fld>
            <a:endParaRPr lang="en-US"/>
          </a:p>
        </p:txBody>
      </p:sp>
    </p:spTree>
    <p:extLst>
      <p:ext uri="{BB962C8B-B14F-4D97-AF65-F5344CB8AC3E}">
        <p14:creationId xmlns:p14="http://schemas.microsoft.com/office/powerpoint/2010/main" val="424645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2</a:t>
            </a:fld>
            <a:endParaRPr lang="en-US"/>
          </a:p>
        </p:txBody>
      </p:sp>
    </p:spTree>
    <p:extLst>
      <p:ext uri="{BB962C8B-B14F-4D97-AF65-F5344CB8AC3E}">
        <p14:creationId xmlns:p14="http://schemas.microsoft.com/office/powerpoint/2010/main" val="1781263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21</a:t>
            </a:fld>
            <a:endParaRPr lang="en-US"/>
          </a:p>
        </p:txBody>
      </p:sp>
    </p:spTree>
    <p:extLst>
      <p:ext uri="{BB962C8B-B14F-4D97-AF65-F5344CB8AC3E}">
        <p14:creationId xmlns:p14="http://schemas.microsoft.com/office/powerpoint/2010/main" val="4255621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22</a:t>
            </a:fld>
            <a:endParaRPr lang="en-US"/>
          </a:p>
        </p:txBody>
      </p:sp>
    </p:spTree>
    <p:extLst>
      <p:ext uri="{BB962C8B-B14F-4D97-AF65-F5344CB8AC3E}">
        <p14:creationId xmlns:p14="http://schemas.microsoft.com/office/powerpoint/2010/main" val="4164206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23</a:t>
            </a:fld>
            <a:endParaRPr lang="en-US"/>
          </a:p>
        </p:txBody>
      </p:sp>
    </p:spTree>
    <p:extLst>
      <p:ext uri="{BB962C8B-B14F-4D97-AF65-F5344CB8AC3E}">
        <p14:creationId xmlns:p14="http://schemas.microsoft.com/office/powerpoint/2010/main" val="3109389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24</a:t>
            </a:fld>
            <a:endParaRPr lang="en-US"/>
          </a:p>
        </p:txBody>
      </p:sp>
    </p:spTree>
    <p:extLst>
      <p:ext uri="{BB962C8B-B14F-4D97-AF65-F5344CB8AC3E}">
        <p14:creationId xmlns:p14="http://schemas.microsoft.com/office/powerpoint/2010/main" val="1353257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25</a:t>
            </a:fld>
            <a:endParaRPr lang="en-US"/>
          </a:p>
        </p:txBody>
      </p:sp>
    </p:spTree>
    <p:extLst>
      <p:ext uri="{BB962C8B-B14F-4D97-AF65-F5344CB8AC3E}">
        <p14:creationId xmlns:p14="http://schemas.microsoft.com/office/powerpoint/2010/main" val="222323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26</a:t>
            </a:fld>
            <a:endParaRPr lang="en-US"/>
          </a:p>
        </p:txBody>
      </p:sp>
    </p:spTree>
    <p:extLst>
      <p:ext uri="{BB962C8B-B14F-4D97-AF65-F5344CB8AC3E}">
        <p14:creationId xmlns:p14="http://schemas.microsoft.com/office/powerpoint/2010/main" val="3208158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Unique valves for specific applications sit on trucks for way too long</a:t>
            </a:r>
          </a:p>
          <a:p>
            <a:r>
              <a:rPr lang="en-US"/>
              <a:t>Universal replacement valves move quicker</a:t>
            </a:r>
          </a:p>
          <a:p>
            <a:r>
              <a:rPr lang="en-US"/>
              <a:t>Keep your truck stock fresh</a:t>
            </a:r>
          </a:p>
        </p:txBody>
      </p:sp>
      <p:sp>
        <p:nvSpPr>
          <p:cNvPr id="4" name="Slide Number Placeholder 3"/>
          <p:cNvSpPr>
            <a:spLocks noGrp="1"/>
          </p:cNvSpPr>
          <p:nvPr>
            <p:ph type="sldNum" sz="quarter" idx="5"/>
          </p:nvPr>
        </p:nvSpPr>
        <p:spPr/>
        <p:txBody>
          <a:bodyPr/>
          <a:lstStyle/>
          <a:p>
            <a:fld id="{161C1BF1-3D85-4C1A-8040-0DCA55E8C72B}" type="slidenum">
              <a:rPr lang="en-US" smtClean="0"/>
              <a:pPr/>
              <a:t>27</a:t>
            </a:fld>
            <a:endParaRPr lang="en-US"/>
          </a:p>
        </p:txBody>
      </p:sp>
    </p:spTree>
    <p:extLst>
      <p:ext uri="{BB962C8B-B14F-4D97-AF65-F5344CB8AC3E}">
        <p14:creationId xmlns:p14="http://schemas.microsoft.com/office/powerpoint/2010/main" val="291804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28</a:t>
            </a:fld>
            <a:endParaRPr lang="en-US"/>
          </a:p>
        </p:txBody>
      </p:sp>
    </p:spTree>
    <p:extLst>
      <p:ext uri="{BB962C8B-B14F-4D97-AF65-F5344CB8AC3E}">
        <p14:creationId xmlns:p14="http://schemas.microsoft.com/office/powerpoint/2010/main" val="2275497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29</a:t>
            </a:fld>
            <a:endParaRPr lang="en-US"/>
          </a:p>
        </p:txBody>
      </p:sp>
    </p:spTree>
    <p:extLst>
      <p:ext uri="{BB962C8B-B14F-4D97-AF65-F5344CB8AC3E}">
        <p14:creationId xmlns:p14="http://schemas.microsoft.com/office/powerpoint/2010/main" val="2300483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30</a:t>
            </a:fld>
            <a:endParaRPr lang="en-US"/>
          </a:p>
        </p:txBody>
      </p:sp>
    </p:spTree>
    <p:extLst>
      <p:ext uri="{BB962C8B-B14F-4D97-AF65-F5344CB8AC3E}">
        <p14:creationId xmlns:p14="http://schemas.microsoft.com/office/powerpoint/2010/main" val="1095025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endParaRPr lang="en-US"/>
          </a:p>
        </p:txBody>
      </p:sp>
      <p:sp>
        <p:nvSpPr>
          <p:cNvPr id="78852" name="Slide Number Placeholder 3"/>
          <p:cNvSpPr>
            <a:spLocks noGrp="1"/>
          </p:cNvSpPr>
          <p:nvPr>
            <p:ph type="sldNum" sz="quarter" idx="5"/>
          </p:nvPr>
        </p:nvSpPr>
        <p:spPr>
          <a:noFill/>
        </p:spPr>
        <p:txBody>
          <a:bodyPr/>
          <a:lstStyle/>
          <a:p>
            <a:fld id="{3BE9CBAE-D5E2-4FBF-8834-0D5F6E5AE190}" type="slidenum">
              <a:rPr lang="en-US" smtClean="0"/>
              <a:pPr/>
              <a:t>3</a:t>
            </a:fld>
            <a:endParaRPr lang="en-US"/>
          </a:p>
        </p:txBody>
      </p:sp>
    </p:spTree>
    <p:extLst>
      <p:ext uri="{BB962C8B-B14F-4D97-AF65-F5344CB8AC3E}">
        <p14:creationId xmlns:p14="http://schemas.microsoft.com/office/powerpoint/2010/main" val="3239980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31</a:t>
            </a:fld>
            <a:endParaRPr lang="en-US"/>
          </a:p>
        </p:txBody>
      </p:sp>
    </p:spTree>
    <p:extLst>
      <p:ext uri="{BB962C8B-B14F-4D97-AF65-F5344CB8AC3E}">
        <p14:creationId xmlns:p14="http://schemas.microsoft.com/office/powerpoint/2010/main" val="705252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32</a:t>
            </a:fld>
            <a:endParaRPr lang="en-US"/>
          </a:p>
        </p:txBody>
      </p:sp>
    </p:spTree>
    <p:extLst>
      <p:ext uri="{BB962C8B-B14F-4D97-AF65-F5344CB8AC3E}">
        <p14:creationId xmlns:p14="http://schemas.microsoft.com/office/powerpoint/2010/main" val="1874358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you’ve identified the gas valve as the root fault and chosen the proper replacement, it’s time to make the repair</a:t>
            </a:r>
          </a:p>
        </p:txBody>
      </p:sp>
      <p:sp>
        <p:nvSpPr>
          <p:cNvPr id="4" name="Slide Number Placeholder 3"/>
          <p:cNvSpPr>
            <a:spLocks noGrp="1"/>
          </p:cNvSpPr>
          <p:nvPr>
            <p:ph type="sldNum" sz="quarter" idx="5"/>
          </p:nvPr>
        </p:nvSpPr>
        <p:spPr/>
        <p:txBody>
          <a:bodyPr/>
          <a:lstStyle/>
          <a:p>
            <a:fld id="{161C1BF1-3D85-4C1A-8040-0DCA55E8C72B}" type="slidenum">
              <a:rPr lang="en-US" smtClean="0"/>
              <a:pPr/>
              <a:t>33</a:t>
            </a:fld>
            <a:endParaRPr lang="en-US"/>
          </a:p>
        </p:txBody>
      </p:sp>
    </p:spTree>
    <p:extLst>
      <p:ext uri="{BB962C8B-B14F-4D97-AF65-F5344CB8AC3E}">
        <p14:creationId xmlns:p14="http://schemas.microsoft.com/office/powerpoint/2010/main" val="1003651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 spuds become damaged and cause the orifices to become misshapen, the fuel will pass through them erratically</a:t>
            </a:r>
          </a:p>
          <a:p>
            <a:r>
              <a:rPr lang="en-US"/>
              <a:t>With </a:t>
            </a:r>
            <a:r>
              <a:rPr lang="en-US" err="1"/>
              <a:t>inshot</a:t>
            </a:r>
            <a:r>
              <a:rPr lang="en-US"/>
              <a:t> burners, proper spud and burner alignment is vital, as a misaligned assembly can cause flame impingement</a:t>
            </a:r>
          </a:p>
          <a:p>
            <a:pPr lvl="1"/>
            <a:r>
              <a:rPr lang="en-US"/>
              <a:t>Flame impingement is when the combustion reaction (flame) makes direct contact with the metal surface of the heat exchanger</a:t>
            </a:r>
          </a:p>
          <a:p>
            <a:pPr lvl="1"/>
            <a:r>
              <a:rPr lang="en-US"/>
              <a:t>This results in heat being removed from the chemical reaction too quickly, limiting the efficiency of the reaction and possibly creating carbon monoxide </a:t>
            </a:r>
          </a:p>
        </p:txBody>
      </p:sp>
      <p:sp>
        <p:nvSpPr>
          <p:cNvPr id="4" name="Slide Number Placeholder 3"/>
          <p:cNvSpPr>
            <a:spLocks noGrp="1"/>
          </p:cNvSpPr>
          <p:nvPr>
            <p:ph type="sldNum" sz="quarter" idx="5"/>
          </p:nvPr>
        </p:nvSpPr>
        <p:spPr/>
        <p:txBody>
          <a:bodyPr/>
          <a:lstStyle/>
          <a:p>
            <a:fld id="{161C1BF1-3D85-4C1A-8040-0DCA55E8C72B}" type="slidenum">
              <a:rPr lang="en-US" smtClean="0"/>
              <a:pPr/>
              <a:t>34</a:t>
            </a:fld>
            <a:endParaRPr lang="en-US"/>
          </a:p>
        </p:txBody>
      </p:sp>
    </p:spTree>
    <p:extLst>
      <p:ext uri="{BB962C8B-B14F-4D97-AF65-F5344CB8AC3E}">
        <p14:creationId xmlns:p14="http://schemas.microsoft.com/office/powerpoint/2010/main" val="1248056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instructions tell how the gas valve can be mounted</a:t>
            </a:r>
          </a:p>
          <a:p>
            <a:pPr lvl="1"/>
            <a:r>
              <a:rPr lang="en-US"/>
              <a:t>The 36H cannot be mounted with the solenoid and regulator pointing in a downward direction</a:t>
            </a:r>
          </a:p>
          <a:p>
            <a:r>
              <a:rPr lang="en-US"/>
              <a:t>If the supply gas connector was not installed properly, now is a great time to bring it up to code</a:t>
            </a:r>
          </a:p>
        </p:txBody>
      </p:sp>
      <p:sp>
        <p:nvSpPr>
          <p:cNvPr id="4" name="Slide Number Placeholder 3"/>
          <p:cNvSpPr>
            <a:spLocks noGrp="1"/>
          </p:cNvSpPr>
          <p:nvPr>
            <p:ph type="sldNum" sz="quarter" idx="5"/>
          </p:nvPr>
        </p:nvSpPr>
        <p:spPr/>
        <p:txBody>
          <a:bodyPr/>
          <a:lstStyle/>
          <a:p>
            <a:fld id="{161C1BF1-3D85-4C1A-8040-0DCA55E8C72B}" type="slidenum">
              <a:rPr lang="en-US" smtClean="0"/>
              <a:pPr/>
              <a:t>35</a:t>
            </a:fld>
            <a:endParaRPr lang="en-US"/>
          </a:p>
        </p:txBody>
      </p:sp>
    </p:spTree>
    <p:extLst>
      <p:ext uri="{BB962C8B-B14F-4D97-AF65-F5344CB8AC3E}">
        <p14:creationId xmlns:p14="http://schemas.microsoft.com/office/powerpoint/2010/main" val="4722564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Gas valves will not function if they are installed backwards</a:t>
            </a:r>
          </a:p>
          <a:p>
            <a:pPr lvl="1"/>
            <a:r>
              <a:rPr lang="en-US"/>
              <a:t>Remember: it is the inlet pressure that opens the main valve</a:t>
            </a:r>
          </a:p>
        </p:txBody>
      </p:sp>
      <p:sp>
        <p:nvSpPr>
          <p:cNvPr id="4" name="Slide Number Placeholder 3"/>
          <p:cNvSpPr>
            <a:spLocks noGrp="1"/>
          </p:cNvSpPr>
          <p:nvPr>
            <p:ph type="sldNum" sz="quarter" idx="5"/>
          </p:nvPr>
        </p:nvSpPr>
        <p:spPr/>
        <p:txBody>
          <a:bodyPr/>
          <a:lstStyle/>
          <a:p>
            <a:fld id="{161C1BF1-3D85-4C1A-8040-0DCA55E8C72B}" type="slidenum">
              <a:rPr lang="en-US" smtClean="0"/>
              <a:pPr/>
              <a:t>36</a:t>
            </a:fld>
            <a:endParaRPr lang="en-US"/>
          </a:p>
        </p:txBody>
      </p:sp>
    </p:spTree>
    <p:extLst>
      <p:ext uri="{BB962C8B-B14F-4D97-AF65-F5344CB8AC3E}">
        <p14:creationId xmlns:p14="http://schemas.microsoft.com/office/powerpoint/2010/main" val="15723508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 sure to leak check all your connections</a:t>
            </a:r>
          </a:p>
        </p:txBody>
      </p:sp>
      <p:sp>
        <p:nvSpPr>
          <p:cNvPr id="4" name="Slide Number Placeholder 3"/>
          <p:cNvSpPr>
            <a:spLocks noGrp="1"/>
          </p:cNvSpPr>
          <p:nvPr>
            <p:ph type="sldNum" sz="quarter" idx="5"/>
          </p:nvPr>
        </p:nvSpPr>
        <p:spPr/>
        <p:txBody>
          <a:bodyPr/>
          <a:lstStyle/>
          <a:p>
            <a:fld id="{161C1BF1-3D85-4C1A-8040-0DCA55E8C72B}" type="slidenum">
              <a:rPr lang="en-US" smtClean="0"/>
              <a:pPr/>
              <a:t>37</a:t>
            </a:fld>
            <a:endParaRPr lang="en-US"/>
          </a:p>
        </p:txBody>
      </p:sp>
    </p:spTree>
    <p:extLst>
      <p:ext uri="{BB962C8B-B14F-4D97-AF65-F5344CB8AC3E}">
        <p14:creationId xmlns:p14="http://schemas.microsoft.com/office/powerpoint/2010/main" val="3283218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cast aluminum inlet boss will become marred by the teeth on a pipe wrench</a:t>
            </a:r>
          </a:p>
          <a:p>
            <a:pPr lvl="1"/>
            <a:r>
              <a:rPr lang="en-US"/>
              <a:t>A large adjustable wrench will grip the machined surfaces neatly without marring it cosmetically</a:t>
            </a:r>
          </a:p>
          <a:p>
            <a:pPr lvl="0"/>
            <a:r>
              <a:rPr lang="en-US"/>
              <a:t>Flame impingement is when the flame contacts the metal surface of the heat exchanger and draws the heat out of the combustion process too quickly</a:t>
            </a:r>
          </a:p>
          <a:p>
            <a:pPr lvl="1"/>
            <a:r>
              <a:rPr lang="en-US"/>
              <a:t>Flame impingement inhibits combustion and produces carbon monoxide</a:t>
            </a:r>
          </a:p>
        </p:txBody>
      </p:sp>
      <p:sp>
        <p:nvSpPr>
          <p:cNvPr id="4" name="Slide Number Placeholder 3"/>
          <p:cNvSpPr>
            <a:spLocks noGrp="1"/>
          </p:cNvSpPr>
          <p:nvPr>
            <p:ph type="sldNum" sz="quarter" idx="5"/>
          </p:nvPr>
        </p:nvSpPr>
        <p:spPr/>
        <p:txBody>
          <a:bodyPr/>
          <a:lstStyle/>
          <a:p>
            <a:fld id="{161C1BF1-3D85-4C1A-8040-0DCA55E8C72B}" type="slidenum">
              <a:rPr lang="en-US" smtClean="0"/>
              <a:pPr/>
              <a:t>38</a:t>
            </a:fld>
            <a:endParaRPr lang="en-US"/>
          </a:p>
        </p:txBody>
      </p:sp>
    </p:spTree>
    <p:extLst>
      <p:ext uri="{BB962C8B-B14F-4D97-AF65-F5344CB8AC3E}">
        <p14:creationId xmlns:p14="http://schemas.microsoft.com/office/powerpoint/2010/main" val="4117514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If you are installing a gas valve on a standing or intermittent pilot system, cur off the old compression fitting and install a new one when you reconnect</a:t>
            </a:r>
          </a:p>
        </p:txBody>
      </p:sp>
      <p:sp>
        <p:nvSpPr>
          <p:cNvPr id="4" name="Slide Number Placeholder 3"/>
          <p:cNvSpPr>
            <a:spLocks noGrp="1"/>
          </p:cNvSpPr>
          <p:nvPr>
            <p:ph type="sldNum" sz="quarter" idx="10"/>
          </p:nvPr>
        </p:nvSpPr>
        <p:spPr/>
        <p:txBody>
          <a:bodyPr/>
          <a:lstStyle/>
          <a:p>
            <a:pPr>
              <a:defRPr/>
            </a:pPr>
            <a:fld id="{2A439D5E-45D4-4907-8E32-BDFA0362CE02}" type="slidenum">
              <a:rPr lang="en-US" smtClean="0"/>
              <a:pPr>
                <a:defRPr/>
              </a:pPr>
              <a:t>39</a:t>
            </a:fld>
            <a:endParaRPr lang="en-US"/>
          </a:p>
        </p:txBody>
      </p:sp>
    </p:spTree>
    <p:extLst>
      <p:ext uri="{BB962C8B-B14F-4D97-AF65-F5344CB8AC3E}">
        <p14:creationId xmlns:p14="http://schemas.microsoft.com/office/powerpoint/2010/main" val="1067102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Every time a new furnace is installed or a gas valve is replaced, the supply pressure must be verified and the outlet pressure must be adjusted</a:t>
            </a:r>
          </a:p>
          <a:p>
            <a:r>
              <a:rPr lang="en-US"/>
              <a:t>The manufacturer’s recommended pressures are rated at sea level and may need to be adjusted for altitudes higher than 2000 feet</a:t>
            </a:r>
          </a:p>
        </p:txBody>
      </p:sp>
      <p:sp>
        <p:nvSpPr>
          <p:cNvPr id="4" name="Slide Number Placeholder 3"/>
          <p:cNvSpPr>
            <a:spLocks noGrp="1"/>
          </p:cNvSpPr>
          <p:nvPr>
            <p:ph type="sldNum" sz="quarter" idx="5"/>
          </p:nvPr>
        </p:nvSpPr>
        <p:spPr/>
        <p:txBody>
          <a:bodyPr/>
          <a:lstStyle/>
          <a:p>
            <a:fld id="{161C1BF1-3D85-4C1A-8040-0DCA55E8C72B}" type="slidenum">
              <a:rPr lang="en-US" smtClean="0"/>
              <a:pPr/>
              <a:t>40</a:t>
            </a:fld>
            <a:endParaRPr lang="en-US"/>
          </a:p>
        </p:txBody>
      </p:sp>
    </p:spTree>
    <p:extLst>
      <p:ext uri="{BB962C8B-B14F-4D97-AF65-F5344CB8AC3E}">
        <p14:creationId xmlns:p14="http://schemas.microsoft.com/office/powerpoint/2010/main" val="2501264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5D9646F1-7797-4C24-8D21-B26D209FA51A}" type="slidenum">
              <a:rPr lang="en-US" smtClean="0"/>
              <a:pPr/>
              <a:t>4</a:t>
            </a:fld>
            <a:endParaRPr lang="en-US"/>
          </a:p>
        </p:txBody>
      </p:sp>
      <p:sp>
        <p:nvSpPr>
          <p:cNvPr id="80899" name="Rectangle 2"/>
          <p:cNvSpPr>
            <a:spLocks noGrp="1" noRot="1" noChangeAspect="1" noChangeArrowheads="1" noTextEdit="1"/>
          </p:cNvSpPr>
          <p:nvPr>
            <p:ph type="sldImg"/>
          </p:nvPr>
        </p:nvSpPr>
        <p:spPr>
          <a:xfrm>
            <a:off x="1185863" y="698500"/>
            <a:ext cx="4645025" cy="3484563"/>
          </a:xfrm>
          <a:ln/>
        </p:spPr>
      </p:sp>
      <p:sp>
        <p:nvSpPr>
          <p:cNvPr id="80900" name="Rectangle 3"/>
          <p:cNvSpPr>
            <a:spLocks noGrp="1" noChangeArrowheads="1"/>
          </p:cNvSpPr>
          <p:nvPr>
            <p:ph type="body" idx="1"/>
          </p:nvPr>
        </p:nvSpPr>
        <p:spPr>
          <a:xfrm>
            <a:off x="934960" y="4416633"/>
            <a:ext cx="5140482" cy="4180854"/>
          </a:xfrm>
          <a:noFill/>
          <a:ln/>
        </p:spPr>
        <p:txBody>
          <a:bodyPr>
            <a:normAutofit/>
          </a:bodyPr>
          <a:lstStyle/>
          <a:p>
            <a:pPr marL="171450" indent="-171450">
              <a:buFont typeface="Arial" panose="020B0604020202020204" pitchFamily="34" charset="0"/>
              <a:buChar char="•"/>
            </a:pPr>
            <a:r>
              <a:rPr lang="en-US" sz="1400"/>
              <a:t>Having the shut off, pilot valve, regulator, and solenoid all piped in series was common on early natural gas furnaces. </a:t>
            </a:r>
          </a:p>
          <a:p>
            <a:pPr marL="171450" indent="-171450">
              <a:buFont typeface="Arial" panose="020B0604020202020204" pitchFamily="34" charset="0"/>
              <a:buChar char="•"/>
            </a:pPr>
            <a:r>
              <a:rPr lang="en-US" sz="1400"/>
              <a:t>The modern gas valve combined all but the shut off into one component.</a:t>
            </a:r>
          </a:p>
        </p:txBody>
      </p:sp>
    </p:spTree>
    <p:extLst>
      <p:ext uri="{BB962C8B-B14F-4D97-AF65-F5344CB8AC3E}">
        <p14:creationId xmlns:p14="http://schemas.microsoft.com/office/powerpoint/2010/main" val="2005638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properly recalibrate a digital manometer, disconnect the ports and expose them to atmospheric pressure and then hit the recalibrate/zero button</a:t>
            </a:r>
          </a:p>
        </p:txBody>
      </p:sp>
      <p:sp>
        <p:nvSpPr>
          <p:cNvPr id="4" name="Slide Number Placeholder 3"/>
          <p:cNvSpPr>
            <a:spLocks noGrp="1"/>
          </p:cNvSpPr>
          <p:nvPr>
            <p:ph type="sldNum" sz="quarter" idx="5"/>
          </p:nvPr>
        </p:nvSpPr>
        <p:spPr/>
        <p:txBody>
          <a:bodyPr/>
          <a:lstStyle/>
          <a:p>
            <a:fld id="{161C1BF1-3D85-4C1A-8040-0DCA55E8C72B}" type="slidenum">
              <a:rPr lang="en-US" smtClean="0"/>
              <a:pPr/>
              <a:t>41</a:t>
            </a:fld>
            <a:endParaRPr lang="en-US"/>
          </a:p>
        </p:txBody>
      </p:sp>
    </p:spTree>
    <p:extLst>
      <p:ext uri="{BB962C8B-B14F-4D97-AF65-F5344CB8AC3E}">
        <p14:creationId xmlns:p14="http://schemas.microsoft.com/office/powerpoint/2010/main" val="39485616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Always check the manufacturer’s dataplate to find the minimum and maximum inlet pressures</a:t>
            </a:r>
          </a:p>
          <a:p>
            <a:r>
              <a:rPr lang="en-US"/>
              <a:t>If the inlet pressure is below the manufacturer’s requirement, check the gas line sizing, check for blockage, and check the pressure at the main regulator</a:t>
            </a:r>
          </a:p>
          <a:p>
            <a:pPr lvl="1"/>
            <a:r>
              <a:rPr lang="en-US"/>
              <a:t>Check with the gas supply company for any requirements or restrictions concerning adjusting the main regulator pressure</a:t>
            </a:r>
          </a:p>
        </p:txBody>
      </p:sp>
      <p:sp>
        <p:nvSpPr>
          <p:cNvPr id="4" name="Slide Number Placeholder 3"/>
          <p:cNvSpPr>
            <a:spLocks noGrp="1"/>
          </p:cNvSpPr>
          <p:nvPr>
            <p:ph type="sldNum" sz="quarter" idx="5"/>
          </p:nvPr>
        </p:nvSpPr>
        <p:spPr/>
        <p:txBody>
          <a:bodyPr/>
          <a:lstStyle/>
          <a:p>
            <a:fld id="{161C1BF1-3D85-4C1A-8040-0DCA55E8C72B}" type="slidenum">
              <a:rPr lang="en-US" smtClean="0"/>
              <a:pPr/>
              <a:t>42</a:t>
            </a:fld>
            <a:endParaRPr lang="en-US"/>
          </a:p>
        </p:txBody>
      </p:sp>
    </p:spTree>
    <p:extLst>
      <p:ext uri="{BB962C8B-B14F-4D97-AF65-F5344CB8AC3E}">
        <p14:creationId xmlns:p14="http://schemas.microsoft.com/office/powerpoint/2010/main" val="1278373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r>
              <a:rPr lang="en-US"/>
              <a:t>Both the inlet and outlet pressures can be measured at the gas valve</a:t>
            </a:r>
          </a:p>
        </p:txBody>
      </p:sp>
      <p:sp>
        <p:nvSpPr>
          <p:cNvPr id="94212" name="Slide Number Placeholder 3"/>
          <p:cNvSpPr>
            <a:spLocks noGrp="1"/>
          </p:cNvSpPr>
          <p:nvPr>
            <p:ph type="sldNum" sz="quarter" idx="5"/>
          </p:nvPr>
        </p:nvSpPr>
        <p:spPr>
          <a:noFill/>
        </p:spPr>
        <p:txBody>
          <a:bodyPr/>
          <a:lstStyle/>
          <a:p>
            <a:fld id="{7E687458-D9F7-4D7E-BEB1-D2C58A9E398C}" type="slidenum">
              <a:rPr lang="en-US" smtClean="0"/>
              <a:pPr/>
              <a:t>43</a:t>
            </a:fld>
            <a:endParaRPr lang="en-US"/>
          </a:p>
        </p:txBody>
      </p:sp>
    </p:spTree>
    <p:extLst>
      <p:ext uri="{BB962C8B-B14F-4D97-AF65-F5344CB8AC3E}">
        <p14:creationId xmlns:p14="http://schemas.microsoft.com/office/powerpoint/2010/main" val="6223583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r>
              <a:rPr lang="en-US"/>
              <a:t>The tower-style pressure taps are also called bosses on some technical drawings</a:t>
            </a:r>
          </a:p>
        </p:txBody>
      </p:sp>
      <p:sp>
        <p:nvSpPr>
          <p:cNvPr id="94212" name="Slide Number Placeholder 3"/>
          <p:cNvSpPr>
            <a:spLocks noGrp="1"/>
          </p:cNvSpPr>
          <p:nvPr>
            <p:ph type="sldNum" sz="quarter" idx="5"/>
          </p:nvPr>
        </p:nvSpPr>
        <p:spPr>
          <a:noFill/>
        </p:spPr>
        <p:txBody>
          <a:bodyPr/>
          <a:lstStyle/>
          <a:p>
            <a:fld id="{7E687458-D9F7-4D7E-BEB1-D2C58A9E398C}" type="slidenum">
              <a:rPr lang="en-US" smtClean="0"/>
              <a:pPr/>
              <a:t>44</a:t>
            </a:fld>
            <a:endParaRPr lang="en-US"/>
          </a:p>
        </p:txBody>
      </p:sp>
    </p:spTree>
    <p:extLst>
      <p:ext uri="{BB962C8B-B14F-4D97-AF65-F5344CB8AC3E}">
        <p14:creationId xmlns:p14="http://schemas.microsoft.com/office/powerpoint/2010/main" val="9415154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remove the valve screw</a:t>
            </a:r>
          </a:p>
          <a:p>
            <a:pPr lvl="1"/>
            <a:r>
              <a:rPr lang="en-US"/>
              <a:t>It only needs to be rotated a half-turn to release enough pressure for testing</a:t>
            </a:r>
          </a:p>
          <a:p>
            <a:pPr lvl="1"/>
            <a:r>
              <a:rPr lang="en-US"/>
              <a:t>On the 36J, the outlet pressure tap is adjacent to the solenoid tower and is not the port labeled “Vent”</a:t>
            </a:r>
          </a:p>
        </p:txBody>
      </p:sp>
      <p:sp>
        <p:nvSpPr>
          <p:cNvPr id="4" name="Slide Number Placeholder 3"/>
          <p:cNvSpPr>
            <a:spLocks noGrp="1"/>
          </p:cNvSpPr>
          <p:nvPr>
            <p:ph type="sldNum" sz="quarter" idx="5"/>
          </p:nvPr>
        </p:nvSpPr>
        <p:spPr/>
        <p:txBody>
          <a:bodyPr/>
          <a:lstStyle/>
          <a:p>
            <a:fld id="{161C1BF1-3D85-4C1A-8040-0DCA55E8C72B}" type="slidenum">
              <a:rPr lang="en-US" smtClean="0"/>
              <a:pPr/>
              <a:t>45</a:t>
            </a:fld>
            <a:endParaRPr lang="en-US"/>
          </a:p>
        </p:txBody>
      </p:sp>
    </p:spTree>
    <p:extLst>
      <p:ext uri="{BB962C8B-B14F-4D97-AF65-F5344CB8AC3E}">
        <p14:creationId xmlns:p14="http://schemas.microsoft.com/office/powerpoint/2010/main" val="31661794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Inlet pressure must be measured while the burners are lit. Gas must be flowing through the valve for a proper reading. The pressure drops when the valve opens and must stay above the minimum required amount.</a:t>
            </a:r>
          </a:p>
        </p:txBody>
      </p:sp>
      <p:sp>
        <p:nvSpPr>
          <p:cNvPr id="4" name="Slide Number Placeholder 3"/>
          <p:cNvSpPr>
            <a:spLocks noGrp="1"/>
          </p:cNvSpPr>
          <p:nvPr>
            <p:ph type="sldNum" sz="quarter" idx="5"/>
          </p:nvPr>
        </p:nvSpPr>
        <p:spPr/>
        <p:txBody>
          <a:bodyPr/>
          <a:lstStyle/>
          <a:p>
            <a:fld id="{161C1BF1-3D85-4C1A-8040-0DCA55E8C72B}" type="slidenum">
              <a:rPr lang="en-US" smtClean="0"/>
              <a:pPr/>
              <a:t>46</a:t>
            </a:fld>
            <a:endParaRPr lang="en-US"/>
          </a:p>
        </p:txBody>
      </p:sp>
    </p:spTree>
    <p:extLst>
      <p:ext uri="{BB962C8B-B14F-4D97-AF65-F5344CB8AC3E}">
        <p14:creationId xmlns:p14="http://schemas.microsoft.com/office/powerpoint/2010/main" val="33543893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barbed fitting that connects the vent to the burner box on a sealed combustion system.</a:t>
            </a:r>
          </a:p>
          <a:p>
            <a:r>
              <a:rPr lang="en-US"/>
              <a:t>Without the barbed fitting, the vent looks very similar to the pressure tap</a:t>
            </a:r>
          </a:p>
        </p:txBody>
      </p:sp>
      <p:sp>
        <p:nvSpPr>
          <p:cNvPr id="4" name="Slide Number Placeholder 3"/>
          <p:cNvSpPr>
            <a:spLocks noGrp="1"/>
          </p:cNvSpPr>
          <p:nvPr>
            <p:ph type="sldNum" sz="quarter" idx="5"/>
          </p:nvPr>
        </p:nvSpPr>
        <p:spPr/>
        <p:txBody>
          <a:bodyPr/>
          <a:lstStyle/>
          <a:p>
            <a:fld id="{161C1BF1-3D85-4C1A-8040-0DCA55E8C72B}" type="slidenum">
              <a:rPr lang="en-US" smtClean="0"/>
              <a:pPr/>
              <a:t>47</a:t>
            </a:fld>
            <a:endParaRPr lang="en-US"/>
          </a:p>
        </p:txBody>
      </p:sp>
    </p:spTree>
    <p:extLst>
      <p:ext uri="{BB962C8B-B14F-4D97-AF65-F5344CB8AC3E}">
        <p14:creationId xmlns:p14="http://schemas.microsoft.com/office/powerpoint/2010/main" val="11310875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Barbed fitting is threaded into test port, then the manometer tube is connected to the fitting</a:t>
            </a:r>
          </a:p>
        </p:txBody>
      </p:sp>
      <p:sp>
        <p:nvSpPr>
          <p:cNvPr id="4" name="Slide Number Placeholder 3"/>
          <p:cNvSpPr>
            <a:spLocks noGrp="1"/>
          </p:cNvSpPr>
          <p:nvPr>
            <p:ph type="sldNum" sz="quarter" idx="5"/>
          </p:nvPr>
        </p:nvSpPr>
        <p:spPr/>
        <p:txBody>
          <a:bodyPr/>
          <a:lstStyle/>
          <a:p>
            <a:fld id="{161C1BF1-3D85-4C1A-8040-0DCA55E8C72B}" type="slidenum">
              <a:rPr lang="en-US" smtClean="0"/>
              <a:pPr/>
              <a:t>48</a:t>
            </a:fld>
            <a:endParaRPr lang="en-US"/>
          </a:p>
        </p:txBody>
      </p:sp>
    </p:spTree>
    <p:extLst>
      <p:ext uri="{BB962C8B-B14F-4D97-AF65-F5344CB8AC3E}">
        <p14:creationId xmlns:p14="http://schemas.microsoft.com/office/powerpoint/2010/main" val="18116713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cap covers the adjustment screw so it does not get accidentally adjusted</a:t>
            </a:r>
          </a:p>
          <a:p>
            <a:pPr>
              <a:buNone/>
            </a:pPr>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49</a:t>
            </a:fld>
            <a:endParaRPr lang="en-US"/>
          </a:p>
        </p:txBody>
      </p:sp>
    </p:spTree>
    <p:extLst>
      <p:ext uri="{BB962C8B-B14F-4D97-AF65-F5344CB8AC3E}">
        <p14:creationId xmlns:p14="http://schemas.microsoft.com/office/powerpoint/2010/main" val="21536975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r>
              <a:rPr lang="en-US"/>
              <a:t>The adjustment screw is usually a nylon (plastic) screw</a:t>
            </a:r>
          </a:p>
          <a:p>
            <a:r>
              <a:rPr lang="en-US"/>
              <a:t>This is the same piece that is removed to change the regulator spring when converting from natural gas to propane</a:t>
            </a:r>
          </a:p>
          <a:p>
            <a:r>
              <a:rPr lang="en-US"/>
              <a:t>The screw should never be tight and require excessive force to break loose</a:t>
            </a:r>
          </a:p>
          <a:p>
            <a:r>
              <a:rPr lang="en-US"/>
              <a:t>Pressure should only be adjusted during an active call for heat with a manometer connected</a:t>
            </a:r>
          </a:p>
          <a:p>
            <a:r>
              <a:rPr lang="en-US"/>
              <a:t>Pressure is immediately reflected on the manometer</a:t>
            </a:r>
          </a:p>
          <a:p>
            <a:pPr>
              <a:buNone/>
            </a:pPr>
            <a:endParaRPr lang="en-US"/>
          </a:p>
        </p:txBody>
      </p:sp>
      <p:sp>
        <p:nvSpPr>
          <p:cNvPr id="100356" name="Slide Number Placeholder 3"/>
          <p:cNvSpPr>
            <a:spLocks noGrp="1"/>
          </p:cNvSpPr>
          <p:nvPr>
            <p:ph type="sldNum" sz="quarter" idx="5"/>
          </p:nvPr>
        </p:nvSpPr>
        <p:spPr>
          <a:noFill/>
        </p:spPr>
        <p:txBody>
          <a:bodyPr/>
          <a:lstStyle/>
          <a:p>
            <a:fld id="{42ABB7BE-2D7D-4F16-B78F-AA2B92072B10}" type="slidenum">
              <a:rPr lang="en-US" smtClean="0"/>
              <a:pPr/>
              <a:t>50</a:t>
            </a:fld>
            <a:endParaRPr lang="en-US"/>
          </a:p>
        </p:txBody>
      </p:sp>
    </p:spTree>
    <p:extLst>
      <p:ext uri="{BB962C8B-B14F-4D97-AF65-F5344CB8AC3E}">
        <p14:creationId xmlns:p14="http://schemas.microsoft.com/office/powerpoint/2010/main" val="3749794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cutaway of a gas valve shows the solenoid (1) that actuates the main valve (4).</a:t>
            </a:r>
          </a:p>
          <a:p>
            <a:r>
              <a:rPr lang="en-US"/>
              <a:t>The solenoid also actuates the redundant valve (3), which serves as a master shut off if the main valve fails.</a:t>
            </a:r>
          </a:p>
          <a:p>
            <a:r>
              <a:rPr lang="en-US"/>
              <a:t>The regulator is made up of the spring (9) and adjustment screw (10), as well as the diaphragm (6) and regulator valve (7).</a:t>
            </a:r>
          </a:p>
          <a:p>
            <a:r>
              <a:rPr lang="en-US"/>
              <a:t>The pressures that act on the diaphragm actually pass through channels in the valve body, and will be discussed later in this presentation.</a:t>
            </a:r>
          </a:p>
        </p:txBody>
      </p:sp>
      <p:sp>
        <p:nvSpPr>
          <p:cNvPr id="4" name="Slide Number Placeholder 3"/>
          <p:cNvSpPr>
            <a:spLocks noGrp="1"/>
          </p:cNvSpPr>
          <p:nvPr>
            <p:ph type="sldNum" sz="quarter" idx="5"/>
          </p:nvPr>
        </p:nvSpPr>
        <p:spPr/>
        <p:txBody>
          <a:bodyPr/>
          <a:lstStyle/>
          <a:p>
            <a:fld id="{161C1BF1-3D85-4C1A-8040-0DCA55E8C72B}" type="slidenum">
              <a:rPr lang="en-US" smtClean="0"/>
              <a:pPr/>
              <a:t>5</a:t>
            </a:fld>
            <a:endParaRPr lang="en-US"/>
          </a:p>
        </p:txBody>
      </p:sp>
    </p:spTree>
    <p:extLst>
      <p:ext uri="{BB962C8B-B14F-4D97-AF65-F5344CB8AC3E}">
        <p14:creationId xmlns:p14="http://schemas.microsoft.com/office/powerpoint/2010/main" val="39236580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pPr marL="285750" indent="-285750"/>
            <a:r>
              <a:rPr lang="en-US"/>
              <a:t>The furnace should be calling for first stage heat only when adjusting first stage pressure (make sure W2 is not energized)</a:t>
            </a:r>
          </a:p>
          <a:p>
            <a:pPr marL="285750" indent="-285750"/>
            <a:r>
              <a:rPr lang="en-US"/>
              <a:t>Furnace should be calling for second stage heat when adjusting high fire (W2 should be energized)</a:t>
            </a:r>
          </a:p>
        </p:txBody>
      </p:sp>
      <p:sp>
        <p:nvSpPr>
          <p:cNvPr id="100356" name="Slide Number Placeholder 3"/>
          <p:cNvSpPr>
            <a:spLocks noGrp="1"/>
          </p:cNvSpPr>
          <p:nvPr>
            <p:ph type="sldNum" sz="quarter" idx="5"/>
          </p:nvPr>
        </p:nvSpPr>
        <p:spPr>
          <a:noFill/>
        </p:spPr>
        <p:txBody>
          <a:bodyPr/>
          <a:lstStyle/>
          <a:p>
            <a:fld id="{42ABB7BE-2D7D-4F16-B78F-AA2B92072B10}" type="slidenum">
              <a:rPr lang="en-US" smtClean="0"/>
              <a:pPr/>
              <a:t>51</a:t>
            </a:fld>
            <a:endParaRPr lang="en-US"/>
          </a:p>
        </p:txBody>
      </p:sp>
    </p:spTree>
    <p:extLst>
      <p:ext uri="{BB962C8B-B14F-4D97-AF65-F5344CB8AC3E}">
        <p14:creationId xmlns:p14="http://schemas.microsoft.com/office/powerpoint/2010/main" val="21857991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r>
              <a:rPr lang="en-US"/>
              <a:t>Note that the pilot adjustment screw turns the opposite of the regulator adjustment screw</a:t>
            </a:r>
          </a:p>
          <a:p>
            <a:r>
              <a:rPr lang="en-US"/>
              <a:t>There is no pressure tap for the pilot pressure</a:t>
            </a:r>
          </a:p>
          <a:p>
            <a:pPr lvl="1"/>
            <a:r>
              <a:rPr lang="en-US"/>
              <a:t>Observe the pilot flame – it should touch the thermocouple but not be fluttering</a:t>
            </a:r>
          </a:p>
          <a:p>
            <a:pPr lvl="1"/>
            <a:r>
              <a:rPr lang="en-US"/>
              <a:t>Measure the millivolts on the thermocouple (looking for 15-30)</a:t>
            </a:r>
          </a:p>
        </p:txBody>
      </p:sp>
      <p:sp>
        <p:nvSpPr>
          <p:cNvPr id="100356" name="Slide Number Placeholder 3"/>
          <p:cNvSpPr>
            <a:spLocks noGrp="1"/>
          </p:cNvSpPr>
          <p:nvPr>
            <p:ph type="sldNum" sz="quarter" idx="5"/>
          </p:nvPr>
        </p:nvSpPr>
        <p:spPr>
          <a:noFill/>
        </p:spPr>
        <p:txBody>
          <a:bodyPr/>
          <a:lstStyle/>
          <a:p>
            <a:fld id="{42ABB7BE-2D7D-4F16-B78F-AA2B92072B10}" type="slidenum">
              <a:rPr lang="en-US" smtClean="0"/>
              <a:pPr/>
              <a:t>52</a:t>
            </a:fld>
            <a:endParaRPr lang="en-US"/>
          </a:p>
        </p:txBody>
      </p:sp>
    </p:spTree>
    <p:extLst>
      <p:ext uri="{BB962C8B-B14F-4D97-AF65-F5344CB8AC3E}">
        <p14:creationId xmlns:p14="http://schemas.microsoft.com/office/powerpoint/2010/main" val="11676843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r>
              <a:rPr lang="en-US"/>
              <a:t>This is the same screw that adjusts the outlet pressure</a:t>
            </a:r>
          </a:p>
          <a:p>
            <a:r>
              <a:rPr lang="en-US"/>
              <a:t>Natural gas springs and LP springs have different tensions to set the correct pressures</a:t>
            </a:r>
          </a:p>
        </p:txBody>
      </p:sp>
      <p:sp>
        <p:nvSpPr>
          <p:cNvPr id="100356" name="Slide Number Placeholder 3"/>
          <p:cNvSpPr>
            <a:spLocks noGrp="1"/>
          </p:cNvSpPr>
          <p:nvPr>
            <p:ph type="sldNum" sz="quarter" idx="5"/>
          </p:nvPr>
        </p:nvSpPr>
        <p:spPr>
          <a:noFill/>
        </p:spPr>
        <p:txBody>
          <a:bodyPr/>
          <a:lstStyle/>
          <a:p>
            <a:fld id="{42ABB7BE-2D7D-4F16-B78F-AA2B92072B10}" type="slidenum">
              <a:rPr lang="en-US" smtClean="0"/>
              <a:pPr/>
              <a:t>53</a:t>
            </a:fld>
            <a:endParaRPr lang="en-US"/>
          </a:p>
        </p:txBody>
      </p:sp>
    </p:spTree>
    <p:extLst>
      <p:ext uri="{BB962C8B-B14F-4D97-AF65-F5344CB8AC3E}">
        <p14:creationId xmlns:p14="http://schemas.microsoft.com/office/powerpoint/2010/main" val="38848961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5D9646F1-7797-4C24-8D21-B26D209FA51A}" type="slidenum">
              <a:rPr lang="en-US" smtClean="0"/>
              <a:pPr/>
              <a:t>54</a:t>
            </a:fld>
            <a:endParaRPr lang="en-US"/>
          </a:p>
        </p:txBody>
      </p:sp>
      <p:sp>
        <p:nvSpPr>
          <p:cNvPr id="80899" name="Rectangle 2"/>
          <p:cNvSpPr>
            <a:spLocks noGrp="1" noRot="1" noChangeAspect="1" noChangeArrowheads="1" noTextEdit="1"/>
          </p:cNvSpPr>
          <p:nvPr>
            <p:ph type="sldImg"/>
          </p:nvPr>
        </p:nvSpPr>
        <p:spPr>
          <a:xfrm>
            <a:off x="1185863" y="698500"/>
            <a:ext cx="4645025" cy="3484563"/>
          </a:xfrm>
          <a:ln/>
        </p:spPr>
      </p:sp>
      <p:sp>
        <p:nvSpPr>
          <p:cNvPr id="80900" name="Rectangle 3"/>
          <p:cNvSpPr>
            <a:spLocks noGrp="1" noChangeArrowheads="1"/>
          </p:cNvSpPr>
          <p:nvPr>
            <p:ph type="body" idx="1"/>
          </p:nvPr>
        </p:nvSpPr>
        <p:spPr>
          <a:xfrm>
            <a:off x="934960" y="4416633"/>
            <a:ext cx="5140482" cy="4180854"/>
          </a:xfrm>
          <a:noFill/>
          <a:ln/>
        </p:spPr>
        <p:txBody>
          <a:bodyPr/>
          <a:lstStyle/>
          <a:p>
            <a:endParaRPr lang="en-US"/>
          </a:p>
        </p:txBody>
      </p:sp>
    </p:spTree>
    <p:extLst>
      <p:ext uri="{BB962C8B-B14F-4D97-AF65-F5344CB8AC3E}">
        <p14:creationId xmlns:p14="http://schemas.microsoft.com/office/powerpoint/2010/main" val="39791588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55</a:t>
            </a:fld>
            <a:endParaRPr lang="en-US"/>
          </a:p>
        </p:txBody>
      </p:sp>
    </p:spTree>
    <p:extLst>
      <p:ext uri="{BB962C8B-B14F-4D97-AF65-F5344CB8AC3E}">
        <p14:creationId xmlns:p14="http://schemas.microsoft.com/office/powerpoint/2010/main" val="23325572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56</a:t>
            </a:fld>
            <a:endParaRPr lang="en-US"/>
          </a:p>
        </p:txBody>
      </p:sp>
    </p:spTree>
    <p:extLst>
      <p:ext uri="{BB962C8B-B14F-4D97-AF65-F5344CB8AC3E}">
        <p14:creationId xmlns:p14="http://schemas.microsoft.com/office/powerpoint/2010/main" val="4088159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57</a:t>
            </a:fld>
            <a:endParaRPr lang="en-US"/>
          </a:p>
        </p:txBody>
      </p:sp>
    </p:spTree>
    <p:extLst>
      <p:ext uri="{BB962C8B-B14F-4D97-AF65-F5344CB8AC3E}">
        <p14:creationId xmlns:p14="http://schemas.microsoft.com/office/powerpoint/2010/main" val="33763616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F5A67C56-AEF6-452B-9B66-F7AAC14E19A2}" type="slidenum">
              <a:rPr lang="en-US" smtClean="0"/>
              <a:pPr/>
              <a:t>58</a:t>
            </a:fld>
            <a:endParaRPr lang="en-US"/>
          </a:p>
        </p:txBody>
      </p:sp>
      <p:sp>
        <p:nvSpPr>
          <p:cNvPr id="92163" name="Rectangle 2"/>
          <p:cNvSpPr>
            <a:spLocks noGrp="1" noRot="1" noChangeAspect="1" noChangeArrowheads="1" noTextEdit="1"/>
          </p:cNvSpPr>
          <p:nvPr>
            <p:ph type="sldImg"/>
          </p:nvPr>
        </p:nvSpPr>
        <p:spPr>
          <a:xfrm>
            <a:off x="1185863" y="698500"/>
            <a:ext cx="4645025" cy="3484563"/>
          </a:xfrm>
          <a:ln/>
        </p:spPr>
      </p:sp>
      <p:sp>
        <p:nvSpPr>
          <p:cNvPr id="92164" name="Rectangle 3"/>
          <p:cNvSpPr>
            <a:spLocks noGrp="1" noChangeArrowheads="1"/>
          </p:cNvSpPr>
          <p:nvPr>
            <p:ph type="body" idx="1"/>
          </p:nvPr>
        </p:nvSpPr>
        <p:spPr>
          <a:xfrm>
            <a:off x="934960" y="4416633"/>
            <a:ext cx="5140482" cy="4180854"/>
          </a:xfrm>
          <a:noFill/>
          <a:ln/>
        </p:spPr>
        <p:txBody>
          <a:bodyPr>
            <a:normAutofit/>
          </a:bodyPr>
          <a:lstStyle/>
          <a:p>
            <a:pPr>
              <a:buNone/>
            </a:pPr>
            <a:r>
              <a:rPr lang="en-US" sz="1400"/>
              <a:t>A solenoid is a coil of wire that forms an electromagnet when it is energized. </a:t>
            </a:r>
          </a:p>
          <a:p>
            <a:pPr>
              <a:buNone/>
            </a:pPr>
            <a:r>
              <a:rPr lang="en-US" sz="1400"/>
              <a:t>The electromagnet draws the valve actuator into the open position. </a:t>
            </a:r>
          </a:p>
          <a:p>
            <a:pPr>
              <a:buNone/>
            </a:pPr>
            <a:r>
              <a:rPr lang="en-US" sz="1400"/>
              <a:t>When it is deenergized, the spring snaps the valve back into the closed position.</a:t>
            </a:r>
          </a:p>
        </p:txBody>
      </p:sp>
    </p:spTree>
    <p:extLst>
      <p:ext uri="{BB962C8B-B14F-4D97-AF65-F5344CB8AC3E}">
        <p14:creationId xmlns:p14="http://schemas.microsoft.com/office/powerpoint/2010/main" val="9097081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perforated heat exchanger is another term for a cracked heat exchanger</a:t>
            </a:r>
          </a:p>
          <a:p>
            <a:r>
              <a:rPr lang="en-US"/>
              <a:t>If a gas valve goes through a flood – underwater in a basement or such – it must be replaced</a:t>
            </a:r>
          </a:p>
          <a:p>
            <a:pPr lvl="1"/>
            <a:r>
              <a:rPr lang="en-US"/>
              <a:t>Check with the furnace manufacturer: many manufacturers will condemn the entire appliance and suggest it be replaced due to water damage and mold potential</a:t>
            </a:r>
          </a:p>
          <a:p>
            <a:pPr>
              <a:buNone/>
            </a:pPr>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59</a:t>
            </a:fld>
            <a:endParaRPr lang="en-US"/>
          </a:p>
        </p:txBody>
      </p:sp>
    </p:spTree>
    <p:extLst>
      <p:ext uri="{BB962C8B-B14F-4D97-AF65-F5344CB8AC3E}">
        <p14:creationId xmlns:p14="http://schemas.microsoft.com/office/powerpoint/2010/main" val="34798183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regulator is similar to one found on a supply gas line, and not the regulator integrated into a modern gas valve.</a:t>
            </a:r>
          </a:p>
          <a:p>
            <a:pPr lvl="1"/>
            <a:r>
              <a:rPr lang="en-US"/>
              <a:t>It is here as a reference to illustrate how the regulator in a gas valve operates.</a:t>
            </a:r>
          </a:p>
          <a:p>
            <a:r>
              <a:rPr lang="en-US"/>
              <a:t>In this drawing, the regulator adjustment spring is shown holding the regulator valve open. </a:t>
            </a:r>
          </a:p>
          <a:p>
            <a:pPr lvl="1"/>
            <a:r>
              <a:rPr lang="en-US"/>
              <a:t>As the inlet pressure passes through the regulator valve, it pushes on the diaphragm and compresses the adjustment spring. </a:t>
            </a:r>
          </a:p>
          <a:p>
            <a:pPr lvl="1"/>
            <a:r>
              <a:rPr lang="en-US"/>
              <a:t>This causes a reduction in pressure passing through the regulator valve. </a:t>
            </a:r>
          </a:p>
          <a:p>
            <a:pPr lvl="1"/>
            <a:r>
              <a:rPr lang="en-US"/>
              <a:t>This action allows the regulator  to maintain a fixed outlet pressure when the inlet pressure changes.</a:t>
            </a:r>
          </a:p>
        </p:txBody>
      </p:sp>
      <p:sp>
        <p:nvSpPr>
          <p:cNvPr id="4" name="Slide Number Placeholder 3"/>
          <p:cNvSpPr>
            <a:spLocks noGrp="1"/>
          </p:cNvSpPr>
          <p:nvPr>
            <p:ph type="sldNum" sz="quarter" idx="5"/>
          </p:nvPr>
        </p:nvSpPr>
        <p:spPr/>
        <p:txBody>
          <a:bodyPr/>
          <a:lstStyle/>
          <a:p>
            <a:fld id="{161C1BF1-3D85-4C1A-8040-0DCA55E8C72B}" type="slidenum">
              <a:rPr lang="en-US" smtClean="0"/>
              <a:pPr/>
              <a:t>60</a:t>
            </a:fld>
            <a:endParaRPr lang="en-US"/>
          </a:p>
        </p:txBody>
      </p:sp>
    </p:spTree>
    <p:extLst>
      <p:ext uri="{BB962C8B-B14F-4D97-AF65-F5344CB8AC3E}">
        <p14:creationId xmlns:p14="http://schemas.microsoft.com/office/powerpoint/2010/main" val="720725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image shows the gas valve in its closed, or idle, state.</a:t>
            </a:r>
          </a:p>
          <a:p>
            <a:r>
              <a:rPr lang="en-US"/>
              <a:t>The furnace is not running, and there is no active call for heat.</a:t>
            </a:r>
          </a:p>
          <a:p>
            <a:r>
              <a:rPr lang="en-US"/>
              <a:t>The solenoid is not energized and the spring has closed both the main and redundant valves.</a:t>
            </a:r>
          </a:p>
          <a:p>
            <a:r>
              <a:rPr lang="en-US"/>
              <a:t>The lack of gas pressure in the regulator portion has allowed the regulator valve to settle into its idle state as well.</a:t>
            </a:r>
          </a:p>
          <a:p>
            <a:r>
              <a:rPr lang="en-US"/>
              <a:t>No gas is flowing through the valve at this time.</a:t>
            </a:r>
          </a:p>
          <a:p>
            <a:r>
              <a:rPr lang="en-US"/>
              <a:t>The listed pressures in this presentation will refer to natural gas unless otherwise noted. A gas valve that has been converted for propane use will have different operating pressures</a:t>
            </a:r>
          </a:p>
        </p:txBody>
      </p:sp>
      <p:sp>
        <p:nvSpPr>
          <p:cNvPr id="4" name="Slide Number Placeholder 3"/>
          <p:cNvSpPr>
            <a:spLocks noGrp="1"/>
          </p:cNvSpPr>
          <p:nvPr>
            <p:ph type="sldNum" sz="quarter" idx="5"/>
          </p:nvPr>
        </p:nvSpPr>
        <p:spPr/>
        <p:txBody>
          <a:bodyPr/>
          <a:lstStyle/>
          <a:p>
            <a:fld id="{161C1BF1-3D85-4C1A-8040-0DCA55E8C72B}" type="slidenum">
              <a:rPr lang="en-US" smtClean="0"/>
              <a:pPr/>
              <a:t>6</a:t>
            </a:fld>
            <a:endParaRPr lang="en-US"/>
          </a:p>
        </p:txBody>
      </p:sp>
    </p:spTree>
    <p:extLst>
      <p:ext uri="{BB962C8B-B14F-4D97-AF65-F5344CB8AC3E}">
        <p14:creationId xmlns:p14="http://schemas.microsoft.com/office/powerpoint/2010/main" val="30610356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F5A67C56-AEF6-452B-9B66-F7AAC14E19A2}" type="slidenum">
              <a:rPr lang="en-US" smtClean="0"/>
              <a:pPr/>
              <a:t>61</a:t>
            </a:fld>
            <a:endParaRPr lang="en-US"/>
          </a:p>
        </p:txBody>
      </p:sp>
      <p:sp>
        <p:nvSpPr>
          <p:cNvPr id="92163" name="Rectangle 2"/>
          <p:cNvSpPr>
            <a:spLocks noGrp="1" noRot="1" noChangeAspect="1" noChangeArrowheads="1" noTextEdit="1"/>
          </p:cNvSpPr>
          <p:nvPr>
            <p:ph type="sldImg"/>
          </p:nvPr>
        </p:nvSpPr>
        <p:spPr>
          <a:xfrm>
            <a:off x="1185863" y="698500"/>
            <a:ext cx="4645025" cy="3484563"/>
          </a:xfrm>
          <a:ln/>
        </p:spPr>
      </p:sp>
      <p:sp>
        <p:nvSpPr>
          <p:cNvPr id="92164" name="Rectangle 3"/>
          <p:cNvSpPr>
            <a:spLocks noGrp="1" noChangeArrowheads="1"/>
          </p:cNvSpPr>
          <p:nvPr>
            <p:ph type="body" idx="1"/>
          </p:nvPr>
        </p:nvSpPr>
        <p:spPr>
          <a:xfrm>
            <a:off x="934960" y="4416633"/>
            <a:ext cx="5140482" cy="4180854"/>
          </a:xfrm>
          <a:noFill/>
          <a:ln/>
        </p:spPr>
        <p:txBody>
          <a:bodyPr/>
          <a:lstStyle/>
          <a:p>
            <a:r>
              <a:rPr lang="en-US"/>
              <a:t>If the vent on the back side of the regulator diaphragm were to become blocked, the diaphragm wouldn’t be able to flex and the spring wouldn’t be compressed when the inlet pressure increased. </a:t>
            </a:r>
          </a:p>
          <a:p>
            <a:r>
              <a:rPr lang="en-US"/>
              <a:t>This would prevent the regulator valve from closing to regulate the outlet pressure.</a:t>
            </a:r>
          </a:p>
          <a:p>
            <a:r>
              <a:rPr lang="en-US"/>
              <a:t>This could result in excessive outlet pressure.</a:t>
            </a:r>
          </a:p>
          <a:p>
            <a:r>
              <a:rPr lang="en-US"/>
              <a:t>Modern gas valves also have a vent on their regulators to allow the diaphragm to flex and maintain the outlet pressure.</a:t>
            </a:r>
          </a:p>
        </p:txBody>
      </p:sp>
    </p:spTree>
    <p:extLst>
      <p:ext uri="{BB962C8B-B14F-4D97-AF65-F5344CB8AC3E}">
        <p14:creationId xmlns:p14="http://schemas.microsoft.com/office/powerpoint/2010/main" val="21831351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ports that cause the gas valve to open and close. If they are obstructed, the valve will not operate as designed and may become a safety hazard.</a:t>
            </a:r>
          </a:p>
        </p:txBody>
      </p:sp>
      <p:sp>
        <p:nvSpPr>
          <p:cNvPr id="4" name="Slide Number Placeholder 3"/>
          <p:cNvSpPr>
            <a:spLocks noGrp="1"/>
          </p:cNvSpPr>
          <p:nvPr>
            <p:ph type="sldNum" sz="quarter" idx="5"/>
          </p:nvPr>
        </p:nvSpPr>
        <p:spPr/>
        <p:txBody>
          <a:bodyPr/>
          <a:lstStyle/>
          <a:p>
            <a:fld id="{161C1BF1-3D85-4C1A-8040-0DCA55E8C72B}" type="slidenum">
              <a:rPr lang="en-US" smtClean="0"/>
              <a:pPr/>
              <a:t>62</a:t>
            </a:fld>
            <a:endParaRPr lang="en-US"/>
          </a:p>
        </p:txBody>
      </p:sp>
    </p:spTree>
    <p:extLst>
      <p:ext uri="{BB962C8B-B14F-4D97-AF65-F5344CB8AC3E}">
        <p14:creationId xmlns:p14="http://schemas.microsoft.com/office/powerpoint/2010/main" val="7874042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63</a:t>
            </a:fld>
            <a:endParaRPr lang="en-US"/>
          </a:p>
        </p:txBody>
      </p:sp>
    </p:spTree>
    <p:extLst>
      <p:ext uri="{BB962C8B-B14F-4D97-AF65-F5344CB8AC3E}">
        <p14:creationId xmlns:p14="http://schemas.microsoft.com/office/powerpoint/2010/main" val="40034757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64</a:t>
            </a:fld>
            <a:endParaRPr lang="en-US"/>
          </a:p>
        </p:txBody>
      </p:sp>
    </p:spTree>
    <p:extLst>
      <p:ext uri="{BB962C8B-B14F-4D97-AF65-F5344CB8AC3E}">
        <p14:creationId xmlns:p14="http://schemas.microsoft.com/office/powerpoint/2010/main" val="19216096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65</a:t>
            </a:fld>
            <a:endParaRPr lang="en-US"/>
          </a:p>
        </p:txBody>
      </p:sp>
    </p:spTree>
    <p:extLst>
      <p:ext uri="{BB962C8B-B14F-4D97-AF65-F5344CB8AC3E}">
        <p14:creationId xmlns:p14="http://schemas.microsoft.com/office/powerpoint/2010/main" val="3688512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there is an active call for heat, 24 Volts is applied to the solenoid coil, drawing both the redundant and main valves open.</a:t>
            </a:r>
          </a:p>
          <a:p>
            <a:r>
              <a:rPr lang="en-US"/>
              <a:t>The redundant valve controls the flow of gas to the rest of the valve, whereas the main valve controls the flow of gas to the opening orifices</a:t>
            </a:r>
          </a:p>
          <a:p>
            <a:pPr lvl="1"/>
            <a:r>
              <a:rPr lang="en-US"/>
              <a:t>When the main valve opens, it floods the back side of the regulator diaphragm, causing the regulator valve to open</a:t>
            </a:r>
          </a:p>
          <a:p>
            <a:r>
              <a:rPr lang="en-US"/>
              <a:t>Pressurized gas fills the chambers of the valve. </a:t>
            </a:r>
          </a:p>
          <a:p>
            <a:pPr lvl="1"/>
            <a:r>
              <a:rPr lang="en-US"/>
              <a:t>In this case, it is pressurized at 7 inches of water column (“W.C.)</a:t>
            </a:r>
          </a:p>
          <a:p>
            <a:r>
              <a:rPr lang="en-US"/>
              <a:t>The gas pressure travels through the Control Gas Orifice to the back side of the diaphragm and causes it to flex and open the regulator valve.</a:t>
            </a:r>
          </a:p>
          <a:p>
            <a:pPr lvl="1"/>
            <a:r>
              <a:rPr lang="en-US"/>
              <a:t>This allows the gas to pass through the valve to the outlet.</a:t>
            </a:r>
          </a:p>
          <a:p>
            <a:r>
              <a:rPr lang="en-US"/>
              <a:t>Simultaneously, gas pressure travels through another orifice to the regulator adjustment.</a:t>
            </a:r>
          </a:p>
          <a:p>
            <a:pPr lvl="1"/>
            <a:r>
              <a:rPr lang="en-US"/>
              <a:t>The regulator adjustment allows a specific pressure to pass through and apply pressure to the top side of the diaphragm</a:t>
            </a:r>
          </a:p>
          <a:p>
            <a:pPr lvl="1"/>
            <a:r>
              <a:rPr lang="en-US"/>
              <a:t>This pressure only allows the regulator to open enough to let 3.5 “W.C. pass through the regulator valve</a:t>
            </a:r>
          </a:p>
          <a:p>
            <a:pPr lvl="1"/>
            <a:r>
              <a:rPr lang="en-US"/>
              <a:t>If the inlet pressure increases, this pressure also increases and maintains a consistent outlet pressure</a:t>
            </a:r>
          </a:p>
          <a:p>
            <a:pPr lvl="1"/>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7</a:t>
            </a:fld>
            <a:endParaRPr lang="en-US"/>
          </a:p>
        </p:txBody>
      </p:sp>
    </p:spTree>
    <p:extLst>
      <p:ext uri="{BB962C8B-B14F-4D97-AF65-F5344CB8AC3E}">
        <p14:creationId xmlns:p14="http://schemas.microsoft.com/office/powerpoint/2010/main" val="4113149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Like the regulator earlier in this presentation, the regulator adjustment has an internal diaphragm that must be vented</a:t>
            </a:r>
          </a:p>
          <a:p>
            <a:r>
              <a:rPr lang="en-US"/>
              <a:t>The vent allows the space on the back side of the diaphragm to remain at atmospheric pressure when it flexes in either direction</a:t>
            </a:r>
          </a:p>
          <a:p>
            <a:r>
              <a:rPr lang="en-US"/>
              <a:t>Only a very small amount of fuel is allowed to be vented</a:t>
            </a:r>
          </a:p>
          <a:p>
            <a:pPr lvl="1"/>
            <a:r>
              <a:rPr lang="en-US"/>
              <a:t>Vented fuel is drawn into the combustion chamber with the combustion air</a:t>
            </a:r>
          </a:p>
          <a:p>
            <a:pPr lvl="1"/>
            <a:r>
              <a:rPr lang="en-US"/>
              <a:t>On a sealed combustion furnace, the vent is connected to the burner box by tubing (see the barbed fitting later in this presentation)</a:t>
            </a:r>
          </a:p>
          <a:p>
            <a:pPr lvl="1"/>
            <a:r>
              <a:rPr lang="en-US"/>
              <a:t>The operation of the combustion blower (inducer fan) also assists in venting any vapors during the pre-purge and post-purge phases of operation</a:t>
            </a:r>
          </a:p>
        </p:txBody>
      </p:sp>
      <p:sp>
        <p:nvSpPr>
          <p:cNvPr id="4" name="Slide Number Placeholder 3"/>
          <p:cNvSpPr>
            <a:spLocks noGrp="1"/>
          </p:cNvSpPr>
          <p:nvPr>
            <p:ph type="sldNum" sz="quarter" idx="5"/>
          </p:nvPr>
        </p:nvSpPr>
        <p:spPr/>
        <p:txBody>
          <a:bodyPr/>
          <a:lstStyle/>
          <a:p>
            <a:fld id="{161C1BF1-3D85-4C1A-8040-0DCA55E8C72B}" type="slidenum">
              <a:rPr lang="en-US" smtClean="0"/>
              <a:pPr/>
              <a:t>8</a:t>
            </a:fld>
            <a:endParaRPr lang="en-US"/>
          </a:p>
        </p:txBody>
      </p:sp>
    </p:spTree>
    <p:extLst>
      <p:ext uri="{BB962C8B-B14F-4D97-AF65-F5344CB8AC3E}">
        <p14:creationId xmlns:p14="http://schemas.microsoft.com/office/powerpoint/2010/main" val="713344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fast opening gas valve can result in a sudden but controlled burst of flame with initially a small amount of rollout until the draft can catch up</a:t>
            </a:r>
          </a:p>
          <a:p>
            <a:r>
              <a:rPr lang="en-US"/>
              <a:t>A slow opening gas valve will have a much smoother ignition that does not overpower the draft</a:t>
            </a:r>
          </a:p>
        </p:txBody>
      </p:sp>
      <p:sp>
        <p:nvSpPr>
          <p:cNvPr id="4" name="Slide Number Placeholder 3"/>
          <p:cNvSpPr>
            <a:spLocks noGrp="1"/>
          </p:cNvSpPr>
          <p:nvPr>
            <p:ph type="sldNum" sz="quarter" idx="5"/>
          </p:nvPr>
        </p:nvSpPr>
        <p:spPr/>
        <p:txBody>
          <a:bodyPr/>
          <a:lstStyle/>
          <a:p>
            <a:fld id="{161C1BF1-3D85-4C1A-8040-0DCA55E8C72B}" type="slidenum">
              <a:rPr lang="en-US" smtClean="0"/>
              <a:pPr/>
              <a:t>9</a:t>
            </a:fld>
            <a:endParaRPr lang="en-US"/>
          </a:p>
        </p:txBody>
      </p:sp>
    </p:spTree>
    <p:extLst>
      <p:ext uri="{BB962C8B-B14F-4D97-AF65-F5344CB8AC3E}">
        <p14:creationId xmlns:p14="http://schemas.microsoft.com/office/powerpoint/2010/main" val="2906655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4"/>
          <p:cNvSpPr>
            <a:spLocks noGrp="1"/>
          </p:cNvSpPr>
          <p:nvPr>
            <p:ph type="body" sz="quarter" idx="10"/>
          </p:nvPr>
        </p:nvSpPr>
        <p:spPr>
          <a:xfrm>
            <a:off x="397347" y="1299691"/>
            <a:ext cx="83312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043435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hart Placeholder 3"/>
          <p:cNvSpPr>
            <a:spLocks noGrp="1"/>
          </p:cNvSpPr>
          <p:nvPr>
            <p:ph type="chart" sz="quarter" idx="10"/>
          </p:nvPr>
        </p:nvSpPr>
        <p:spPr>
          <a:xfrm>
            <a:off x="373634" y="1356360"/>
            <a:ext cx="8357616" cy="4796466"/>
          </a:xfrm>
        </p:spPr>
        <p:txBody>
          <a:bodyPr/>
          <a:lstStyle/>
          <a:p>
            <a:r>
              <a:rPr lang="en-US"/>
              <a:t>Click icon to add chart</a:t>
            </a:r>
          </a:p>
        </p:txBody>
      </p:sp>
    </p:spTree>
    <p:extLst>
      <p:ext uri="{BB962C8B-B14F-4D97-AF65-F5344CB8AC3E}">
        <p14:creationId xmlns:p14="http://schemas.microsoft.com/office/powerpoint/2010/main" val="212771676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and Call-ou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12" name="Chart Placeholder 11"/>
          <p:cNvSpPr>
            <a:spLocks noGrp="1"/>
          </p:cNvSpPr>
          <p:nvPr>
            <p:ph type="chart" sz="quarter" idx="10"/>
          </p:nvPr>
        </p:nvSpPr>
        <p:spPr>
          <a:xfrm>
            <a:off x="381000" y="1447800"/>
            <a:ext cx="5029200" cy="4800600"/>
          </a:xfrm>
        </p:spPr>
        <p:txBody>
          <a:bodyPr/>
          <a:lstStyle/>
          <a:p>
            <a:r>
              <a:rPr lang="en-US"/>
              <a:t>Click icon to add chart</a:t>
            </a:r>
          </a:p>
        </p:txBody>
      </p:sp>
      <p:sp>
        <p:nvSpPr>
          <p:cNvPr id="6" name="Text Placeholder 15"/>
          <p:cNvSpPr>
            <a:spLocks noGrp="1"/>
          </p:cNvSpPr>
          <p:nvPr>
            <p:ph type="body" sz="quarter" idx="12"/>
          </p:nvPr>
        </p:nvSpPr>
        <p:spPr>
          <a:xfrm>
            <a:off x="6282351" y="1605708"/>
            <a:ext cx="2284173" cy="604092"/>
          </a:xfrm>
        </p:spPr>
        <p:txBody>
          <a:bodyPr anchor="t" anchorCtr="0"/>
          <a:lstStyle>
            <a:lvl1pPr marL="0" indent="0">
              <a:buNone/>
              <a:defRPr sz="1800" b="1">
                <a:solidFill>
                  <a:schemeClr val="accent1"/>
                </a:solidFill>
              </a:defRPr>
            </a:lvl1pPr>
          </a:lstStyle>
          <a:p>
            <a:pPr lvl="0"/>
            <a:r>
              <a:rPr lang="en-US"/>
              <a:t>Click to edit Master text styles</a:t>
            </a:r>
          </a:p>
        </p:txBody>
      </p:sp>
      <p:sp>
        <p:nvSpPr>
          <p:cNvPr id="8" name="Text Placeholder 11"/>
          <p:cNvSpPr>
            <a:spLocks noGrp="1"/>
          </p:cNvSpPr>
          <p:nvPr>
            <p:ph type="body" sz="quarter" idx="14"/>
          </p:nvPr>
        </p:nvSpPr>
        <p:spPr>
          <a:xfrm>
            <a:off x="6287114" y="2346325"/>
            <a:ext cx="2281237" cy="4024313"/>
          </a:xfrm>
        </p:spPr>
        <p:txBody>
          <a:bodyPr/>
          <a:lstStyle>
            <a:lvl1pPr>
              <a:defRPr sz="1600" b="1"/>
            </a:lvl1pPr>
            <a:lvl2pPr>
              <a:defRPr sz="1400" b="1"/>
            </a:lvl2pPr>
            <a:lvl3pPr>
              <a:defRPr sz="1200" b="1"/>
            </a:lvl3pPr>
            <a:lvl4pPr>
              <a:defRPr sz="1200" b="1"/>
            </a:lvl4pPr>
            <a:lvl5pPr>
              <a:defRPr sz="12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00493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393700" y="2057400"/>
            <a:ext cx="4023360" cy="4191000"/>
          </a:xfrm>
        </p:spPr>
        <p:txBody>
          <a:bodyPr/>
          <a:lstStyle>
            <a:lvl1pPr marL="0" indent="0">
              <a:buNone/>
              <a:defRPr/>
            </a:lvl1pPr>
          </a:lstStyle>
          <a:p>
            <a:r>
              <a:rPr lang="en-US"/>
              <a:t>Click icon to add chart</a:t>
            </a:r>
          </a:p>
        </p:txBody>
      </p:sp>
      <p:sp>
        <p:nvSpPr>
          <p:cNvPr id="5" name="Chart Placeholder 3"/>
          <p:cNvSpPr>
            <a:spLocks noGrp="1"/>
          </p:cNvSpPr>
          <p:nvPr>
            <p:ph type="chart" sz="quarter" idx="11"/>
          </p:nvPr>
        </p:nvSpPr>
        <p:spPr>
          <a:xfrm>
            <a:off x="4726940" y="2057400"/>
            <a:ext cx="4023360" cy="4191000"/>
          </a:xfrm>
        </p:spPr>
        <p:txBody>
          <a:bodyPr/>
          <a:lstStyle>
            <a:lvl1pPr marL="0" indent="0">
              <a:buNone/>
              <a:defRPr/>
            </a:lvl1pPr>
          </a:lstStyle>
          <a:p>
            <a:r>
              <a:rPr lang="en-US"/>
              <a:t>Click icon to add chart</a:t>
            </a:r>
          </a:p>
        </p:txBody>
      </p:sp>
      <p:sp>
        <p:nvSpPr>
          <p:cNvPr id="10" name="Text Placeholder 9"/>
          <p:cNvSpPr>
            <a:spLocks noGrp="1"/>
          </p:cNvSpPr>
          <p:nvPr>
            <p:ph type="body" sz="quarter" idx="12"/>
          </p:nvPr>
        </p:nvSpPr>
        <p:spPr>
          <a:xfrm>
            <a:off x="393700" y="1371600"/>
            <a:ext cx="4023360" cy="533400"/>
          </a:xfrm>
        </p:spPr>
        <p:txBody>
          <a:bodyPr anchor="b"/>
          <a:lstStyle>
            <a:lvl1pPr marL="0" indent="0">
              <a:buNone/>
              <a:defRPr sz="2000" b="1">
                <a:solidFill>
                  <a:schemeClr val="accent1"/>
                </a:solidFill>
              </a:defRPr>
            </a:lvl1pPr>
          </a:lstStyle>
          <a:p>
            <a:pPr lvl="0"/>
            <a:r>
              <a:rPr lang="en-US"/>
              <a:t>Click to edit Master text styles</a:t>
            </a:r>
          </a:p>
        </p:txBody>
      </p:sp>
      <p:sp>
        <p:nvSpPr>
          <p:cNvPr id="11" name="Text Placeholder 9"/>
          <p:cNvSpPr>
            <a:spLocks noGrp="1"/>
          </p:cNvSpPr>
          <p:nvPr>
            <p:ph type="body" sz="quarter" idx="13"/>
          </p:nvPr>
        </p:nvSpPr>
        <p:spPr>
          <a:xfrm>
            <a:off x="4726940" y="1371600"/>
            <a:ext cx="4023360" cy="533400"/>
          </a:xfrm>
        </p:spPr>
        <p:txBody>
          <a:bodyPr anchor="b"/>
          <a:lstStyle>
            <a:lvl1pPr marL="0" indent="0">
              <a:buNone/>
              <a:defRPr sz="2000" b="1">
                <a:solidFill>
                  <a:schemeClr val="accent1"/>
                </a:solidFill>
              </a:defRPr>
            </a:lvl1pPr>
          </a:lstStyle>
          <a:p>
            <a:pPr lvl="0"/>
            <a:r>
              <a:rPr lang="en-US"/>
              <a:t>Click to edit Master text styles</a:t>
            </a:r>
          </a:p>
        </p:txBody>
      </p:sp>
      <p:sp>
        <p:nvSpPr>
          <p:cNvPr id="7" name="Title 6"/>
          <p:cNvSpPr>
            <a:spLocks noGrp="1"/>
          </p:cNvSpPr>
          <p:nvPr>
            <p:ph type="title"/>
          </p:nvPr>
        </p:nvSpPr>
        <p:spPr>
          <a:xfrm>
            <a:off x="393700" y="162560"/>
            <a:ext cx="8356600" cy="820103"/>
          </a:xfrm>
        </p:spPr>
        <p:txBody>
          <a:bodyPr/>
          <a:lstStyle/>
          <a:p>
            <a:r>
              <a:rPr lang="en-US"/>
              <a:t>Click to edit Master title style</a:t>
            </a:r>
          </a:p>
        </p:txBody>
      </p:sp>
    </p:spTree>
    <p:extLst>
      <p:ext uri="{BB962C8B-B14F-4D97-AF65-F5344CB8AC3E}">
        <p14:creationId xmlns:p14="http://schemas.microsoft.com/office/powerpoint/2010/main" val="202671045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hoto 3 Column">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81000" y="1371600"/>
            <a:ext cx="2651760" cy="2590800"/>
          </a:xfrm>
          <a:noFill/>
        </p:spPr>
        <p:txBody>
          <a:bodyPr/>
          <a:lstStyle>
            <a:lvl1pPr>
              <a:defRPr>
                <a:solidFill>
                  <a:schemeClr val="tx1"/>
                </a:solidFill>
              </a:defRPr>
            </a:lvl1pPr>
          </a:lstStyle>
          <a:p>
            <a:r>
              <a:rPr lang="en-US"/>
              <a:t>Click icon to add picture</a:t>
            </a:r>
          </a:p>
        </p:txBody>
      </p:sp>
      <p:sp>
        <p:nvSpPr>
          <p:cNvPr id="5" name="Picture Placeholder 3"/>
          <p:cNvSpPr>
            <a:spLocks noGrp="1"/>
          </p:cNvSpPr>
          <p:nvPr>
            <p:ph type="pic" sz="quarter" idx="11"/>
          </p:nvPr>
        </p:nvSpPr>
        <p:spPr>
          <a:xfrm>
            <a:off x="3239770" y="1371600"/>
            <a:ext cx="2651760" cy="2590800"/>
          </a:xfrm>
          <a:noFill/>
        </p:spPr>
        <p:txBody>
          <a:bodyPr/>
          <a:lstStyle>
            <a:lvl1pPr>
              <a:defRPr>
                <a:solidFill>
                  <a:schemeClr val="tx1"/>
                </a:solidFill>
              </a:defRPr>
            </a:lvl1pPr>
          </a:lstStyle>
          <a:p>
            <a:r>
              <a:rPr lang="en-US"/>
              <a:t>Click icon to add picture</a:t>
            </a:r>
          </a:p>
        </p:txBody>
      </p:sp>
      <p:sp>
        <p:nvSpPr>
          <p:cNvPr id="6" name="Picture Placeholder 3"/>
          <p:cNvSpPr>
            <a:spLocks noGrp="1"/>
          </p:cNvSpPr>
          <p:nvPr>
            <p:ph type="pic" sz="quarter" idx="12"/>
          </p:nvPr>
        </p:nvSpPr>
        <p:spPr>
          <a:xfrm>
            <a:off x="6098540" y="1371600"/>
            <a:ext cx="2651760" cy="2590800"/>
          </a:xfrm>
          <a:noFill/>
        </p:spPr>
        <p:txBody>
          <a:bodyPr/>
          <a:lstStyle>
            <a:lvl1pPr>
              <a:defRPr>
                <a:solidFill>
                  <a:schemeClr val="tx1"/>
                </a:solidFill>
              </a:defRPr>
            </a:lvl1pPr>
          </a:lstStyle>
          <a:p>
            <a:r>
              <a:rPr lang="en-US"/>
              <a:t>Click icon to add picture</a:t>
            </a:r>
          </a:p>
        </p:txBody>
      </p:sp>
      <p:sp>
        <p:nvSpPr>
          <p:cNvPr id="17" name="Text Placeholder 16"/>
          <p:cNvSpPr>
            <a:spLocks noGrp="1"/>
          </p:cNvSpPr>
          <p:nvPr>
            <p:ph type="body" sz="quarter" idx="13"/>
          </p:nvPr>
        </p:nvSpPr>
        <p:spPr>
          <a:xfrm>
            <a:off x="533400" y="4114800"/>
            <a:ext cx="2362200" cy="2209800"/>
          </a:xfrm>
        </p:spPr>
        <p:txBody>
          <a:bodyPr/>
          <a:lstStyle>
            <a:lvl1pPr marL="0" indent="0">
              <a:buNone/>
              <a:defRPr sz="1800" b="1"/>
            </a:lvl1pPr>
          </a:lstStyle>
          <a:p>
            <a:pPr lvl="0"/>
            <a:r>
              <a:rPr lang="en-US"/>
              <a:t>Click to edit Master text styles</a:t>
            </a:r>
          </a:p>
        </p:txBody>
      </p:sp>
      <p:sp>
        <p:nvSpPr>
          <p:cNvPr id="18" name="Text Placeholder 16"/>
          <p:cNvSpPr>
            <a:spLocks noGrp="1"/>
          </p:cNvSpPr>
          <p:nvPr>
            <p:ph type="body" sz="quarter" idx="14"/>
          </p:nvPr>
        </p:nvSpPr>
        <p:spPr>
          <a:xfrm>
            <a:off x="3384550" y="4114800"/>
            <a:ext cx="2362200" cy="2209800"/>
          </a:xfrm>
        </p:spPr>
        <p:txBody>
          <a:bodyPr/>
          <a:lstStyle>
            <a:lvl1pPr marL="0" indent="0">
              <a:buNone/>
              <a:defRPr sz="1800" b="1"/>
            </a:lvl1pPr>
          </a:lstStyle>
          <a:p>
            <a:pPr lvl="0"/>
            <a:r>
              <a:rPr lang="en-US"/>
              <a:t>Click to edit Master text styles</a:t>
            </a:r>
          </a:p>
        </p:txBody>
      </p:sp>
      <p:sp>
        <p:nvSpPr>
          <p:cNvPr id="19" name="Text Placeholder 16"/>
          <p:cNvSpPr>
            <a:spLocks noGrp="1"/>
          </p:cNvSpPr>
          <p:nvPr>
            <p:ph type="body" sz="quarter" idx="15"/>
          </p:nvPr>
        </p:nvSpPr>
        <p:spPr>
          <a:xfrm>
            <a:off x="6243320" y="4114800"/>
            <a:ext cx="2362200" cy="2209800"/>
          </a:xfrm>
        </p:spPr>
        <p:txBody>
          <a:bodyPr/>
          <a:lstStyle>
            <a:lvl1pPr marL="0" indent="0">
              <a:buNone/>
              <a:defRPr sz="1800" b="1"/>
            </a:lvl1pPr>
          </a:lstStyle>
          <a:p>
            <a:pPr lvl="0"/>
            <a:r>
              <a:rPr lang="en-US"/>
              <a:t>Click to edit Master text styles</a:t>
            </a:r>
          </a:p>
        </p:txBody>
      </p:sp>
      <p:sp>
        <p:nvSpPr>
          <p:cNvPr id="21" name="Title 1"/>
          <p:cNvSpPr>
            <a:spLocks noGrp="1"/>
          </p:cNvSpPr>
          <p:nvPr>
            <p:ph type="title"/>
          </p:nvPr>
        </p:nvSpPr>
        <p:spPr>
          <a:xfrm>
            <a:off x="393700" y="162560"/>
            <a:ext cx="8356600" cy="820103"/>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406220302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Photo 4 Column">
    <p:spTree>
      <p:nvGrpSpPr>
        <p:cNvPr id="1" name=""/>
        <p:cNvGrpSpPr/>
        <p:nvPr/>
      </p:nvGrpSpPr>
      <p:grpSpPr>
        <a:xfrm>
          <a:off x="0" y="0"/>
          <a:ext cx="0" cy="0"/>
          <a:chOff x="0" y="0"/>
          <a:chExt cx="0" cy="0"/>
        </a:xfrm>
      </p:grpSpPr>
      <p:sp>
        <p:nvSpPr>
          <p:cNvPr id="31" name="Title 1"/>
          <p:cNvSpPr>
            <a:spLocks noGrp="1"/>
          </p:cNvSpPr>
          <p:nvPr>
            <p:ph type="title"/>
          </p:nvPr>
        </p:nvSpPr>
        <p:spPr>
          <a:xfrm>
            <a:off x="393700" y="162560"/>
            <a:ext cx="8356600" cy="820103"/>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56237764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63460258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Rectangle 1"/>
          <p:cNvSpPr/>
          <p:nvPr userDrawn="1"/>
        </p:nvSpPr>
        <p:spPr bwMode="white">
          <a:xfrm>
            <a:off x="0" y="685800"/>
            <a:ext cx="8839200" cy="914400"/>
          </a:xfrm>
          <a:prstGeom prst="rect">
            <a:avLst/>
          </a:prstGeom>
          <a:solidFill>
            <a:schemeClr val="bg1"/>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58666524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Black">
    <p:spTree>
      <p:nvGrpSpPr>
        <p:cNvPr id="1" name=""/>
        <p:cNvGrpSpPr/>
        <p:nvPr/>
      </p:nvGrpSpPr>
      <p:grpSpPr>
        <a:xfrm>
          <a:off x="0" y="0"/>
          <a:ext cx="0" cy="0"/>
          <a:chOff x="0" y="0"/>
          <a:chExt cx="0" cy="0"/>
        </a:xfrm>
      </p:grpSpPr>
      <p:sp>
        <p:nvSpPr>
          <p:cNvPr id="2" name="Rectangle 1"/>
          <p:cNvSpPr/>
          <p:nvPr userDrawn="1"/>
        </p:nvSpPr>
        <p:spPr bwMode="white">
          <a:xfrm>
            <a:off x="0" y="0"/>
            <a:ext cx="9144000" cy="6858000"/>
          </a:xfrm>
          <a:prstGeom prst="rect">
            <a:avLst/>
          </a:prstGeom>
          <a:solidFill>
            <a:srgbClr val="000000"/>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48540182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Title Slide">
    <p:spTree>
      <p:nvGrpSpPr>
        <p:cNvPr id="1" name=""/>
        <p:cNvGrpSpPr/>
        <p:nvPr/>
      </p:nvGrpSpPr>
      <p:grpSpPr>
        <a:xfrm>
          <a:off x="0" y="0"/>
          <a:ext cx="0" cy="0"/>
          <a:chOff x="0" y="0"/>
          <a:chExt cx="0" cy="0"/>
        </a:xfrm>
      </p:grpSpPr>
      <p:sp>
        <p:nvSpPr>
          <p:cNvPr id="2" name="Rectangle 1"/>
          <p:cNvSpPr/>
          <p:nvPr userDrawn="1"/>
        </p:nvSpPr>
        <p:spPr bwMode="auto">
          <a:xfrm>
            <a:off x="1" y="1"/>
            <a:ext cx="9144000" cy="6858000"/>
          </a:xfrm>
          <a:prstGeom prst="rect">
            <a:avLst/>
          </a:prstGeom>
          <a:solidFill>
            <a:schemeClr val="bg1"/>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pic>
        <p:nvPicPr>
          <p:cNvPr id="4098" name="Picture 2" descr="X:\EMERSON\_BRAND_RESOURCES\BRAND_STANDARDS\Logos\Logos-Corporate\Logos-Corporate-PNG\CORP_2C_Standar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Line 1037"/>
          <p:cNvSpPr>
            <a:spLocks noChangeShapeType="1"/>
          </p:cNvSpPr>
          <p:nvPr userDrawn="1"/>
        </p:nvSpPr>
        <p:spPr bwMode="auto">
          <a:xfrm>
            <a:off x="2872327" y="3022200"/>
            <a:ext cx="6271674"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0" name="Text Placeholder 3"/>
          <p:cNvSpPr>
            <a:spLocks noGrp="1"/>
          </p:cNvSpPr>
          <p:nvPr>
            <p:ph type="body" sz="quarter" idx="10" hasCustomPrompt="1"/>
          </p:nvPr>
        </p:nvSpPr>
        <p:spPr>
          <a:xfrm>
            <a:off x="2772120" y="1828400"/>
            <a:ext cx="5686080" cy="1193800"/>
          </a:xfrm>
        </p:spPr>
        <p:txBody>
          <a:bodyPr anchor="b"/>
          <a:lstStyle>
            <a:lvl1pPr marL="0" indent="0">
              <a:buFontTx/>
              <a:buNone/>
              <a:defRPr sz="2800" b="1" i="0">
                <a:solidFill>
                  <a:schemeClr val="accent1"/>
                </a:solidFill>
              </a:defRPr>
            </a:lvl1pPr>
          </a:lstStyle>
          <a:p>
            <a:pPr lvl="0"/>
            <a:r>
              <a:rPr lang="en-US"/>
              <a:t>Click to edit Master title</a:t>
            </a:r>
          </a:p>
        </p:txBody>
      </p:sp>
      <p:sp>
        <p:nvSpPr>
          <p:cNvPr id="12" name="Text Placeholder 3"/>
          <p:cNvSpPr>
            <a:spLocks noGrp="1"/>
          </p:cNvSpPr>
          <p:nvPr>
            <p:ph type="body" sz="quarter" idx="14"/>
          </p:nvPr>
        </p:nvSpPr>
        <p:spPr>
          <a:xfrm>
            <a:off x="2772120" y="3146807"/>
            <a:ext cx="5716484" cy="629321"/>
          </a:xfrm>
        </p:spPr>
        <p:txBody>
          <a:bodyPr/>
          <a:lstStyle>
            <a:lvl1pPr marL="0" indent="0">
              <a:buNone/>
              <a:defRPr sz="1800">
                <a:solidFill>
                  <a:schemeClr val="accent1"/>
                </a:solidFill>
              </a:defRPr>
            </a:lvl1pPr>
          </a:lstStyle>
          <a:p>
            <a:pPr lvl="0"/>
            <a:r>
              <a:rPr lang="en-US"/>
              <a:t>Click to edit Master text styles</a:t>
            </a:r>
          </a:p>
        </p:txBody>
      </p:sp>
      <p:sp>
        <p:nvSpPr>
          <p:cNvPr id="13" name="Rectangle 18"/>
          <p:cNvSpPr/>
          <p:nvPr userDrawn="1"/>
        </p:nvSpPr>
        <p:spPr bwMode="auto">
          <a:xfrm>
            <a:off x="0" y="2581663"/>
            <a:ext cx="2277752" cy="4276339"/>
          </a:xfrm>
          <a:custGeom>
            <a:avLst/>
            <a:gdLst/>
            <a:ahLst/>
            <a:cxnLst/>
            <a:rect l="l" t="t" r="r" b="b"/>
            <a:pathLst>
              <a:path w="2277752" h="4276339">
                <a:moveTo>
                  <a:pt x="0" y="0"/>
                </a:moveTo>
                <a:lnTo>
                  <a:pt x="2277752" y="4276339"/>
                </a:lnTo>
                <a:lnTo>
                  <a:pt x="0" y="4276339"/>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Tree>
    <p:extLst>
      <p:ext uri="{BB962C8B-B14F-4D97-AF65-F5344CB8AC3E}">
        <p14:creationId xmlns:p14="http://schemas.microsoft.com/office/powerpoint/2010/main" val="249851433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5 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756" t="1" r="1241" b="1"/>
          <a:stretch/>
        </p:blipFill>
        <p:spPr>
          <a:xfrm>
            <a:off x="0" y="0"/>
            <a:ext cx="9144000" cy="6858000"/>
          </a:xfrm>
          <a:prstGeom prst="rect">
            <a:avLst/>
          </a:prstGeom>
        </p:spPr>
      </p:pic>
      <p:sp>
        <p:nvSpPr>
          <p:cNvPr id="4" name="Rectangle 18"/>
          <p:cNvSpPr/>
          <p:nvPr userDrawn="1"/>
        </p:nvSpPr>
        <p:spPr bwMode="auto">
          <a:xfrm>
            <a:off x="0" y="0"/>
            <a:ext cx="5427352" cy="6858000"/>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7352" h="6858000">
                <a:moveTo>
                  <a:pt x="0" y="0"/>
                </a:moveTo>
                <a:lnTo>
                  <a:pt x="1752600" y="0"/>
                </a:lnTo>
                <a:lnTo>
                  <a:pt x="1774503" y="0"/>
                </a:lnTo>
                <a:lnTo>
                  <a:pt x="5427352" y="6858000"/>
                </a:lnTo>
                <a:lnTo>
                  <a:pt x="1752600" y="6858000"/>
                </a:lnTo>
                <a:lnTo>
                  <a:pt x="0" y="6858000"/>
                </a:lnTo>
                <a:lnTo>
                  <a:pt x="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7" name="Text Placeholder 2"/>
          <p:cNvSpPr>
            <a:spLocks noGrp="1"/>
          </p:cNvSpPr>
          <p:nvPr>
            <p:ph type="body" sz="quarter" idx="13"/>
          </p:nvPr>
        </p:nvSpPr>
        <p:spPr bwMode="white">
          <a:xfrm>
            <a:off x="304800" y="2492514"/>
            <a:ext cx="3857625" cy="1836690"/>
          </a:xfrm>
        </p:spPr>
        <p:txBody>
          <a:bodyPr anchor="b"/>
          <a:lstStyle>
            <a:lvl1pPr marL="0" indent="0">
              <a:buNone/>
              <a:defRPr sz="2800" b="1">
                <a:solidFill>
                  <a:schemeClr val="bg1"/>
                </a:solidFill>
              </a:defRPr>
            </a:lvl1pPr>
          </a:lstStyle>
          <a:p>
            <a:pPr lvl="0"/>
            <a:r>
              <a:rPr lang="en-US"/>
              <a:t>Click to edit Master text styles</a:t>
            </a:r>
          </a:p>
        </p:txBody>
      </p:sp>
      <p:sp>
        <p:nvSpPr>
          <p:cNvPr id="8" name="Text Placeholder 3"/>
          <p:cNvSpPr>
            <a:spLocks noGrp="1"/>
          </p:cNvSpPr>
          <p:nvPr>
            <p:ph type="body" sz="quarter" idx="14"/>
          </p:nvPr>
        </p:nvSpPr>
        <p:spPr bwMode="white">
          <a:xfrm>
            <a:off x="304799" y="4476079"/>
            <a:ext cx="3863489" cy="1573014"/>
          </a:xfrm>
        </p:spPr>
        <p:txBody>
          <a:bodyPr/>
          <a:lstStyle>
            <a:lvl1pPr marL="0" indent="0">
              <a:buNone/>
              <a:defRPr sz="1800">
                <a:solidFill>
                  <a:schemeClr val="bg1"/>
                </a:solidFill>
              </a:defRPr>
            </a:lvl1pPr>
          </a:lstStyle>
          <a:p>
            <a:pPr lvl="0"/>
            <a:r>
              <a:rPr lang="en-US"/>
              <a:t>Click to edit Master text styles</a:t>
            </a:r>
          </a:p>
        </p:txBody>
      </p:sp>
      <p:sp>
        <p:nvSpPr>
          <p:cNvPr id="10" name="Line 1037"/>
          <p:cNvSpPr>
            <a:spLocks noChangeShapeType="1"/>
          </p:cNvSpPr>
          <p:nvPr userDrawn="1"/>
        </p:nvSpPr>
        <p:spPr bwMode="white">
          <a:xfrm>
            <a:off x="0" y="4373480"/>
            <a:ext cx="3484879"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pic>
        <p:nvPicPr>
          <p:cNvPr id="11" name="Picture 2" descr="X:\EMERSON\_BRAND_RESOURCES\BRAND_STANDARDS\Logos\Logos-Corporate\Logos-Corporate-PNG\CORP_2C_Standard.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89512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with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4"/>
          <p:cNvSpPr>
            <a:spLocks noGrp="1"/>
          </p:cNvSpPr>
          <p:nvPr>
            <p:ph type="body" sz="quarter" idx="10"/>
          </p:nvPr>
        </p:nvSpPr>
        <p:spPr>
          <a:xfrm>
            <a:off x="397347" y="1299691"/>
            <a:ext cx="8331200" cy="4461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p:cNvGrpSpPr/>
          <p:nvPr userDrawn="1"/>
        </p:nvGrpSpPr>
        <p:grpSpPr>
          <a:xfrm>
            <a:off x="0" y="5984241"/>
            <a:ext cx="9144000" cy="877824"/>
            <a:chOff x="0" y="5686691"/>
            <a:chExt cx="8306602" cy="731521"/>
          </a:xfrm>
        </p:grpSpPr>
        <p:sp>
          <p:nvSpPr>
            <p:cNvPr id="19" name="Rectangle 18"/>
            <p:cNvSpPr/>
            <p:nvPr/>
          </p:nvSpPr>
          <p:spPr bwMode="auto">
            <a:xfrm>
              <a:off x="0" y="5686692"/>
              <a:ext cx="8306602" cy="731520"/>
            </a:xfrm>
            <a:prstGeom prst="rect">
              <a:avLst/>
            </a:prstGeom>
            <a:solidFill>
              <a:schemeClr val="accent1"/>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sp>
        <p:nvSpPr>
          <p:cNvPr id="21" name="Rectangle 6"/>
          <p:cNvSpPr>
            <a:spLocks noChangeArrowheads="1"/>
          </p:cNvSpPr>
          <p:nvPr userDrawn="1"/>
        </p:nvSpPr>
        <p:spPr bwMode="auto">
          <a:xfrm>
            <a:off x="8572712" y="6602576"/>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22" name="Text Placeholder 10"/>
          <p:cNvSpPr>
            <a:spLocks noGrp="1"/>
          </p:cNvSpPr>
          <p:nvPr>
            <p:ph type="body" sz="quarter" idx="15"/>
          </p:nvPr>
        </p:nvSpPr>
        <p:spPr>
          <a:xfrm>
            <a:off x="381000" y="6035040"/>
            <a:ext cx="8356600" cy="615796"/>
          </a:xfrm>
          <a:noFill/>
          <a:ln w="9525" cap="flat" cmpd="sng" algn="ctr">
            <a:noFill/>
            <a:prstDash val="solid"/>
            <a:round/>
            <a:headEnd type="none" w="med" len="med"/>
            <a:tailEnd type="none" w="med" len="med"/>
          </a:ln>
          <a:effectLst/>
        </p:spPr>
        <p:txBody>
          <a:bodyPr vert="horz" wrap="square" lIns="91440" tIns="91440" rIns="182880" bIns="0" numCol="1" rtlCol="0" anchor="t" anchorCtr="0" compatLnSpc="1">
            <a:prstTxWarp prst="textNoShape">
              <a:avLst/>
            </a:prstTxWarp>
          </a:bodyPr>
          <a:lstStyle>
            <a:lvl1pPr marL="0" indent="0" algn="ctr">
              <a:buNone/>
              <a:defRPr lang="en-US" sz="1800" b="0" kern="1200" dirty="0" smtClean="0">
                <a:solidFill>
                  <a:srgbClr val="FFFFFF"/>
                </a:solidFill>
              </a:defRPr>
            </a:lvl1pPr>
          </a:lstStyle>
          <a:p>
            <a:pPr marL="0" lvl="0" defTabSz="914400" latinLnBrk="0">
              <a:spcBef>
                <a:spcPct val="0"/>
              </a:spcBef>
              <a:spcAft>
                <a:spcPct val="0"/>
              </a:spcAft>
            </a:pPr>
            <a:r>
              <a:rPr lang="en-US"/>
              <a:t>Click to edit Master text styles</a:t>
            </a:r>
          </a:p>
        </p:txBody>
      </p:sp>
    </p:spTree>
    <p:extLst>
      <p:ext uri="{BB962C8B-B14F-4D97-AF65-F5344CB8AC3E}">
        <p14:creationId xmlns:p14="http://schemas.microsoft.com/office/powerpoint/2010/main" val="190684919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5 Graphic">
    <p:spTree>
      <p:nvGrpSpPr>
        <p:cNvPr id="1" name=""/>
        <p:cNvGrpSpPr/>
        <p:nvPr/>
      </p:nvGrpSpPr>
      <p:grpSpPr>
        <a:xfrm>
          <a:off x="0" y="0"/>
          <a:ext cx="0" cy="0"/>
          <a:chOff x="0" y="0"/>
          <a:chExt cx="0" cy="0"/>
        </a:xfrm>
      </p:grpSpPr>
      <p:pic>
        <p:nvPicPr>
          <p:cNvPr id="3" name="Picture 2" descr="Emerson_125Metallic_4x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726739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1">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9050" y="0"/>
            <a:ext cx="91820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2"/>
          <p:cNvSpPr>
            <a:spLocks noGrp="1"/>
          </p:cNvSpPr>
          <p:nvPr>
            <p:ph type="body" sz="quarter" idx="13"/>
          </p:nvPr>
        </p:nvSpPr>
        <p:spPr bwMode="white">
          <a:xfrm>
            <a:off x="304800" y="2492514"/>
            <a:ext cx="3857625" cy="1836690"/>
          </a:xfrm>
        </p:spPr>
        <p:txBody>
          <a:bodyPr anchor="b"/>
          <a:lstStyle>
            <a:lvl1pPr marL="0" indent="0">
              <a:buNone/>
              <a:defRPr sz="2800" b="1">
                <a:solidFill>
                  <a:schemeClr val="bg1"/>
                </a:solidFill>
              </a:defRPr>
            </a:lvl1pPr>
          </a:lstStyle>
          <a:p>
            <a:pPr lvl="0"/>
            <a:r>
              <a:rPr lang="en-US"/>
              <a:t>Click to edit Master text styles</a:t>
            </a:r>
          </a:p>
        </p:txBody>
      </p:sp>
      <p:sp>
        <p:nvSpPr>
          <p:cNvPr id="9" name="Text Placeholder 3"/>
          <p:cNvSpPr>
            <a:spLocks noGrp="1"/>
          </p:cNvSpPr>
          <p:nvPr>
            <p:ph type="body" sz="quarter" idx="14"/>
          </p:nvPr>
        </p:nvSpPr>
        <p:spPr bwMode="white">
          <a:xfrm>
            <a:off x="304799" y="4476079"/>
            <a:ext cx="3863489" cy="1573014"/>
          </a:xfrm>
        </p:spPr>
        <p:txBody>
          <a:bodyPr/>
          <a:lstStyle>
            <a:lvl1pPr marL="0" indent="0">
              <a:buNone/>
              <a:defRPr sz="1800">
                <a:solidFill>
                  <a:schemeClr val="bg1"/>
                </a:solidFill>
              </a:defRPr>
            </a:lvl1pPr>
          </a:lstStyle>
          <a:p>
            <a:pPr lvl="0"/>
            <a:r>
              <a:rPr lang="en-US"/>
              <a:t>Click to edit Master text styles</a:t>
            </a:r>
          </a:p>
        </p:txBody>
      </p:sp>
      <p:pic>
        <p:nvPicPr>
          <p:cNvPr id="6" name="Picture 2" descr="X:\EMERSON\_BRAND_RESOURCES\BRAND_STANDARDS\Logos\Logos-Corporate\Logos-Corporate-PNG\CORP_2C_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14920" y="5940291"/>
            <a:ext cx="1371600" cy="746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85319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525" y="0"/>
            <a:ext cx="916304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2"/>
          <p:cNvSpPr>
            <a:spLocks noGrp="1"/>
          </p:cNvSpPr>
          <p:nvPr>
            <p:ph type="body" sz="quarter" idx="13"/>
          </p:nvPr>
        </p:nvSpPr>
        <p:spPr bwMode="white">
          <a:xfrm>
            <a:off x="304800" y="2492514"/>
            <a:ext cx="3857625" cy="1836690"/>
          </a:xfrm>
        </p:spPr>
        <p:txBody>
          <a:bodyPr anchor="b"/>
          <a:lstStyle>
            <a:lvl1pPr marL="0" indent="0">
              <a:buNone/>
              <a:defRPr sz="2800" b="1">
                <a:solidFill>
                  <a:schemeClr val="bg1"/>
                </a:solidFill>
              </a:defRPr>
            </a:lvl1pPr>
          </a:lstStyle>
          <a:p>
            <a:pPr lvl="0"/>
            <a:r>
              <a:rPr lang="en-US"/>
              <a:t>Click to edit Master text styles</a:t>
            </a:r>
          </a:p>
        </p:txBody>
      </p:sp>
      <p:sp>
        <p:nvSpPr>
          <p:cNvPr id="8" name="Text Placeholder 3"/>
          <p:cNvSpPr>
            <a:spLocks noGrp="1"/>
          </p:cNvSpPr>
          <p:nvPr>
            <p:ph type="body" sz="quarter" idx="14"/>
          </p:nvPr>
        </p:nvSpPr>
        <p:spPr bwMode="white">
          <a:xfrm>
            <a:off x="304799" y="4476079"/>
            <a:ext cx="3863489" cy="1573014"/>
          </a:xfrm>
        </p:spPr>
        <p:txBody>
          <a:bodyPr/>
          <a:lstStyle>
            <a:lvl1pPr marL="0" indent="0">
              <a:buNone/>
              <a:defRPr sz="1800">
                <a:solidFill>
                  <a:schemeClr val="bg1"/>
                </a:solidFill>
              </a:defRPr>
            </a:lvl1pPr>
          </a:lstStyle>
          <a:p>
            <a:pPr lvl="0"/>
            <a:r>
              <a:rPr lang="en-US"/>
              <a:t>Click to edit Master text styles</a:t>
            </a:r>
          </a:p>
        </p:txBody>
      </p:sp>
      <p:pic>
        <p:nvPicPr>
          <p:cNvPr id="9" name="Picture 2" descr="X:\EMERSON\_BRAND_RESOURCES\BRAND_STANDARDS\Logos\Logos-Corporate\Logos-Corporate-PNG\CORP_2C_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14920" y="5940291"/>
            <a:ext cx="1371600" cy="746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66605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3">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 r="199"/>
          <a:stretch/>
        </p:blipFill>
        <p:spPr bwMode="auto">
          <a:xfrm>
            <a:off x="1" y="-1924"/>
            <a:ext cx="9144000" cy="685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2"/>
          <p:cNvSpPr>
            <a:spLocks noGrp="1"/>
          </p:cNvSpPr>
          <p:nvPr>
            <p:ph type="body" sz="quarter" idx="13"/>
          </p:nvPr>
        </p:nvSpPr>
        <p:spPr bwMode="white">
          <a:xfrm>
            <a:off x="304800" y="2492514"/>
            <a:ext cx="3857625" cy="1836690"/>
          </a:xfrm>
        </p:spPr>
        <p:txBody>
          <a:bodyPr anchor="b"/>
          <a:lstStyle>
            <a:lvl1pPr marL="0" indent="0">
              <a:buNone/>
              <a:defRPr sz="2800" b="1">
                <a:solidFill>
                  <a:schemeClr val="bg1"/>
                </a:solidFill>
              </a:defRPr>
            </a:lvl1pPr>
          </a:lstStyle>
          <a:p>
            <a:pPr lvl="0"/>
            <a:r>
              <a:rPr lang="en-US"/>
              <a:t>Click to edit Master text styles</a:t>
            </a:r>
          </a:p>
        </p:txBody>
      </p:sp>
      <p:sp>
        <p:nvSpPr>
          <p:cNvPr id="10" name="Text Placeholder 3"/>
          <p:cNvSpPr>
            <a:spLocks noGrp="1"/>
          </p:cNvSpPr>
          <p:nvPr>
            <p:ph type="body" sz="quarter" idx="14"/>
          </p:nvPr>
        </p:nvSpPr>
        <p:spPr bwMode="white">
          <a:xfrm>
            <a:off x="304799" y="4476079"/>
            <a:ext cx="3863489" cy="1573014"/>
          </a:xfrm>
        </p:spPr>
        <p:txBody>
          <a:bodyPr/>
          <a:lstStyle>
            <a:lvl1pPr marL="0" indent="0">
              <a:buNone/>
              <a:defRPr sz="1800">
                <a:solidFill>
                  <a:schemeClr val="bg1"/>
                </a:solidFill>
              </a:defRPr>
            </a:lvl1pPr>
          </a:lstStyle>
          <a:p>
            <a:pPr lvl="0"/>
            <a:r>
              <a:rPr lang="en-US"/>
              <a:t>Click to edit Master text styles</a:t>
            </a:r>
          </a:p>
        </p:txBody>
      </p:sp>
      <p:pic>
        <p:nvPicPr>
          <p:cNvPr id="6" name="Picture 2" descr="X:\EMERSON\_BRAND_RESOURCES\BRAND_STANDARDS\Logos\Logos-Corporate\Logos-Corporate-PNG\CORP_2C_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14920" y="5940291"/>
            <a:ext cx="1371600" cy="746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02511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Image 4">
    <p:spTree>
      <p:nvGrpSpPr>
        <p:cNvPr id="1" name=""/>
        <p:cNvGrpSpPr/>
        <p:nvPr/>
      </p:nvGrpSpPr>
      <p:grpSpPr>
        <a:xfrm>
          <a:off x="0" y="0"/>
          <a:ext cx="0" cy="0"/>
          <a:chOff x="0" y="0"/>
          <a:chExt cx="0" cy="0"/>
        </a:xfrm>
      </p:grpSpPr>
      <p:pic>
        <p:nvPicPr>
          <p:cNvPr id="614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2"/>
          <p:cNvSpPr>
            <a:spLocks noGrp="1"/>
          </p:cNvSpPr>
          <p:nvPr>
            <p:ph type="body" sz="quarter" idx="13"/>
          </p:nvPr>
        </p:nvSpPr>
        <p:spPr bwMode="white">
          <a:xfrm>
            <a:off x="304800" y="2492514"/>
            <a:ext cx="3857625" cy="1836690"/>
          </a:xfrm>
        </p:spPr>
        <p:txBody>
          <a:bodyPr anchor="b"/>
          <a:lstStyle>
            <a:lvl1pPr marL="0" indent="0">
              <a:buNone/>
              <a:defRPr sz="2800" b="1">
                <a:solidFill>
                  <a:schemeClr val="bg1"/>
                </a:solidFill>
              </a:defRPr>
            </a:lvl1pPr>
          </a:lstStyle>
          <a:p>
            <a:pPr lvl="0"/>
            <a:r>
              <a:rPr lang="en-US"/>
              <a:t>Click to edit Master text styles</a:t>
            </a:r>
          </a:p>
        </p:txBody>
      </p:sp>
      <p:sp>
        <p:nvSpPr>
          <p:cNvPr id="9" name="Text Placeholder 3"/>
          <p:cNvSpPr>
            <a:spLocks noGrp="1"/>
          </p:cNvSpPr>
          <p:nvPr>
            <p:ph type="body" sz="quarter" idx="14"/>
          </p:nvPr>
        </p:nvSpPr>
        <p:spPr bwMode="white">
          <a:xfrm>
            <a:off x="304799" y="4476079"/>
            <a:ext cx="3863489" cy="1573014"/>
          </a:xfrm>
        </p:spPr>
        <p:txBody>
          <a:bodyPr/>
          <a:lstStyle>
            <a:lvl1pPr marL="0" indent="0">
              <a:buNone/>
              <a:defRPr sz="1800">
                <a:solidFill>
                  <a:schemeClr val="bg1"/>
                </a:solidFill>
              </a:defRPr>
            </a:lvl1pPr>
          </a:lstStyle>
          <a:p>
            <a:pPr lvl="0"/>
            <a:r>
              <a:rPr lang="en-US"/>
              <a:t>Click to edit Master text styles</a:t>
            </a:r>
          </a:p>
        </p:txBody>
      </p:sp>
      <p:pic>
        <p:nvPicPr>
          <p:cNvPr id="7" name="Picture 2" descr="X:\EMERSON\_BRAND_RESOURCES\BRAND_STANDARDS\Logos\Logos-Corporate\Logos-Corporate-PNG\CORP_2C_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14920" y="5940291"/>
            <a:ext cx="1371600" cy="746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4791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with Image 5">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 y="-962"/>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2"/>
          <p:cNvSpPr>
            <a:spLocks noGrp="1"/>
          </p:cNvSpPr>
          <p:nvPr>
            <p:ph type="body" sz="quarter" idx="13"/>
          </p:nvPr>
        </p:nvSpPr>
        <p:spPr bwMode="white">
          <a:xfrm>
            <a:off x="304800" y="2492514"/>
            <a:ext cx="3857625" cy="1836690"/>
          </a:xfrm>
        </p:spPr>
        <p:txBody>
          <a:bodyPr anchor="b"/>
          <a:lstStyle>
            <a:lvl1pPr marL="0" indent="0">
              <a:buNone/>
              <a:defRPr sz="2800" b="1">
                <a:solidFill>
                  <a:schemeClr val="bg1"/>
                </a:solidFill>
              </a:defRPr>
            </a:lvl1pPr>
          </a:lstStyle>
          <a:p>
            <a:pPr lvl="0"/>
            <a:r>
              <a:rPr lang="en-US"/>
              <a:t>Click to edit Master text styles</a:t>
            </a:r>
          </a:p>
        </p:txBody>
      </p:sp>
      <p:sp>
        <p:nvSpPr>
          <p:cNvPr id="8" name="Text Placeholder 3"/>
          <p:cNvSpPr>
            <a:spLocks noGrp="1"/>
          </p:cNvSpPr>
          <p:nvPr>
            <p:ph type="body" sz="quarter" idx="14"/>
          </p:nvPr>
        </p:nvSpPr>
        <p:spPr bwMode="white">
          <a:xfrm>
            <a:off x="304799" y="4476079"/>
            <a:ext cx="3863489" cy="1573014"/>
          </a:xfrm>
        </p:spPr>
        <p:txBody>
          <a:bodyPr/>
          <a:lstStyle>
            <a:lvl1pPr marL="0" indent="0">
              <a:buNone/>
              <a:defRPr sz="1800">
                <a:solidFill>
                  <a:schemeClr val="bg1"/>
                </a:solidFill>
              </a:defRPr>
            </a:lvl1pPr>
          </a:lstStyle>
          <a:p>
            <a:pPr lvl="0"/>
            <a:r>
              <a:rPr lang="en-US"/>
              <a:t>Click to edit Master text styles</a:t>
            </a:r>
          </a:p>
        </p:txBody>
      </p:sp>
      <p:pic>
        <p:nvPicPr>
          <p:cNvPr id="6" name="Picture 2" descr="X:\EMERSON\_BRAND_RESOURCES\BRAND_STANDARDS\Logos\Logos-Corporate\Logos-Corporate-PNG\CORP_2C_Standard.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07234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reaker Emerson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06949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reaker 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48498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reaker Light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53610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reaker Orang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95161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Content Placeholder 6"/>
          <p:cNvSpPr>
            <a:spLocks noGrp="1"/>
          </p:cNvSpPr>
          <p:nvPr>
            <p:ph sz="quarter" idx="10"/>
          </p:nvPr>
        </p:nvSpPr>
        <p:spPr>
          <a:xfrm>
            <a:off x="393192" y="1757680"/>
            <a:ext cx="4056888" cy="44907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1"/>
          </p:nvPr>
        </p:nvSpPr>
        <p:spPr>
          <a:xfrm>
            <a:off x="4668520" y="1767840"/>
            <a:ext cx="4056888" cy="4480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0"/>
          <p:cNvSpPr>
            <a:spLocks noGrp="1"/>
          </p:cNvSpPr>
          <p:nvPr>
            <p:ph type="body" sz="quarter" idx="13"/>
          </p:nvPr>
        </p:nvSpPr>
        <p:spPr>
          <a:xfrm>
            <a:off x="381000" y="1203444"/>
            <a:ext cx="4089400" cy="431800"/>
          </a:xfrm>
        </p:spPr>
        <p:txBody>
          <a:bodyPr anchor="b"/>
          <a:lstStyle>
            <a:lvl1pPr marL="0" indent="0">
              <a:buNone/>
              <a:defRPr sz="2000" b="1">
                <a:solidFill>
                  <a:schemeClr val="accent1"/>
                </a:solidFill>
              </a:defRPr>
            </a:lvl1pPr>
          </a:lstStyle>
          <a:p>
            <a:pPr lvl="0"/>
            <a:r>
              <a:rPr lang="en-US"/>
              <a:t>Click to edit Master text styles</a:t>
            </a:r>
          </a:p>
        </p:txBody>
      </p:sp>
      <p:sp>
        <p:nvSpPr>
          <p:cNvPr id="9" name="Text Placeholder 10"/>
          <p:cNvSpPr>
            <a:spLocks noGrp="1"/>
          </p:cNvSpPr>
          <p:nvPr>
            <p:ph type="body" sz="quarter" idx="14"/>
          </p:nvPr>
        </p:nvSpPr>
        <p:spPr>
          <a:xfrm>
            <a:off x="4648200" y="1203444"/>
            <a:ext cx="4089400" cy="431800"/>
          </a:xfrm>
        </p:spPr>
        <p:txBody>
          <a:bodyPr anchor="b"/>
          <a:lstStyle>
            <a:lvl1pPr marL="0" indent="0">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8346121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eaker Blue/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00B37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57227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ngle Breaker Slide Blu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8" name="Picture 2" descr="X:\EMERSON\_BRAND_RESOURCES\BRAND_STANDARDS\Logos\Logos-Corporate\Logos-Corporate-PNG\CORP_2C_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14920" y="5940291"/>
            <a:ext cx="1371600" cy="7469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p:nvPr userDrawn="1"/>
        </p:nvSpPr>
        <p:spPr bwMode="auto">
          <a:xfrm>
            <a:off x="-12700" y="0"/>
            <a:ext cx="7713352"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1">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6" name="Rectangle 5"/>
          <p:cNvSpPr/>
          <p:nvPr userDrawn="1"/>
        </p:nvSpPr>
        <p:spPr bwMode="white">
          <a:xfrm>
            <a:off x="533400" y="2743200"/>
            <a:ext cx="3877446" cy="531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US" sz="2400">
              <a:solidFill>
                <a:srgbClr val="004B8D"/>
              </a:solidFill>
              <a:latin typeface="Times" charset="0"/>
            </a:endParaRPr>
          </a:p>
        </p:txBody>
      </p:sp>
      <p:sp>
        <p:nvSpPr>
          <p:cNvPr id="10" name="Title 9"/>
          <p:cNvSpPr>
            <a:spLocks noGrp="1"/>
          </p:cNvSpPr>
          <p:nvPr>
            <p:ph type="title"/>
          </p:nvPr>
        </p:nvSpPr>
        <p:spPr bwMode="white">
          <a:xfrm>
            <a:off x="533400" y="2971800"/>
            <a:ext cx="4876800" cy="457201"/>
          </a:xfrm>
          <a:effectLst/>
        </p:spPr>
        <p:txBody>
          <a:bodyPr anchor="t"/>
          <a:lstStyle>
            <a:lvl1pPr>
              <a:defRPr sz="2600" b="0">
                <a:solidFill>
                  <a:schemeClr val="bg1"/>
                </a:solidFill>
              </a:defRPr>
            </a:lvl1pPr>
          </a:lstStyle>
          <a:p>
            <a:r>
              <a:rPr lang="en-US"/>
              <a:t>Click to edit Master title style</a:t>
            </a:r>
          </a:p>
        </p:txBody>
      </p:sp>
      <p:sp>
        <p:nvSpPr>
          <p:cNvPr id="13" name="Text Placeholder 12"/>
          <p:cNvSpPr>
            <a:spLocks noGrp="1"/>
          </p:cNvSpPr>
          <p:nvPr>
            <p:ph type="body" sz="quarter" idx="10"/>
          </p:nvPr>
        </p:nvSpPr>
        <p:spPr bwMode="white">
          <a:xfrm>
            <a:off x="533400" y="3437468"/>
            <a:ext cx="4572000" cy="457200"/>
          </a:xfrm>
        </p:spPr>
        <p:txBody>
          <a:bodyPr/>
          <a:lstStyle>
            <a:lvl1pPr marL="0" indent="0">
              <a:buNone/>
              <a:defRPr sz="2000"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2705879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ngle Breaker Slide Green">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rgbClr val="BDD52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4" name="Rectangle 18"/>
          <p:cNvSpPr/>
          <p:nvPr userDrawn="1"/>
        </p:nvSpPr>
        <p:spPr bwMode="auto">
          <a:xfrm>
            <a:off x="-12700" y="0"/>
            <a:ext cx="7713352"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2">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6" name="Rectangle 5"/>
          <p:cNvSpPr/>
          <p:nvPr userDrawn="1"/>
        </p:nvSpPr>
        <p:spPr bwMode="white">
          <a:xfrm>
            <a:off x="533400" y="2743200"/>
            <a:ext cx="3877446" cy="531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US" sz="2400">
              <a:solidFill>
                <a:srgbClr val="004B8D"/>
              </a:solidFill>
              <a:latin typeface="Times" charset="0"/>
            </a:endParaRPr>
          </a:p>
        </p:txBody>
      </p:sp>
      <p:sp>
        <p:nvSpPr>
          <p:cNvPr id="7" name="Title 9"/>
          <p:cNvSpPr>
            <a:spLocks noGrp="1"/>
          </p:cNvSpPr>
          <p:nvPr>
            <p:ph type="title"/>
          </p:nvPr>
        </p:nvSpPr>
        <p:spPr bwMode="white">
          <a:xfrm>
            <a:off x="533400" y="2971800"/>
            <a:ext cx="4876800" cy="457201"/>
          </a:xfrm>
          <a:effectLst/>
        </p:spPr>
        <p:txBody>
          <a:bodyPr anchor="t"/>
          <a:lstStyle>
            <a:lvl1pPr>
              <a:defRPr sz="2600" b="0">
                <a:solidFill>
                  <a:schemeClr val="bg1"/>
                </a:solidFill>
              </a:defRPr>
            </a:lvl1pPr>
          </a:lstStyle>
          <a:p>
            <a:r>
              <a:rPr lang="en-US"/>
              <a:t>Click to edit Master title style</a:t>
            </a:r>
          </a:p>
        </p:txBody>
      </p:sp>
      <p:sp>
        <p:nvSpPr>
          <p:cNvPr id="8" name="Text Placeholder 12"/>
          <p:cNvSpPr>
            <a:spLocks noGrp="1"/>
          </p:cNvSpPr>
          <p:nvPr>
            <p:ph type="body" sz="quarter" idx="10"/>
          </p:nvPr>
        </p:nvSpPr>
        <p:spPr bwMode="white">
          <a:xfrm>
            <a:off x="533400" y="3437468"/>
            <a:ext cx="4572000" cy="457200"/>
          </a:xfrm>
        </p:spPr>
        <p:txBody>
          <a:bodyPr/>
          <a:lstStyle>
            <a:lvl1pPr marL="0" indent="0">
              <a:buNone/>
              <a:defRPr sz="2000" i="0">
                <a:solidFill>
                  <a:schemeClr val="bg1"/>
                </a:solidFill>
              </a:defRPr>
            </a:lvl1pPr>
          </a:lstStyle>
          <a:p>
            <a:pPr lvl="0"/>
            <a:r>
              <a:rPr lang="en-US"/>
              <a:t>Click to edit Master text styles</a:t>
            </a:r>
          </a:p>
        </p:txBody>
      </p:sp>
      <p:pic>
        <p:nvPicPr>
          <p:cNvPr id="12" name="Picture 2" descr="X:\EMERSON\_BRAND_RESOURCES\BRAND_STANDARDS\Logos\Logos-Corporate\Logos-Corporate-PNG\CORP_2C_Standar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32484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ngle Breaker Slide Orang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4" name="Rectangle 18"/>
          <p:cNvSpPr/>
          <p:nvPr userDrawn="1"/>
        </p:nvSpPr>
        <p:spPr bwMode="auto">
          <a:xfrm>
            <a:off x="-12700" y="0"/>
            <a:ext cx="7713352"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5">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6" name="Rectangle 5"/>
          <p:cNvSpPr/>
          <p:nvPr userDrawn="1"/>
        </p:nvSpPr>
        <p:spPr bwMode="white">
          <a:xfrm>
            <a:off x="533400" y="2743200"/>
            <a:ext cx="3877446" cy="531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US" sz="2400">
              <a:solidFill>
                <a:srgbClr val="004B8D"/>
              </a:solidFill>
              <a:latin typeface="Times" charset="0"/>
            </a:endParaRPr>
          </a:p>
        </p:txBody>
      </p:sp>
      <p:sp>
        <p:nvSpPr>
          <p:cNvPr id="7" name="Title 9"/>
          <p:cNvSpPr>
            <a:spLocks noGrp="1"/>
          </p:cNvSpPr>
          <p:nvPr>
            <p:ph type="title"/>
          </p:nvPr>
        </p:nvSpPr>
        <p:spPr bwMode="white">
          <a:xfrm>
            <a:off x="533400" y="2971800"/>
            <a:ext cx="4876800" cy="457201"/>
          </a:xfrm>
          <a:effectLst/>
        </p:spPr>
        <p:txBody>
          <a:bodyPr anchor="t"/>
          <a:lstStyle>
            <a:lvl1pPr>
              <a:defRPr sz="2600" b="0">
                <a:solidFill>
                  <a:schemeClr val="bg1"/>
                </a:solidFill>
              </a:defRPr>
            </a:lvl1pPr>
          </a:lstStyle>
          <a:p>
            <a:r>
              <a:rPr lang="en-US"/>
              <a:t>Click to edit Master title style</a:t>
            </a:r>
          </a:p>
        </p:txBody>
      </p:sp>
      <p:sp>
        <p:nvSpPr>
          <p:cNvPr id="8" name="Text Placeholder 12"/>
          <p:cNvSpPr>
            <a:spLocks noGrp="1"/>
          </p:cNvSpPr>
          <p:nvPr>
            <p:ph type="body" sz="quarter" idx="10"/>
          </p:nvPr>
        </p:nvSpPr>
        <p:spPr bwMode="white">
          <a:xfrm>
            <a:off x="533400" y="3437468"/>
            <a:ext cx="4572000" cy="457200"/>
          </a:xfrm>
        </p:spPr>
        <p:txBody>
          <a:bodyPr/>
          <a:lstStyle>
            <a:lvl1pPr marL="0" indent="0">
              <a:buNone/>
              <a:defRPr sz="2000" i="0">
                <a:solidFill>
                  <a:schemeClr val="bg1"/>
                </a:solidFill>
              </a:defRPr>
            </a:lvl1pPr>
          </a:lstStyle>
          <a:p>
            <a:pPr lvl="0"/>
            <a:r>
              <a:rPr lang="en-US"/>
              <a:t>Click to edit Master text styles</a:t>
            </a:r>
          </a:p>
        </p:txBody>
      </p:sp>
      <p:pic>
        <p:nvPicPr>
          <p:cNvPr id="10" name="Picture 2" descr="X:\EMERSON\_BRAND_RESOURCES\BRAND_STANDARDS\Logos\Logos-Corporate\Logos-Corporate-PNG\CORP_2C_Standar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25787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and Content Green">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393700" y="1371600"/>
            <a:ext cx="3989294" cy="4283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userDrawn="1"/>
        </p:nvSpPr>
        <p:spPr bwMode="auto">
          <a:xfrm>
            <a:off x="393700" y="5486400"/>
            <a:ext cx="3989294" cy="73152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2" name="Title 1"/>
          <p:cNvSpPr>
            <a:spLocks noGrp="1"/>
          </p:cNvSpPr>
          <p:nvPr>
            <p:ph type="title"/>
          </p:nvPr>
        </p:nvSpPr>
        <p:spPr>
          <a:xfrm>
            <a:off x="393700" y="258763"/>
            <a:ext cx="8356600" cy="723900"/>
          </a:xfrm>
        </p:spPr>
        <p:txBody>
          <a:bodyPr/>
          <a:lstStyle>
            <a:lvl1pPr>
              <a:defRPr b="0" cap="none" spc="0">
                <a:ln>
                  <a:noFill/>
                </a:ln>
                <a:solidFill>
                  <a:schemeClr val="accent1"/>
                </a:solidFill>
                <a:effectLst/>
              </a:defRPr>
            </a:lvl1pPr>
          </a:lstStyle>
          <a:p>
            <a:r>
              <a:rPr lang="en-US"/>
              <a:t>Click to edit Master title style</a:t>
            </a:r>
          </a:p>
        </p:txBody>
      </p:sp>
      <p:sp>
        <p:nvSpPr>
          <p:cNvPr id="10" name="Content Placeholder 2"/>
          <p:cNvSpPr>
            <a:spLocks noGrp="1"/>
          </p:cNvSpPr>
          <p:nvPr>
            <p:ph idx="10" hasCustomPrompt="1"/>
          </p:nvPr>
        </p:nvSpPr>
        <p:spPr bwMode="white">
          <a:xfrm>
            <a:off x="514350" y="5597842"/>
            <a:ext cx="3707130" cy="553998"/>
          </a:xfrm>
        </p:spPr>
        <p:txBody>
          <a:bodyPr anchor="ctr"/>
          <a:lstStyle>
            <a:lvl1pPr marL="0" indent="0">
              <a:buNone/>
              <a:defRPr lang="en-US" sz="1800" b="1" i="0" kern="1200" dirty="0" smtClean="0">
                <a:solidFill>
                  <a:schemeClr val="bg1"/>
                </a:solidFill>
                <a:latin typeface="Arial" charset="0"/>
                <a:ea typeface="+mn-ea"/>
                <a:cs typeface="+mn-cs"/>
              </a:defRPr>
            </a:lvl1pPr>
            <a:lvl2pPr marL="342900" indent="-342900">
              <a:buNone/>
              <a:defRPr lang="en-US" sz="1600" kern="1200" dirty="0">
                <a:solidFill>
                  <a:schemeClr val="bg2"/>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a:t>Click to photo title</a:t>
            </a:r>
          </a:p>
        </p:txBody>
      </p:sp>
      <p:sp>
        <p:nvSpPr>
          <p:cNvPr id="8" name="Rectangle 7"/>
          <p:cNvSpPr/>
          <p:nvPr userDrawn="1"/>
        </p:nvSpPr>
        <p:spPr bwMode="auto">
          <a:xfrm>
            <a:off x="393700" y="5486400"/>
            <a:ext cx="3986784" cy="53109"/>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US" sz="2400">
              <a:solidFill>
                <a:srgbClr val="004B8D"/>
              </a:solidFill>
              <a:latin typeface="Times" charset="0"/>
            </a:endParaRPr>
          </a:p>
        </p:txBody>
      </p:sp>
      <p:sp>
        <p:nvSpPr>
          <p:cNvPr id="11" name="Content Placeholder 2"/>
          <p:cNvSpPr>
            <a:spLocks noGrp="1"/>
          </p:cNvSpPr>
          <p:nvPr>
            <p:ph idx="1"/>
          </p:nvPr>
        </p:nvSpPr>
        <p:spPr>
          <a:xfrm>
            <a:off x="4571999" y="1371601"/>
            <a:ext cx="4261801" cy="533400"/>
          </a:xfrm>
        </p:spPr>
        <p:txBody>
          <a:bodyPr/>
          <a:lstStyle>
            <a:lvl1pPr marL="0" indent="0">
              <a:lnSpc>
                <a:spcPct val="100000"/>
              </a:lnSpc>
              <a:buNone/>
              <a:defRPr lang="en-US" sz="2000" b="1" i="0" kern="1200" dirty="0" smtClean="0">
                <a:solidFill>
                  <a:schemeClr val="accent1"/>
                </a:solidFill>
                <a:latin typeface="Arial" charset="0"/>
                <a:ea typeface="+mn-ea"/>
                <a:cs typeface="+mn-cs"/>
              </a:defRPr>
            </a:lvl1pPr>
            <a:lvl2pPr marL="342900" indent="-342900">
              <a:buNone/>
              <a:defRPr lang="en-US" sz="1600" kern="1200" dirty="0">
                <a:solidFill>
                  <a:srgbClr val="5D5D5D"/>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a:t>Click to edit Master text styles</a:t>
            </a:r>
          </a:p>
        </p:txBody>
      </p:sp>
      <p:sp>
        <p:nvSpPr>
          <p:cNvPr id="14"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2000" dirty="0" smtClean="0"/>
            </a:lvl1pPr>
            <a:lvl2pPr>
              <a:defRPr lang="en-US" sz="1800" dirty="0" smtClean="0"/>
            </a:lvl2pPr>
            <a:lvl3pPr>
              <a:defRPr lang="en-US" sz="1600" dirty="0" smtClean="0"/>
            </a:lvl3pPr>
            <a:lvl4pPr>
              <a:defRPr lang="en-US" sz="1600" dirty="0" smtClean="0"/>
            </a:lvl4pPr>
            <a:lvl5pPr>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875148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and Content Blue">
    <p:spTree>
      <p:nvGrpSpPr>
        <p:cNvPr id="1" name=""/>
        <p:cNvGrpSpPr/>
        <p:nvPr/>
      </p:nvGrpSpPr>
      <p:grpSpPr>
        <a:xfrm>
          <a:off x="0" y="0"/>
          <a:ext cx="0" cy="0"/>
          <a:chOff x="0" y="0"/>
          <a:chExt cx="0" cy="0"/>
        </a:xfrm>
      </p:grpSpPr>
      <p:sp>
        <p:nvSpPr>
          <p:cNvPr id="2" name="Title 1"/>
          <p:cNvSpPr>
            <a:spLocks noGrp="1"/>
          </p:cNvSpPr>
          <p:nvPr>
            <p:ph type="title"/>
          </p:nvPr>
        </p:nvSpPr>
        <p:spPr>
          <a:xfrm>
            <a:off x="393700" y="258763"/>
            <a:ext cx="8356600" cy="723900"/>
          </a:xfrm>
        </p:spPr>
        <p:txBody>
          <a:bodyPr/>
          <a:lstStyle>
            <a:lvl1pPr>
              <a:defRPr>
                <a:solidFill>
                  <a:schemeClr val="accent1"/>
                </a:solidFill>
              </a:defRPr>
            </a:lvl1pPr>
          </a:lstStyle>
          <a:p>
            <a:r>
              <a:rPr lang="en-US"/>
              <a:t>Click to edit Master title style</a:t>
            </a:r>
          </a:p>
        </p:txBody>
      </p:sp>
      <p:sp>
        <p:nvSpPr>
          <p:cNvPr id="11" name="Rectangle 10"/>
          <p:cNvSpPr/>
          <p:nvPr userDrawn="1"/>
        </p:nvSpPr>
        <p:spPr bwMode="auto">
          <a:xfrm>
            <a:off x="393700" y="5486400"/>
            <a:ext cx="3989294" cy="73152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3" name="Rectangle 12"/>
          <p:cNvSpPr/>
          <p:nvPr userDrawn="1"/>
        </p:nvSpPr>
        <p:spPr bwMode="auto">
          <a:xfrm>
            <a:off x="393700" y="5486400"/>
            <a:ext cx="3986784" cy="53109"/>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US" sz="2400">
              <a:solidFill>
                <a:srgbClr val="004B8D"/>
              </a:solidFill>
              <a:latin typeface="Times" charset="0"/>
            </a:endParaRPr>
          </a:p>
        </p:txBody>
      </p:sp>
      <p:sp>
        <p:nvSpPr>
          <p:cNvPr id="10" name="Content Placeholder 2"/>
          <p:cNvSpPr>
            <a:spLocks noGrp="1"/>
          </p:cNvSpPr>
          <p:nvPr>
            <p:ph idx="1"/>
          </p:nvPr>
        </p:nvSpPr>
        <p:spPr>
          <a:xfrm>
            <a:off x="4571999" y="1371601"/>
            <a:ext cx="4261801" cy="533400"/>
          </a:xfrm>
        </p:spPr>
        <p:txBody>
          <a:bodyPr/>
          <a:lstStyle>
            <a:lvl1pPr marL="0" indent="0">
              <a:lnSpc>
                <a:spcPct val="100000"/>
              </a:lnSpc>
              <a:buNone/>
              <a:defRPr lang="en-US" sz="2000" b="1" i="0" kern="1200" dirty="0" smtClean="0">
                <a:solidFill>
                  <a:schemeClr val="accent1"/>
                </a:solidFill>
                <a:latin typeface="Arial" charset="0"/>
                <a:ea typeface="+mn-ea"/>
                <a:cs typeface="+mn-cs"/>
              </a:defRPr>
            </a:lvl1pPr>
            <a:lvl2pPr marL="342900" indent="-342900">
              <a:buNone/>
              <a:defRPr lang="en-US" sz="1600" kern="1200" dirty="0">
                <a:solidFill>
                  <a:srgbClr val="5D5D5D"/>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a:t>Click to edit Master text styles</a:t>
            </a:r>
          </a:p>
        </p:txBody>
      </p:sp>
      <p:sp>
        <p:nvSpPr>
          <p:cNvPr id="16"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2000" dirty="0" smtClean="0"/>
            </a:lvl1pPr>
            <a:lvl2pPr>
              <a:defRPr lang="en-US" sz="1800" dirty="0" smtClean="0"/>
            </a:lvl2pPr>
            <a:lvl3pPr>
              <a:defRPr lang="en-US" sz="1600" dirty="0" smtClean="0"/>
            </a:lvl3pPr>
            <a:lvl4pPr>
              <a:defRPr lang="en-US" sz="1600" dirty="0" smtClean="0"/>
            </a:lvl4pPr>
            <a:lvl5pPr>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idx="10" hasCustomPrompt="1"/>
          </p:nvPr>
        </p:nvSpPr>
        <p:spPr bwMode="white">
          <a:xfrm>
            <a:off x="514350" y="5597842"/>
            <a:ext cx="3707130" cy="553998"/>
          </a:xfrm>
        </p:spPr>
        <p:txBody>
          <a:bodyPr anchor="ctr"/>
          <a:lstStyle>
            <a:lvl1pPr marL="0" indent="0">
              <a:buNone/>
              <a:defRPr lang="en-US" sz="1800" b="1" i="0" kern="1200" dirty="0" smtClean="0">
                <a:solidFill>
                  <a:schemeClr val="bg1"/>
                </a:solidFill>
                <a:latin typeface="Arial" charset="0"/>
                <a:ea typeface="+mn-ea"/>
                <a:cs typeface="+mn-cs"/>
              </a:defRPr>
            </a:lvl1pPr>
            <a:lvl2pPr marL="342900" indent="-342900">
              <a:buNone/>
              <a:defRPr lang="en-US" sz="1600" kern="1200" dirty="0">
                <a:solidFill>
                  <a:schemeClr val="bg2"/>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a:t>Click to photo title</a:t>
            </a:r>
          </a:p>
        </p:txBody>
      </p:sp>
    </p:spTree>
    <p:extLst>
      <p:ext uri="{BB962C8B-B14F-4D97-AF65-F5344CB8AC3E}">
        <p14:creationId xmlns:p14="http://schemas.microsoft.com/office/powerpoint/2010/main" val="269264680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and Content Orang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5993" y="1371600"/>
            <a:ext cx="3987001" cy="4786454"/>
          </a:xfrm>
          <a:prstGeom prst="rect">
            <a:avLst/>
          </a:prstGeom>
        </p:spPr>
      </p:pic>
      <p:sp>
        <p:nvSpPr>
          <p:cNvPr id="13" name="Rectangle 12"/>
          <p:cNvSpPr/>
          <p:nvPr userDrawn="1"/>
        </p:nvSpPr>
        <p:spPr bwMode="auto">
          <a:xfrm>
            <a:off x="393700" y="5486400"/>
            <a:ext cx="3989294" cy="73152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5" name="Rectangle 14"/>
          <p:cNvSpPr/>
          <p:nvPr userDrawn="1"/>
        </p:nvSpPr>
        <p:spPr bwMode="auto">
          <a:xfrm>
            <a:off x="393700" y="5486400"/>
            <a:ext cx="3986784" cy="53109"/>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US" sz="2400">
              <a:solidFill>
                <a:srgbClr val="004B8D"/>
              </a:solidFill>
              <a:latin typeface="Times" charset="0"/>
            </a:endParaRPr>
          </a:p>
        </p:txBody>
      </p:sp>
      <p:sp>
        <p:nvSpPr>
          <p:cNvPr id="10" name="Content Placeholder 2"/>
          <p:cNvSpPr>
            <a:spLocks noGrp="1"/>
          </p:cNvSpPr>
          <p:nvPr>
            <p:ph idx="10" hasCustomPrompt="1"/>
          </p:nvPr>
        </p:nvSpPr>
        <p:spPr bwMode="white">
          <a:xfrm>
            <a:off x="514350" y="5597842"/>
            <a:ext cx="3707130" cy="553998"/>
          </a:xfrm>
        </p:spPr>
        <p:txBody>
          <a:bodyPr anchor="ctr"/>
          <a:lstStyle>
            <a:lvl1pPr marL="0" indent="0">
              <a:buNone/>
              <a:defRPr lang="en-US" sz="1800" b="1" i="0" kern="1200" dirty="0" smtClean="0">
                <a:solidFill>
                  <a:schemeClr val="bg1"/>
                </a:solidFill>
                <a:latin typeface="Arial" charset="0"/>
                <a:ea typeface="+mn-ea"/>
                <a:cs typeface="+mn-cs"/>
              </a:defRPr>
            </a:lvl1pPr>
            <a:lvl2pPr marL="342900" indent="-342900">
              <a:buNone/>
              <a:defRPr lang="en-US" sz="1600" kern="1200" dirty="0">
                <a:solidFill>
                  <a:schemeClr val="bg2"/>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a:t>Click to photo title</a:t>
            </a:r>
          </a:p>
        </p:txBody>
      </p:sp>
      <p:sp>
        <p:nvSpPr>
          <p:cNvPr id="16" name="Title 1"/>
          <p:cNvSpPr>
            <a:spLocks noGrp="1"/>
          </p:cNvSpPr>
          <p:nvPr>
            <p:ph type="title"/>
          </p:nvPr>
        </p:nvSpPr>
        <p:spPr>
          <a:xfrm>
            <a:off x="393700" y="258763"/>
            <a:ext cx="8356600" cy="723900"/>
          </a:xfrm>
        </p:spPr>
        <p:txBody>
          <a:bodyPr/>
          <a:lstStyle>
            <a:lvl1pPr>
              <a:defRPr b="0" cap="none" spc="0">
                <a:ln>
                  <a:noFill/>
                </a:ln>
                <a:solidFill>
                  <a:schemeClr val="accent1"/>
                </a:solidFill>
                <a:effectLst/>
              </a:defRPr>
            </a:lvl1pPr>
          </a:lstStyle>
          <a:p>
            <a:r>
              <a:rPr lang="en-US"/>
              <a:t>Click to edit Master title style</a:t>
            </a:r>
          </a:p>
        </p:txBody>
      </p:sp>
      <p:sp>
        <p:nvSpPr>
          <p:cNvPr id="17" name="Content Placeholder 2"/>
          <p:cNvSpPr>
            <a:spLocks noGrp="1"/>
          </p:cNvSpPr>
          <p:nvPr>
            <p:ph idx="1"/>
          </p:nvPr>
        </p:nvSpPr>
        <p:spPr>
          <a:xfrm>
            <a:off x="4571999" y="1371601"/>
            <a:ext cx="4261801" cy="533400"/>
          </a:xfrm>
        </p:spPr>
        <p:txBody>
          <a:bodyPr/>
          <a:lstStyle>
            <a:lvl1pPr marL="0" indent="0">
              <a:lnSpc>
                <a:spcPct val="100000"/>
              </a:lnSpc>
              <a:buNone/>
              <a:defRPr lang="en-US" sz="2000" b="1" i="0" kern="1200" dirty="0" smtClean="0">
                <a:solidFill>
                  <a:schemeClr val="accent1"/>
                </a:solidFill>
                <a:latin typeface="Arial" charset="0"/>
                <a:ea typeface="+mn-ea"/>
                <a:cs typeface="+mn-cs"/>
              </a:defRPr>
            </a:lvl1pPr>
            <a:lvl2pPr marL="342900" indent="-342900">
              <a:buNone/>
              <a:defRPr lang="en-US" sz="1600" kern="1200" dirty="0">
                <a:solidFill>
                  <a:srgbClr val="5D5D5D"/>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a:t>Click to edit Master text styles</a:t>
            </a:r>
          </a:p>
        </p:txBody>
      </p:sp>
      <p:sp>
        <p:nvSpPr>
          <p:cNvPr id="18"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2000" dirty="0" smtClean="0"/>
            </a:lvl1pPr>
            <a:lvl2pPr>
              <a:defRPr lang="en-US" sz="1800" dirty="0" smtClean="0"/>
            </a:lvl2pPr>
            <a:lvl3pPr>
              <a:defRPr lang="en-US" sz="1600" dirty="0" smtClean="0"/>
            </a:lvl3pPr>
            <a:lvl4pPr>
              <a:defRPr lang="en-US" sz="1600" dirty="0" smtClean="0"/>
            </a:lvl4pPr>
            <a:lvl5pPr>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71732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and Content Light Blu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9591" t="1053" r="17864"/>
          <a:stretch/>
        </p:blipFill>
        <p:spPr>
          <a:xfrm>
            <a:off x="393700" y="1368463"/>
            <a:ext cx="3986784" cy="4198946"/>
          </a:xfrm>
          <a:prstGeom prst="rect">
            <a:avLst/>
          </a:prstGeom>
        </p:spPr>
      </p:pic>
      <p:sp>
        <p:nvSpPr>
          <p:cNvPr id="13" name="Rectangle 12"/>
          <p:cNvSpPr/>
          <p:nvPr userDrawn="1"/>
        </p:nvSpPr>
        <p:spPr bwMode="auto">
          <a:xfrm>
            <a:off x="393700" y="5486400"/>
            <a:ext cx="3989294" cy="73152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5" name="Rectangle 14"/>
          <p:cNvSpPr/>
          <p:nvPr userDrawn="1"/>
        </p:nvSpPr>
        <p:spPr bwMode="auto">
          <a:xfrm>
            <a:off x="393700" y="5486400"/>
            <a:ext cx="3986784" cy="53109"/>
          </a:xfrm>
          <a:prstGeom prst="rect">
            <a:avLst/>
          </a:pr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US" sz="2400">
              <a:solidFill>
                <a:srgbClr val="004B8D"/>
              </a:solidFill>
              <a:latin typeface="Times" charset="0"/>
            </a:endParaRPr>
          </a:p>
        </p:txBody>
      </p:sp>
      <p:sp>
        <p:nvSpPr>
          <p:cNvPr id="10" name="Title 1"/>
          <p:cNvSpPr>
            <a:spLocks noGrp="1"/>
          </p:cNvSpPr>
          <p:nvPr>
            <p:ph type="title"/>
          </p:nvPr>
        </p:nvSpPr>
        <p:spPr>
          <a:xfrm>
            <a:off x="393700" y="258763"/>
            <a:ext cx="8356600" cy="723900"/>
          </a:xfrm>
        </p:spPr>
        <p:txBody>
          <a:bodyPr/>
          <a:lstStyle>
            <a:lvl1pPr>
              <a:defRPr b="0" cap="none" spc="0">
                <a:ln>
                  <a:noFill/>
                </a:ln>
                <a:solidFill>
                  <a:schemeClr val="accent1"/>
                </a:solidFill>
                <a:effectLst/>
              </a:defRPr>
            </a:lvl1pPr>
          </a:lstStyle>
          <a:p>
            <a:r>
              <a:rPr lang="en-US"/>
              <a:t>Click to edit Master title style</a:t>
            </a:r>
          </a:p>
        </p:txBody>
      </p:sp>
      <p:sp>
        <p:nvSpPr>
          <p:cNvPr id="11" name="Content Placeholder 2"/>
          <p:cNvSpPr>
            <a:spLocks noGrp="1"/>
          </p:cNvSpPr>
          <p:nvPr>
            <p:ph idx="1"/>
          </p:nvPr>
        </p:nvSpPr>
        <p:spPr>
          <a:xfrm>
            <a:off x="4571999" y="1371601"/>
            <a:ext cx="4261801" cy="533400"/>
          </a:xfrm>
        </p:spPr>
        <p:txBody>
          <a:bodyPr/>
          <a:lstStyle>
            <a:lvl1pPr marL="0" indent="0">
              <a:lnSpc>
                <a:spcPct val="100000"/>
              </a:lnSpc>
              <a:buNone/>
              <a:defRPr lang="en-US" sz="2000" b="1" i="0" kern="1200" dirty="0" smtClean="0">
                <a:solidFill>
                  <a:schemeClr val="accent1"/>
                </a:solidFill>
                <a:latin typeface="Arial" charset="0"/>
                <a:ea typeface="+mn-ea"/>
                <a:cs typeface="+mn-cs"/>
              </a:defRPr>
            </a:lvl1pPr>
            <a:lvl2pPr marL="342900" indent="-342900">
              <a:buNone/>
              <a:defRPr lang="en-US" sz="1600" kern="1200" dirty="0">
                <a:solidFill>
                  <a:srgbClr val="5D5D5D"/>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a:t>Click to edit Master text styles</a:t>
            </a:r>
          </a:p>
        </p:txBody>
      </p:sp>
      <p:sp>
        <p:nvSpPr>
          <p:cNvPr id="12" name="Text Placeholder 5"/>
          <p:cNvSpPr>
            <a:spLocks noGrp="1"/>
          </p:cNvSpPr>
          <p:nvPr>
            <p:ph type="body" sz="quarter" idx="12"/>
          </p:nvPr>
        </p:nvSpPr>
        <p:spPr>
          <a:xfrm>
            <a:off x="4572000" y="2067558"/>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2000" dirty="0" smtClean="0"/>
            </a:lvl1pPr>
            <a:lvl2pPr>
              <a:defRPr lang="en-US" sz="1800" dirty="0" smtClean="0"/>
            </a:lvl2pPr>
            <a:lvl3pPr>
              <a:defRPr lang="en-US" sz="1600" dirty="0" smtClean="0"/>
            </a:lvl3pPr>
            <a:lvl4pPr>
              <a:defRPr lang="en-US" sz="1600" dirty="0" smtClean="0"/>
            </a:lvl4pPr>
            <a:lvl5pPr>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0" hasCustomPrompt="1"/>
          </p:nvPr>
        </p:nvSpPr>
        <p:spPr bwMode="white">
          <a:xfrm>
            <a:off x="514350" y="5597842"/>
            <a:ext cx="3707130" cy="553998"/>
          </a:xfrm>
        </p:spPr>
        <p:txBody>
          <a:bodyPr anchor="ctr"/>
          <a:lstStyle>
            <a:lvl1pPr marL="0" indent="0">
              <a:buNone/>
              <a:defRPr lang="en-US" sz="1800" b="1" i="0" kern="1200" dirty="0" smtClean="0">
                <a:solidFill>
                  <a:schemeClr val="bg1"/>
                </a:solidFill>
                <a:latin typeface="Arial" charset="0"/>
                <a:ea typeface="+mn-ea"/>
                <a:cs typeface="+mn-cs"/>
              </a:defRPr>
            </a:lvl1pPr>
            <a:lvl2pPr marL="342900" indent="-342900">
              <a:buNone/>
              <a:defRPr lang="en-US" sz="1600" kern="1200" dirty="0">
                <a:solidFill>
                  <a:schemeClr val="bg2"/>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a:t>Click to photo title</a:t>
            </a:r>
          </a:p>
        </p:txBody>
      </p:sp>
    </p:spTree>
    <p:extLst>
      <p:ext uri="{BB962C8B-B14F-4D97-AF65-F5344CB8AC3E}">
        <p14:creationId xmlns:p14="http://schemas.microsoft.com/office/powerpoint/2010/main" val="229128941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and Content Emerson Blu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2166" y="1371599"/>
            <a:ext cx="3989294" cy="4495801"/>
          </a:xfrm>
          <a:prstGeom prst="rect">
            <a:avLst/>
          </a:prstGeom>
        </p:spPr>
      </p:pic>
      <p:sp>
        <p:nvSpPr>
          <p:cNvPr id="14" name="Rectangle 13"/>
          <p:cNvSpPr/>
          <p:nvPr userDrawn="1"/>
        </p:nvSpPr>
        <p:spPr bwMode="auto">
          <a:xfrm>
            <a:off x="402166" y="5486400"/>
            <a:ext cx="3989294" cy="731520"/>
          </a:xfrm>
          <a:prstGeom prst="rect">
            <a:avLst/>
          </a:prstGeom>
          <a:solidFill>
            <a:srgbClr val="00B37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6" name="Rectangle 15"/>
          <p:cNvSpPr/>
          <p:nvPr userDrawn="1"/>
        </p:nvSpPr>
        <p:spPr bwMode="auto">
          <a:xfrm>
            <a:off x="402142" y="5486400"/>
            <a:ext cx="3978341" cy="53109"/>
          </a:xfrm>
          <a:prstGeom prst="rect">
            <a:avLst/>
          </a:prstGeom>
          <a:solidFill>
            <a:srgbClr val="009A6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US" sz="2400">
              <a:solidFill>
                <a:srgbClr val="004B8D"/>
              </a:solidFill>
              <a:latin typeface="Times" charset="0"/>
            </a:endParaRPr>
          </a:p>
        </p:txBody>
      </p:sp>
      <p:sp>
        <p:nvSpPr>
          <p:cNvPr id="13" name="Title 1"/>
          <p:cNvSpPr>
            <a:spLocks noGrp="1"/>
          </p:cNvSpPr>
          <p:nvPr>
            <p:ph type="title"/>
          </p:nvPr>
        </p:nvSpPr>
        <p:spPr>
          <a:xfrm>
            <a:off x="393700" y="258763"/>
            <a:ext cx="8356600" cy="723900"/>
          </a:xfrm>
        </p:spPr>
        <p:txBody>
          <a:bodyPr/>
          <a:lstStyle>
            <a:lvl1pPr>
              <a:defRPr b="0" cap="none" spc="0">
                <a:ln>
                  <a:noFill/>
                </a:ln>
                <a:solidFill>
                  <a:schemeClr val="accent1"/>
                </a:solidFill>
                <a:effectLst/>
              </a:defRPr>
            </a:lvl1pPr>
          </a:lstStyle>
          <a:p>
            <a:r>
              <a:rPr lang="en-US"/>
              <a:t>Click to edit Master title style</a:t>
            </a:r>
          </a:p>
        </p:txBody>
      </p:sp>
      <p:sp>
        <p:nvSpPr>
          <p:cNvPr id="17" name="Content Placeholder 2"/>
          <p:cNvSpPr>
            <a:spLocks noGrp="1"/>
          </p:cNvSpPr>
          <p:nvPr>
            <p:ph idx="1"/>
          </p:nvPr>
        </p:nvSpPr>
        <p:spPr>
          <a:xfrm>
            <a:off x="4571999" y="1371601"/>
            <a:ext cx="4261801" cy="533400"/>
          </a:xfrm>
        </p:spPr>
        <p:txBody>
          <a:bodyPr/>
          <a:lstStyle>
            <a:lvl1pPr marL="0" indent="0">
              <a:lnSpc>
                <a:spcPct val="100000"/>
              </a:lnSpc>
              <a:buNone/>
              <a:defRPr lang="en-US" sz="2000" b="1" i="0" kern="1200" dirty="0" smtClean="0">
                <a:solidFill>
                  <a:schemeClr val="accent1"/>
                </a:solidFill>
                <a:latin typeface="Arial" charset="0"/>
                <a:ea typeface="+mn-ea"/>
                <a:cs typeface="+mn-cs"/>
              </a:defRPr>
            </a:lvl1pPr>
            <a:lvl2pPr marL="342900" indent="-342900">
              <a:buNone/>
              <a:defRPr lang="en-US" sz="1600" kern="1200" dirty="0">
                <a:solidFill>
                  <a:srgbClr val="5D5D5D"/>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a:t>Click to edit Master text styles</a:t>
            </a:r>
          </a:p>
        </p:txBody>
      </p:sp>
      <p:sp>
        <p:nvSpPr>
          <p:cNvPr id="18"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2000" dirty="0" smtClean="0"/>
            </a:lvl1pPr>
            <a:lvl2pPr>
              <a:defRPr lang="en-US" sz="1800" dirty="0" smtClean="0"/>
            </a:lvl2pPr>
            <a:lvl3pPr>
              <a:defRPr lang="en-US" sz="1600" dirty="0" smtClean="0"/>
            </a:lvl3pPr>
            <a:lvl4pPr>
              <a:defRPr lang="en-US" sz="1600" dirty="0" smtClean="0"/>
            </a:lvl4pPr>
            <a:lvl5pPr>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idx="10" hasCustomPrompt="1"/>
          </p:nvPr>
        </p:nvSpPr>
        <p:spPr bwMode="white">
          <a:xfrm>
            <a:off x="514350" y="5597842"/>
            <a:ext cx="3707130" cy="553998"/>
          </a:xfrm>
        </p:spPr>
        <p:txBody>
          <a:bodyPr anchor="ctr"/>
          <a:lstStyle>
            <a:lvl1pPr marL="0" indent="0">
              <a:buNone/>
              <a:defRPr lang="en-US" sz="1800" b="1" i="0" kern="1200" dirty="0" smtClean="0">
                <a:solidFill>
                  <a:schemeClr val="bg1"/>
                </a:solidFill>
                <a:latin typeface="Arial" charset="0"/>
                <a:ea typeface="+mn-ea"/>
                <a:cs typeface="+mn-cs"/>
              </a:defRPr>
            </a:lvl1pPr>
            <a:lvl2pPr marL="342900" indent="-342900">
              <a:buNone/>
              <a:defRPr lang="en-US" sz="1600" kern="1200" dirty="0">
                <a:solidFill>
                  <a:schemeClr val="bg2"/>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a:t>Click to photo title</a:t>
            </a:r>
          </a:p>
        </p:txBody>
      </p:sp>
    </p:spTree>
    <p:extLst>
      <p:ext uri="{BB962C8B-B14F-4D97-AF65-F5344CB8AC3E}">
        <p14:creationId xmlns:p14="http://schemas.microsoft.com/office/powerpoint/2010/main" val="380504487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2" descr="General_ECIS.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237502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with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Content Placeholder 6"/>
          <p:cNvSpPr>
            <a:spLocks noGrp="1"/>
          </p:cNvSpPr>
          <p:nvPr>
            <p:ph sz="quarter" idx="10"/>
          </p:nvPr>
        </p:nvSpPr>
        <p:spPr>
          <a:xfrm>
            <a:off x="393192" y="1757680"/>
            <a:ext cx="4056888" cy="3971385"/>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1"/>
          </p:nvPr>
        </p:nvSpPr>
        <p:spPr>
          <a:xfrm>
            <a:off x="4668520" y="1767840"/>
            <a:ext cx="4056888" cy="396240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0"/>
          <p:cNvSpPr>
            <a:spLocks noGrp="1"/>
          </p:cNvSpPr>
          <p:nvPr>
            <p:ph type="body" sz="quarter" idx="13"/>
          </p:nvPr>
        </p:nvSpPr>
        <p:spPr>
          <a:xfrm>
            <a:off x="381000" y="1203444"/>
            <a:ext cx="4089400" cy="431800"/>
          </a:xfrm>
        </p:spPr>
        <p:txBody>
          <a:bodyPr anchor="b"/>
          <a:lstStyle>
            <a:lvl1pPr marL="0" indent="0">
              <a:buNone/>
              <a:defRPr sz="2000" b="1">
                <a:solidFill>
                  <a:schemeClr val="accent1"/>
                </a:solidFill>
              </a:defRPr>
            </a:lvl1pPr>
          </a:lstStyle>
          <a:p>
            <a:pPr lvl="0"/>
            <a:r>
              <a:rPr lang="en-US"/>
              <a:t>Click to edit Master text styles</a:t>
            </a:r>
          </a:p>
        </p:txBody>
      </p:sp>
      <p:sp>
        <p:nvSpPr>
          <p:cNvPr id="9" name="Text Placeholder 10"/>
          <p:cNvSpPr>
            <a:spLocks noGrp="1"/>
          </p:cNvSpPr>
          <p:nvPr>
            <p:ph type="body" sz="quarter" idx="14"/>
          </p:nvPr>
        </p:nvSpPr>
        <p:spPr>
          <a:xfrm>
            <a:off x="4648200" y="1203444"/>
            <a:ext cx="4089400" cy="431800"/>
          </a:xfrm>
        </p:spPr>
        <p:txBody>
          <a:bodyPr anchor="b"/>
          <a:lstStyle>
            <a:lvl1pPr marL="0" indent="0">
              <a:buNone/>
              <a:defRPr sz="2000" b="1">
                <a:solidFill>
                  <a:schemeClr val="accent1"/>
                </a:solidFill>
              </a:defRPr>
            </a:lvl1pPr>
          </a:lstStyle>
          <a:p>
            <a:pPr lvl="0"/>
            <a:r>
              <a:rPr lang="en-US"/>
              <a:t>Click to edit Master text styles</a:t>
            </a:r>
          </a:p>
        </p:txBody>
      </p:sp>
      <p:grpSp>
        <p:nvGrpSpPr>
          <p:cNvPr id="15" name="Group 14"/>
          <p:cNvGrpSpPr/>
          <p:nvPr userDrawn="1"/>
        </p:nvGrpSpPr>
        <p:grpSpPr>
          <a:xfrm>
            <a:off x="0" y="5984241"/>
            <a:ext cx="9144000" cy="877824"/>
            <a:chOff x="0" y="5686691"/>
            <a:chExt cx="8306602" cy="731521"/>
          </a:xfrm>
        </p:grpSpPr>
        <p:sp>
          <p:nvSpPr>
            <p:cNvPr id="16" name="Rectangle 15"/>
            <p:cNvSpPr/>
            <p:nvPr/>
          </p:nvSpPr>
          <p:spPr bwMode="auto">
            <a:xfrm>
              <a:off x="0" y="5686692"/>
              <a:ext cx="8306602" cy="731520"/>
            </a:xfrm>
            <a:prstGeom prst="rect">
              <a:avLst/>
            </a:prstGeom>
            <a:solidFill>
              <a:schemeClr val="accent1"/>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7" name="Straight Connector 16"/>
            <p:cNvCxnSpPr/>
            <p:nvPr/>
          </p:nvCxnSpPr>
          <p:spPr bwMode="auto">
            <a:xfrm>
              <a:off x="0" y="5686691"/>
              <a:ext cx="8306602"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sp>
        <p:nvSpPr>
          <p:cNvPr id="18" name="Rectangle 6"/>
          <p:cNvSpPr>
            <a:spLocks noChangeArrowheads="1"/>
          </p:cNvSpPr>
          <p:nvPr userDrawn="1"/>
        </p:nvSpPr>
        <p:spPr bwMode="auto">
          <a:xfrm>
            <a:off x="8572712" y="6602576"/>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19" name="Text Placeholder 10"/>
          <p:cNvSpPr>
            <a:spLocks noGrp="1"/>
          </p:cNvSpPr>
          <p:nvPr>
            <p:ph type="body" sz="quarter" idx="15"/>
          </p:nvPr>
        </p:nvSpPr>
        <p:spPr>
          <a:xfrm>
            <a:off x="381000" y="6035040"/>
            <a:ext cx="8356600" cy="615796"/>
          </a:xfrm>
          <a:noFill/>
          <a:ln w="9525" cap="flat" cmpd="sng" algn="ctr">
            <a:noFill/>
            <a:prstDash val="solid"/>
            <a:round/>
            <a:headEnd type="none" w="med" len="med"/>
            <a:tailEnd type="none" w="med" len="med"/>
          </a:ln>
          <a:effectLst/>
        </p:spPr>
        <p:txBody>
          <a:bodyPr vert="horz" wrap="square" lIns="91440" tIns="91440" rIns="182880" bIns="0" numCol="1" rtlCol="0" anchor="t" anchorCtr="0" compatLnSpc="1">
            <a:prstTxWarp prst="textNoShape">
              <a:avLst/>
            </a:prstTxWarp>
          </a:bodyPr>
          <a:lstStyle>
            <a:lvl1pPr marL="0" indent="0" algn="ctr">
              <a:buNone/>
              <a:defRPr lang="en-US" sz="1800" b="0" kern="1200" dirty="0" smtClean="0">
                <a:solidFill>
                  <a:srgbClr val="FFFFFF"/>
                </a:solidFill>
              </a:defRPr>
            </a:lvl1pPr>
          </a:lstStyle>
          <a:p>
            <a:pPr marL="0" lvl="0" defTabSz="914400" latinLnBrk="0">
              <a:spcBef>
                <a:spcPct val="0"/>
              </a:spcBef>
              <a:spcAft>
                <a:spcPct val="0"/>
              </a:spcAft>
            </a:pPr>
            <a:r>
              <a:rPr lang="en-US"/>
              <a:t>Click to edit Master text styles</a:t>
            </a:r>
          </a:p>
        </p:txBody>
      </p:sp>
    </p:spTree>
    <p:extLst>
      <p:ext uri="{BB962C8B-B14F-4D97-AF65-F5344CB8AC3E}">
        <p14:creationId xmlns:p14="http://schemas.microsoft.com/office/powerpoint/2010/main" val="389196385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2" descr="C:\Users\Public\Documents\NEW LOOKS\Wave Art\PPT\wave ppt-top-363.png"/>
          <p:cNvPicPr>
            <a:picLocks noChangeAspect="1" noChangeArrowheads="1"/>
          </p:cNvPicPr>
          <p:nvPr userDrawn="1"/>
        </p:nvPicPr>
        <p:blipFill>
          <a:blip r:embed="rId2" cstate="print"/>
          <a:srcRect/>
          <a:stretch>
            <a:fillRect/>
          </a:stretch>
        </p:blipFill>
        <p:spPr bwMode="auto">
          <a:xfrm>
            <a:off x="0" y="0"/>
            <a:ext cx="9144000" cy="2935287"/>
          </a:xfrm>
          <a:prstGeom prst="rect">
            <a:avLst/>
          </a:prstGeom>
          <a:noFill/>
        </p:spPr>
      </p:pic>
      <p:sp>
        <p:nvSpPr>
          <p:cNvPr id="2" name="Title 1"/>
          <p:cNvSpPr>
            <a:spLocks noGrp="1"/>
          </p:cNvSpPr>
          <p:nvPr>
            <p:ph type="ctrTitle" hasCustomPrompt="1"/>
          </p:nvPr>
        </p:nvSpPr>
        <p:spPr>
          <a:xfrm>
            <a:off x="381000" y="152400"/>
            <a:ext cx="7772400" cy="1470025"/>
          </a:xfrm>
        </p:spPr>
        <p:txBody>
          <a:bodyPr>
            <a:normAutofit/>
          </a:bodyPr>
          <a:lstStyle>
            <a:lvl1pPr algn="l">
              <a:defRPr sz="2800" b="1" baseline="0">
                <a:solidFill>
                  <a:schemeClr val="bg1"/>
                </a:solidFill>
                <a:latin typeface="Arial" pitchFamily="34" charset="0"/>
                <a:cs typeface="Arial" pitchFamily="34" charset="0"/>
              </a:defRPr>
            </a:lvl1pPr>
          </a:lstStyle>
          <a:p>
            <a:r>
              <a:rPr lang="en-US"/>
              <a:t>Course Name</a:t>
            </a:r>
            <a:br>
              <a:rPr lang="en-US"/>
            </a:br>
            <a:r>
              <a:rPr lang="en-US"/>
              <a:t>(typically two lines)</a:t>
            </a:r>
          </a:p>
        </p:txBody>
      </p:sp>
      <p:sp>
        <p:nvSpPr>
          <p:cNvPr id="3" name="Subtitle 2"/>
          <p:cNvSpPr>
            <a:spLocks noGrp="1"/>
          </p:cNvSpPr>
          <p:nvPr>
            <p:ph type="subTitle" idx="1" hasCustomPrompt="1"/>
          </p:nvPr>
        </p:nvSpPr>
        <p:spPr>
          <a:xfrm>
            <a:off x="1371600" y="3200400"/>
            <a:ext cx="6400800" cy="1752600"/>
          </a:xfrm>
        </p:spPr>
        <p:txBody>
          <a:bodyPr>
            <a:noAutofit/>
          </a:bodyPr>
          <a:lstStyle>
            <a:lvl1pPr marL="0" indent="0" algn="ctr">
              <a:buNone/>
              <a:defRPr sz="4800" b="1" i="1">
                <a:solidFill>
                  <a:srgbClr val="000000"/>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Section Title</a:t>
            </a:r>
          </a:p>
        </p:txBody>
      </p:sp>
      <p:sp>
        <p:nvSpPr>
          <p:cNvPr id="11" name="TextBox 10"/>
          <p:cNvSpPr txBox="1"/>
          <p:nvPr userDrawn="1"/>
        </p:nvSpPr>
        <p:spPr>
          <a:xfrm>
            <a:off x="381000" y="6019800"/>
            <a:ext cx="4572000" cy="461665"/>
          </a:xfrm>
          <a:prstGeom prst="rect">
            <a:avLst/>
          </a:prstGeom>
          <a:noFill/>
        </p:spPr>
        <p:txBody>
          <a:bodyPr wrap="square" rtlCol="0">
            <a:spAutoFit/>
          </a:bodyPr>
          <a:lstStyle/>
          <a:p>
            <a:r>
              <a:rPr lang="en-US" sz="2400" b="1">
                <a:solidFill>
                  <a:schemeClr val="bg1">
                    <a:lumMod val="50000"/>
                  </a:schemeClr>
                </a:solidFill>
              </a:rPr>
              <a:t>Education You Can Build On</a:t>
            </a:r>
          </a:p>
        </p:txBody>
      </p:sp>
      <p:pic>
        <p:nvPicPr>
          <p:cNvPr id="1026" name="Picture 2"/>
          <p:cNvPicPr>
            <a:picLocks noChangeAspect="1" noChangeArrowheads="1"/>
          </p:cNvPicPr>
          <p:nvPr userDrawn="1"/>
        </p:nvPicPr>
        <p:blipFill>
          <a:blip r:embed="rId3" cstate="print"/>
          <a:srcRect/>
          <a:stretch>
            <a:fillRect/>
          </a:stretch>
        </p:blipFill>
        <p:spPr bwMode="auto">
          <a:xfrm>
            <a:off x="6781800" y="5559425"/>
            <a:ext cx="1951037" cy="1069975"/>
          </a:xfrm>
          <a:prstGeom prst="rect">
            <a:avLst/>
          </a:prstGeom>
          <a:noFill/>
          <a:ln w="9525">
            <a:noFill/>
            <a:miter lim="800000"/>
            <a:headEnd/>
            <a:tailEnd/>
          </a:ln>
        </p:spPr>
      </p:pic>
    </p:spTree>
    <p:extLst>
      <p:ext uri="{BB962C8B-B14F-4D97-AF65-F5344CB8AC3E}">
        <p14:creationId xmlns:p14="http://schemas.microsoft.com/office/powerpoint/2010/main" val="30911738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lvl1pPr algn="l">
              <a:defRPr sz="3200" b="1" i="1">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sz="half" idx="1"/>
          </p:nvPr>
        </p:nvSpPr>
        <p:spPr>
          <a:xfrm>
            <a:off x="457200" y="1676400"/>
            <a:ext cx="4038600" cy="4800600"/>
          </a:xfr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038600" cy="4800600"/>
          </a:xfr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2" descr="C:\Users\Public\Documents\NEW LOOKS\Wave Art\PPT\bar2-363.png"/>
          <p:cNvPicPr>
            <a:picLocks noChangeAspect="1" noChangeArrowheads="1"/>
          </p:cNvPicPr>
          <p:nvPr userDrawn="1"/>
        </p:nvPicPr>
        <p:blipFill>
          <a:blip r:embed="rId2" cstate="print"/>
          <a:srcRect/>
          <a:stretch>
            <a:fillRect/>
          </a:stretch>
        </p:blipFill>
        <p:spPr bwMode="auto">
          <a:xfrm flipV="1">
            <a:off x="-1" y="-52387"/>
            <a:ext cx="9144001" cy="585787"/>
          </a:xfrm>
          <a:prstGeom prst="rect">
            <a:avLst/>
          </a:prstGeom>
          <a:noFill/>
        </p:spPr>
      </p:pic>
    </p:spTree>
    <p:extLst>
      <p:ext uri="{BB962C8B-B14F-4D97-AF65-F5344CB8AC3E}">
        <p14:creationId xmlns:p14="http://schemas.microsoft.com/office/powerpoint/2010/main" val="42084887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58B1308-11BE-46FF-9938-DE91E1540606}" type="datetimeFigureOut">
              <a:rPr lang="en-US" smtClean="0"/>
              <a:pPr/>
              <a:t>6/30/2021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0" y="6492875"/>
            <a:ext cx="2133600" cy="365125"/>
          </a:xfrm>
          <a:prstGeom prst="rect">
            <a:avLst/>
          </a:prstGeom>
        </p:spPr>
        <p:txBody>
          <a:bodyPr/>
          <a:lstStyle/>
          <a:p>
            <a:fld id="{B2427098-BB37-4DB2-90B5-2C8C9D99168F}" type="slidenum">
              <a:rPr lang="en-US" smtClean="0"/>
              <a:pPr/>
              <a:t>‹#›</a:t>
            </a:fld>
            <a:endParaRPr lang="en-US"/>
          </a:p>
        </p:txBody>
      </p:sp>
    </p:spTree>
    <p:extLst>
      <p:ext uri="{BB962C8B-B14F-4D97-AF65-F5344CB8AC3E}">
        <p14:creationId xmlns:p14="http://schemas.microsoft.com/office/powerpoint/2010/main" val="5495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2" descr="C:\Users\Public\Documents\NEW LOOKS\Wave Art\PPT\bar2-363.png"/>
          <p:cNvPicPr>
            <a:picLocks noChangeAspect="1" noChangeArrowheads="1"/>
          </p:cNvPicPr>
          <p:nvPr/>
        </p:nvPicPr>
        <p:blipFill>
          <a:blip r:embed="rId2" cstate="print"/>
          <a:srcRect/>
          <a:stretch>
            <a:fillRect/>
          </a:stretch>
        </p:blipFill>
        <p:spPr bwMode="auto">
          <a:xfrm>
            <a:off x="0" y="-52388"/>
            <a:ext cx="9144000" cy="585788"/>
          </a:xfrm>
          <a:prstGeom prst="rect">
            <a:avLst/>
          </a:prstGeom>
          <a:noFill/>
          <a:ln w="9525">
            <a:noFill/>
            <a:miter lim="800000"/>
            <a:headEnd/>
            <a:tailEnd/>
          </a:ln>
        </p:spPr>
      </p:pic>
      <p:sp>
        <p:nvSpPr>
          <p:cNvPr id="2" name="Title 1"/>
          <p:cNvSpPr>
            <a:spLocks noGrp="1"/>
          </p:cNvSpPr>
          <p:nvPr>
            <p:ph type="title"/>
          </p:nvPr>
        </p:nvSpPr>
        <p:spPr>
          <a:xfrm>
            <a:off x="457200" y="457200"/>
            <a:ext cx="8229600" cy="1143000"/>
          </a:xfrm>
        </p:spPr>
        <p:txBody>
          <a:bodyPr>
            <a:normAutofit/>
          </a:bodyPr>
          <a:lstStyle>
            <a:lvl1pPr algn="l">
              <a:defRPr sz="3200" b="1" i="1">
                <a:latin typeface="Arial" pitchFamily="34" charset="0"/>
                <a:cs typeface="Arial" pitchFamily="34" charset="0"/>
              </a:defRPr>
            </a:lvl1pPr>
          </a:lstStyle>
          <a:p>
            <a:r>
              <a:rPr lang="en-US"/>
              <a:t>Click to edit Master title style</a:t>
            </a:r>
          </a:p>
        </p:txBody>
      </p:sp>
      <p:sp>
        <p:nvSpPr>
          <p:cNvPr id="8" name="Content Placeholder 2"/>
          <p:cNvSpPr>
            <a:spLocks noGrp="1"/>
          </p:cNvSpPr>
          <p:nvPr>
            <p:ph idx="1"/>
          </p:nvPr>
        </p:nvSpPr>
        <p:spPr>
          <a:xfrm>
            <a:off x="457200" y="1722437"/>
            <a:ext cx="8229600" cy="47545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0"/>
          <p:cNvSpPr>
            <a:spLocks noGrp="1"/>
          </p:cNvSpPr>
          <p:nvPr>
            <p:ph type="sldNum" sz="quarter" idx="10"/>
          </p:nvPr>
        </p:nvSpPr>
        <p:spPr>
          <a:xfrm>
            <a:off x="0" y="6492875"/>
            <a:ext cx="2133600" cy="365125"/>
          </a:xfrm>
          <a:prstGeom prst="rect">
            <a:avLst/>
          </a:prstGeom>
        </p:spPr>
        <p:txBody>
          <a:bodyPr/>
          <a:lstStyle>
            <a:lvl1pPr algn="l">
              <a:defRPr sz="1200">
                <a:solidFill>
                  <a:schemeClr val="tx1">
                    <a:tint val="75000"/>
                  </a:schemeClr>
                </a:solidFill>
                <a:latin typeface="Arial" pitchFamily="34" charset="0"/>
                <a:cs typeface="Arial" pitchFamily="34" charset="0"/>
              </a:defRPr>
            </a:lvl1pPr>
          </a:lstStyle>
          <a:p>
            <a:pPr>
              <a:defRPr/>
            </a:pPr>
            <a:r>
              <a:rPr lang="en-US"/>
              <a:t>Page | </a:t>
            </a:r>
            <a:fld id="{8BC8563D-27D8-4F7D-B579-10B3C2973D6B}" type="slidenum">
              <a:rPr lang="en-US"/>
              <a:pPr>
                <a:defRPr/>
              </a:pPr>
              <a:t>‹#›</a:t>
            </a:fld>
            <a:endParaRPr lang="en-US"/>
          </a:p>
        </p:txBody>
      </p:sp>
    </p:spTree>
    <p:extLst>
      <p:ext uri="{BB962C8B-B14F-4D97-AF65-F5344CB8AC3E}">
        <p14:creationId xmlns:p14="http://schemas.microsoft.com/office/powerpoint/2010/main" val="30331685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pic>
        <p:nvPicPr>
          <p:cNvPr id="7" name="Picture 2" descr="C:\Users\Public\Documents\NEW LOOKS\Wave Art\PPT\bar2-363.png"/>
          <p:cNvPicPr>
            <a:picLocks noChangeAspect="1" noChangeArrowheads="1"/>
          </p:cNvPicPr>
          <p:nvPr/>
        </p:nvPicPr>
        <p:blipFill>
          <a:blip r:embed="rId2" cstate="print"/>
          <a:srcRect/>
          <a:stretch>
            <a:fillRect/>
          </a:stretch>
        </p:blipFill>
        <p:spPr bwMode="auto">
          <a:xfrm>
            <a:off x="0" y="-52388"/>
            <a:ext cx="9144000" cy="585788"/>
          </a:xfrm>
          <a:prstGeom prst="rect">
            <a:avLst/>
          </a:prstGeom>
          <a:noFill/>
          <a:ln w="9525">
            <a:noFill/>
            <a:miter lim="800000"/>
            <a:headEnd/>
            <a:tailEnd/>
          </a:ln>
        </p:spPr>
      </p:pic>
      <p:sp>
        <p:nvSpPr>
          <p:cNvPr id="2" name="Title 1"/>
          <p:cNvSpPr>
            <a:spLocks noGrp="1"/>
          </p:cNvSpPr>
          <p:nvPr>
            <p:ph type="title"/>
          </p:nvPr>
        </p:nvSpPr>
        <p:spPr>
          <a:xfrm>
            <a:off x="457200" y="457200"/>
            <a:ext cx="8229600" cy="1143000"/>
          </a:xfrm>
        </p:spPr>
        <p:txBody>
          <a:bodyPr>
            <a:normAutofit/>
          </a:bodyPr>
          <a:lstStyle>
            <a:lvl1pPr algn="l">
              <a:defRPr sz="3200" b="1" i="1">
                <a:latin typeface="Arial" pitchFamily="34" charset="0"/>
                <a:cs typeface="Arial" pitchFamily="34" charset="0"/>
              </a:defRPr>
            </a:lvl1pPr>
          </a:lstStyle>
          <a:p>
            <a:r>
              <a:rPr lang="en-US"/>
              <a:t>Click to edit Master title style</a:t>
            </a:r>
          </a:p>
        </p:txBody>
      </p:sp>
      <p:sp>
        <p:nvSpPr>
          <p:cNvPr id="3" name="Text Placeholder 2"/>
          <p:cNvSpPr>
            <a:spLocks noGrp="1"/>
          </p:cNvSpPr>
          <p:nvPr>
            <p:ph type="body" idx="1"/>
          </p:nvPr>
        </p:nvSpPr>
        <p:spPr>
          <a:xfrm>
            <a:off x="457200" y="1676400"/>
            <a:ext cx="4040188" cy="639762"/>
          </a:xfrm>
        </p:spPr>
        <p:txBody>
          <a:bodyPr anchor="b">
            <a:normAutofit/>
          </a:bodyPr>
          <a:lstStyle>
            <a:lvl1pPr marL="0" indent="0">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62200"/>
            <a:ext cx="4040188" cy="4114800"/>
          </a:xfrm>
        </p:spPr>
        <p:txBody>
          <a:bodyPr>
            <a:normAutofit/>
          </a:bodyPr>
          <a:lstStyle>
            <a:lvl1pPr>
              <a:defRPr sz="1800">
                <a:latin typeface="Arial" pitchFamily="34" charset="0"/>
                <a:cs typeface="Arial" pitchFamily="34" charset="0"/>
              </a:defRPr>
            </a:lvl1pPr>
            <a:lvl2pPr>
              <a:defRPr sz="1600">
                <a:latin typeface="Arial" pitchFamily="34" charset="0"/>
                <a:cs typeface="Arial" pitchFamily="34" charset="0"/>
              </a:defRPr>
            </a:lvl2pPr>
            <a:lvl3pPr>
              <a:defRPr sz="1400">
                <a:latin typeface="Arial" pitchFamily="34" charset="0"/>
                <a:cs typeface="Arial" pitchFamily="34" charset="0"/>
              </a:defRPr>
            </a:lvl3pPr>
            <a:lvl4pPr>
              <a:defRPr sz="1200">
                <a:latin typeface="Arial" pitchFamily="34" charset="0"/>
                <a:cs typeface="Arial" pitchFamily="34" charset="0"/>
              </a:defRPr>
            </a:lvl4pPr>
            <a:lvl5pPr>
              <a:defRPr sz="1200">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76400"/>
            <a:ext cx="4041775" cy="639762"/>
          </a:xfrm>
        </p:spPr>
        <p:txBody>
          <a:bodyPr anchor="b">
            <a:normAutofit/>
          </a:bodyPr>
          <a:lstStyle>
            <a:lvl1pPr marL="0" indent="0">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62200"/>
            <a:ext cx="4041775" cy="4114800"/>
          </a:xfrm>
        </p:spPr>
        <p:txBody>
          <a:bodyPr>
            <a:normAutofit/>
          </a:bodyPr>
          <a:lstStyle>
            <a:lvl1pPr>
              <a:defRPr sz="1800">
                <a:latin typeface="Arial" pitchFamily="34" charset="0"/>
                <a:cs typeface="Arial" pitchFamily="34" charset="0"/>
              </a:defRPr>
            </a:lvl1pPr>
            <a:lvl2pPr>
              <a:defRPr sz="1600">
                <a:latin typeface="Arial" pitchFamily="34" charset="0"/>
                <a:cs typeface="Arial" pitchFamily="34" charset="0"/>
              </a:defRPr>
            </a:lvl2pPr>
            <a:lvl3pPr>
              <a:defRPr sz="1400">
                <a:latin typeface="Arial" pitchFamily="34" charset="0"/>
                <a:cs typeface="Arial" pitchFamily="34" charset="0"/>
              </a:defRPr>
            </a:lvl3pPr>
            <a:lvl4pPr>
              <a:defRPr sz="1200">
                <a:latin typeface="Arial" pitchFamily="34" charset="0"/>
                <a:cs typeface="Arial" pitchFamily="34" charset="0"/>
              </a:defRPr>
            </a:lvl4pPr>
            <a:lvl5pPr>
              <a:defRPr sz="1200">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0"/>
          <p:cNvSpPr>
            <a:spLocks noGrp="1"/>
          </p:cNvSpPr>
          <p:nvPr>
            <p:ph type="sldNum" sz="quarter" idx="10"/>
          </p:nvPr>
        </p:nvSpPr>
        <p:spPr>
          <a:xfrm>
            <a:off x="0" y="6492875"/>
            <a:ext cx="2133600" cy="365125"/>
          </a:xfrm>
          <a:prstGeom prst="rect">
            <a:avLst/>
          </a:prstGeom>
        </p:spPr>
        <p:txBody>
          <a:bodyPr/>
          <a:lstStyle>
            <a:lvl1pPr algn="l">
              <a:defRPr sz="1200">
                <a:solidFill>
                  <a:schemeClr val="tx1">
                    <a:tint val="75000"/>
                  </a:schemeClr>
                </a:solidFill>
                <a:latin typeface="Arial" pitchFamily="34" charset="0"/>
                <a:cs typeface="Arial" pitchFamily="34" charset="0"/>
              </a:defRPr>
            </a:lvl1pPr>
          </a:lstStyle>
          <a:p>
            <a:pPr>
              <a:defRPr/>
            </a:pPr>
            <a:r>
              <a:rPr lang="en-US"/>
              <a:t>Page | </a:t>
            </a:r>
            <a:fld id="{B19DF1E0-41BC-407D-9DAE-D28E870DB535}" type="slidenum">
              <a:rPr lang="en-US"/>
              <a:pPr>
                <a:defRPr/>
              </a:pPr>
              <a:t>‹#›</a:t>
            </a:fld>
            <a:endParaRPr lang="en-US"/>
          </a:p>
        </p:txBody>
      </p:sp>
    </p:spTree>
    <p:extLst>
      <p:ext uri="{BB962C8B-B14F-4D97-AF65-F5344CB8AC3E}">
        <p14:creationId xmlns:p14="http://schemas.microsoft.com/office/powerpoint/2010/main" val="4062415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81000" y="1214120"/>
            <a:ext cx="2626360" cy="533400"/>
          </a:xfrm>
        </p:spPr>
        <p:txBody>
          <a:bodyPr anchor="b"/>
          <a:lstStyle>
            <a:lvl1pPr marL="0" indent="0">
              <a:buNone/>
              <a:defRPr sz="2000" b="1">
                <a:solidFill>
                  <a:schemeClr val="accent1"/>
                </a:solidFill>
              </a:defRPr>
            </a:lvl1pPr>
          </a:lstStyle>
          <a:p>
            <a:pPr lvl="0"/>
            <a:r>
              <a:rPr lang="en-US"/>
              <a:t>Click to edit Master text styles</a:t>
            </a:r>
          </a:p>
        </p:txBody>
      </p:sp>
      <p:sp>
        <p:nvSpPr>
          <p:cNvPr id="14" name="Content Placeholder 6"/>
          <p:cNvSpPr>
            <a:spLocks noGrp="1"/>
          </p:cNvSpPr>
          <p:nvPr>
            <p:ph sz="quarter" idx="10"/>
          </p:nvPr>
        </p:nvSpPr>
        <p:spPr>
          <a:xfrm>
            <a:off x="393192" y="1889760"/>
            <a:ext cx="2624328" cy="447040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p:cNvSpPr>
            <a:spLocks noGrp="1"/>
          </p:cNvSpPr>
          <p:nvPr>
            <p:ph type="body" sz="quarter" idx="14"/>
          </p:nvPr>
        </p:nvSpPr>
        <p:spPr>
          <a:xfrm>
            <a:off x="3239008" y="1214120"/>
            <a:ext cx="2626360" cy="533400"/>
          </a:xfrm>
        </p:spPr>
        <p:txBody>
          <a:bodyPr anchor="b"/>
          <a:lstStyle>
            <a:lvl1pPr marL="0" indent="0">
              <a:buNone/>
              <a:defRPr sz="2000" b="1">
                <a:solidFill>
                  <a:schemeClr val="accent1"/>
                </a:solidFill>
              </a:defRPr>
            </a:lvl1pPr>
          </a:lstStyle>
          <a:p>
            <a:pPr lvl="0"/>
            <a:r>
              <a:rPr lang="en-US"/>
              <a:t>Click to edit Master text styles</a:t>
            </a:r>
          </a:p>
        </p:txBody>
      </p:sp>
      <p:sp>
        <p:nvSpPr>
          <p:cNvPr id="16" name="Content Placeholder 6"/>
          <p:cNvSpPr>
            <a:spLocks noGrp="1"/>
          </p:cNvSpPr>
          <p:nvPr>
            <p:ph sz="quarter" idx="15"/>
          </p:nvPr>
        </p:nvSpPr>
        <p:spPr>
          <a:xfrm>
            <a:off x="3251200" y="1889760"/>
            <a:ext cx="2624328" cy="447040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0"/>
          <p:cNvSpPr>
            <a:spLocks noGrp="1"/>
          </p:cNvSpPr>
          <p:nvPr>
            <p:ph type="body" sz="quarter" idx="16"/>
          </p:nvPr>
        </p:nvSpPr>
        <p:spPr>
          <a:xfrm>
            <a:off x="6083808" y="1214120"/>
            <a:ext cx="2626360" cy="533400"/>
          </a:xfrm>
        </p:spPr>
        <p:txBody>
          <a:bodyPr anchor="b"/>
          <a:lstStyle>
            <a:lvl1pPr marL="0" indent="0">
              <a:buNone/>
              <a:defRPr sz="2000" b="1">
                <a:solidFill>
                  <a:schemeClr val="accent1"/>
                </a:solidFill>
              </a:defRPr>
            </a:lvl1pPr>
          </a:lstStyle>
          <a:p>
            <a:pPr lvl="0"/>
            <a:r>
              <a:rPr lang="en-US"/>
              <a:t>Click to edit Master text styles</a:t>
            </a:r>
          </a:p>
        </p:txBody>
      </p:sp>
      <p:sp>
        <p:nvSpPr>
          <p:cNvPr id="18" name="Content Placeholder 6"/>
          <p:cNvSpPr>
            <a:spLocks noGrp="1"/>
          </p:cNvSpPr>
          <p:nvPr>
            <p:ph sz="quarter" idx="17"/>
          </p:nvPr>
        </p:nvSpPr>
        <p:spPr>
          <a:xfrm>
            <a:off x="6096000" y="1889760"/>
            <a:ext cx="2624328" cy="447040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393700" y="162560"/>
            <a:ext cx="8356600" cy="820103"/>
          </a:xfrm>
        </p:spPr>
        <p:txBody>
          <a:bodyPr/>
          <a:lstStyle/>
          <a:p>
            <a:r>
              <a:rPr lang="en-US"/>
              <a:t>Click to edit Master title style</a:t>
            </a:r>
          </a:p>
        </p:txBody>
      </p:sp>
    </p:spTree>
    <p:extLst>
      <p:ext uri="{BB962C8B-B14F-4D97-AF65-F5344CB8AC3E}">
        <p14:creationId xmlns:p14="http://schemas.microsoft.com/office/powerpoint/2010/main" val="95705254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4" name="Content Placeholder 6"/>
          <p:cNvSpPr>
            <a:spLocks noGrp="1"/>
          </p:cNvSpPr>
          <p:nvPr>
            <p:ph sz="quarter" idx="10"/>
          </p:nvPr>
        </p:nvSpPr>
        <p:spPr>
          <a:xfrm>
            <a:off x="393192"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p:cNvSpPr>
            <a:spLocks noGrp="1"/>
          </p:cNvSpPr>
          <p:nvPr>
            <p:ph type="body" sz="quarter" idx="14"/>
          </p:nvPr>
        </p:nvSpPr>
        <p:spPr>
          <a:xfrm>
            <a:off x="2528147" y="1214120"/>
            <a:ext cx="1914609" cy="533400"/>
          </a:xfrm>
        </p:spPr>
        <p:txBody>
          <a:bodyPr anchor="b"/>
          <a:lstStyle>
            <a:lvl1pPr marL="0" indent="0">
              <a:buNone/>
              <a:defRPr sz="1800" b="1">
                <a:solidFill>
                  <a:schemeClr val="accent1"/>
                </a:solidFill>
              </a:defRPr>
            </a:lvl1pPr>
          </a:lstStyle>
          <a:p>
            <a:pPr lvl="0"/>
            <a:r>
              <a:rPr lang="en-US"/>
              <a:t>Click to edit Master text styles</a:t>
            </a:r>
          </a:p>
        </p:txBody>
      </p:sp>
      <p:sp>
        <p:nvSpPr>
          <p:cNvPr id="16" name="Content Placeholder 6"/>
          <p:cNvSpPr>
            <a:spLocks noGrp="1"/>
          </p:cNvSpPr>
          <p:nvPr>
            <p:ph sz="quarter" idx="15"/>
          </p:nvPr>
        </p:nvSpPr>
        <p:spPr>
          <a:xfrm>
            <a:off x="2540339"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0"/>
          <p:cNvSpPr>
            <a:spLocks noGrp="1"/>
          </p:cNvSpPr>
          <p:nvPr>
            <p:ph type="body" sz="quarter" idx="16"/>
          </p:nvPr>
        </p:nvSpPr>
        <p:spPr>
          <a:xfrm>
            <a:off x="4675294" y="1214120"/>
            <a:ext cx="1914609" cy="533400"/>
          </a:xfrm>
        </p:spPr>
        <p:txBody>
          <a:bodyPr anchor="b"/>
          <a:lstStyle>
            <a:lvl1pPr marL="0" indent="0">
              <a:buNone/>
              <a:defRPr sz="1800" b="1">
                <a:solidFill>
                  <a:schemeClr val="accent1"/>
                </a:solidFill>
              </a:defRPr>
            </a:lvl1pPr>
          </a:lstStyle>
          <a:p>
            <a:pPr lvl="0"/>
            <a:r>
              <a:rPr lang="en-US"/>
              <a:t>Click to edit Master text styles</a:t>
            </a:r>
          </a:p>
        </p:txBody>
      </p:sp>
      <p:sp>
        <p:nvSpPr>
          <p:cNvPr id="18" name="Content Placeholder 6"/>
          <p:cNvSpPr>
            <a:spLocks noGrp="1"/>
          </p:cNvSpPr>
          <p:nvPr>
            <p:ph sz="quarter" idx="17"/>
          </p:nvPr>
        </p:nvSpPr>
        <p:spPr>
          <a:xfrm>
            <a:off x="4687486"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0"/>
          <p:cNvSpPr>
            <a:spLocks noGrp="1"/>
          </p:cNvSpPr>
          <p:nvPr>
            <p:ph type="body" sz="quarter" idx="18"/>
          </p:nvPr>
        </p:nvSpPr>
        <p:spPr>
          <a:xfrm>
            <a:off x="6822440" y="1214120"/>
            <a:ext cx="1914609" cy="533400"/>
          </a:xfrm>
        </p:spPr>
        <p:txBody>
          <a:bodyPr anchor="b"/>
          <a:lstStyle>
            <a:lvl1pPr marL="0" indent="0">
              <a:buNone/>
              <a:defRPr sz="1800" b="1">
                <a:solidFill>
                  <a:schemeClr val="accent1"/>
                </a:solidFill>
              </a:defRPr>
            </a:lvl1pPr>
          </a:lstStyle>
          <a:p>
            <a:pPr lvl="0"/>
            <a:r>
              <a:rPr lang="en-US"/>
              <a:t>Click to edit Master text styles</a:t>
            </a:r>
          </a:p>
        </p:txBody>
      </p:sp>
      <p:sp>
        <p:nvSpPr>
          <p:cNvPr id="10" name="Content Placeholder 6"/>
          <p:cNvSpPr>
            <a:spLocks noGrp="1"/>
          </p:cNvSpPr>
          <p:nvPr>
            <p:ph sz="quarter" idx="19"/>
          </p:nvPr>
        </p:nvSpPr>
        <p:spPr>
          <a:xfrm>
            <a:off x="6834632"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6"/>
          <p:cNvSpPr>
            <a:spLocks noGrp="1"/>
          </p:cNvSpPr>
          <p:nvPr>
            <p:ph type="title"/>
          </p:nvPr>
        </p:nvSpPr>
        <p:spPr>
          <a:xfrm>
            <a:off x="393700" y="162560"/>
            <a:ext cx="8356600" cy="820103"/>
          </a:xfrm>
        </p:spPr>
        <p:txBody>
          <a:bodyPr/>
          <a:lstStyle/>
          <a:p>
            <a:r>
              <a:rPr lang="en-US"/>
              <a:t>Click to edit Master title style</a:t>
            </a:r>
          </a:p>
        </p:txBody>
      </p:sp>
      <p:sp>
        <p:nvSpPr>
          <p:cNvPr id="20" name="Text Placeholder 10"/>
          <p:cNvSpPr>
            <a:spLocks noGrp="1"/>
          </p:cNvSpPr>
          <p:nvPr>
            <p:ph type="body" sz="quarter" idx="20"/>
          </p:nvPr>
        </p:nvSpPr>
        <p:spPr>
          <a:xfrm>
            <a:off x="381000" y="1214120"/>
            <a:ext cx="1925320" cy="533400"/>
          </a:xfrm>
        </p:spPr>
        <p:txBody>
          <a:bodyPr anchor="b"/>
          <a:lstStyle>
            <a:lvl1pPr marL="0" indent="0">
              <a:buNone/>
              <a:defRPr sz="18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6004090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with Angle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5" name="Text Placeholder 4"/>
          <p:cNvSpPr>
            <a:spLocks noGrp="1"/>
          </p:cNvSpPr>
          <p:nvPr>
            <p:ph type="body" sz="quarter" idx="10"/>
          </p:nvPr>
        </p:nvSpPr>
        <p:spPr>
          <a:xfrm>
            <a:off x="406400" y="1808479"/>
            <a:ext cx="8331200" cy="46843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82088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Side Call-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10" name="Text Placeholder 15"/>
          <p:cNvSpPr>
            <a:spLocks noGrp="1"/>
          </p:cNvSpPr>
          <p:nvPr>
            <p:ph type="body" sz="quarter" idx="12"/>
          </p:nvPr>
        </p:nvSpPr>
        <p:spPr>
          <a:xfrm>
            <a:off x="533400" y="1605708"/>
            <a:ext cx="2284173" cy="604092"/>
          </a:xfrm>
        </p:spPr>
        <p:txBody>
          <a:bodyPr anchor="t" anchorCtr="0"/>
          <a:lstStyle>
            <a:lvl1pPr marL="0" indent="0">
              <a:buNone/>
              <a:defRPr sz="1800" b="1">
                <a:solidFill>
                  <a:schemeClr val="accent1"/>
                </a:solidFill>
              </a:defRPr>
            </a:lvl1pPr>
          </a:lstStyle>
          <a:p>
            <a:pPr lvl="0"/>
            <a:r>
              <a:rPr lang="en-US"/>
              <a:t>Click to edit Master text styles</a:t>
            </a:r>
          </a:p>
        </p:txBody>
      </p:sp>
      <p:sp>
        <p:nvSpPr>
          <p:cNvPr id="4" name="Text Placeholder 3"/>
          <p:cNvSpPr>
            <a:spLocks noGrp="1"/>
          </p:cNvSpPr>
          <p:nvPr>
            <p:ph type="body" sz="quarter" idx="13"/>
          </p:nvPr>
        </p:nvSpPr>
        <p:spPr>
          <a:xfrm>
            <a:off x="3292475" y="1381125"/>
            <a:ext cx="5465763" cy="497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4"/>
          </p:nvPr>
        </p:nvSpPr>
        <p:spPr>
          <a:xfrm>
            <a:off x="538163" y="2346325"/>
            <a:ext cx="2281237" cy="4024313"/>
          </a:xfrm>
        </p:spPr>
        <p:txBody>
          <a:bodyPr/>
          <a:lstStyle>
            <a:lvl1pPr>
              <a:defRPr sz="1600" b="1"/>
            </a:lvl1pPr>
            <a:lvl2pPr>
              <a:defRPr sz="1400" b="1"/>
            </a:lvl2pPr>
            <a:lvl3pPr>
              <a:defRPr sz="1200" b="1"/>
            </a:lvl3pPr>
            <a:lvl4pPr>
              <a:defRPr sz="1200" b="1"/>
            </a:lvl4pPr>
            <a:lvl5pPr>
              <a:defRPr sz="12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82344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Side Call-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10" name="Text Placeholder 15"/>
          <p:cNvSpPr>
            <a:spLocks noGrp="1"/>
          </p:cNvSpPr>
          <p:nvPr>
            <p:ph type="body" sz="quarter" idx="12"/>
          </p:nvPr>
        </p:nvSpPr>
        <p:spPr>
          <a:xfrm>
            <a:off x="6282351" y="1605708"/>
            <a:ext cx="2284173" cy="604092"/>
          </a:xfrm>
        </p:spPr>
        <p:txBody>
          <a:bodyPr anchor="t" anchorCtr="0"/>
          <a:lstStyle>
            <a:lvl1pPr marL="0" indent="0">
              <a:buNone/>
              <a:defRPr sz="1800" b="1">
                <a:solidFill>
                  <a:schemeClr val="accent1"/>
                </a:solidFill>
              </a:defRPr>
            </a:lvl1pPr>
          </a:lstStyle>
          <a:p>
            <a:pPr lvl="0"/>
            <a:r>
              <a:rPr lang="en-US"/>
              <a:t>Click to edit Master text styles</a:t>
            </a:r>
          </a:p>
        </p:txBody>
      </p:sp>
      <p:sp>
        <p:nvSpPr>
          <p:cNvPr id="4" name="Text Placeholder 3"/>
          <p:cNvSpPr>
            <a:spLocks noGrp="1"/>
          </p:cNvSpPr>
          <p:nvPr>
            <p:ph type="body" sz="quarter" idx="13"/>
          </p:nvPr>
        </p:nvSpPr>
        <p:spPr>
          <a:xfrm>
            <a:off x="413473" y="1381125"/>
            <a:ext cx="5465763" cy="497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4"/>
          </p:nvPr>
        </p:nvSpPr>
        <p:spPr>
          <a:xfrm>
            <a:off x="6287114" y="2346325"/>
            <a:ext cx="2281237" cy="4024313"/>
          </a:xfrm>
        </p:spPr>
        <p:txBody>
          <a:bodyPr/>
          <a:lstStyle>
            <a:lvl1pPr>
              <a:defRPr sz="1600" b="1"/>
            </a:lvl1pPr>
            <a:lvl2pPr>
              <a:defRPr sz="1400" b="1"/>
            </a:lvl2pPr>
            <a:lvl3pPr>
              <a:defRPr sz="1200" b="1"/>
            </a:lvl3pPr>
            <a:lvl4pPr>
              <a:defRPr sz="1200" b="1"/>
            </a:lvl4pPr>
            <a:lvl5pPr>
              <a:defRPr sz="12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117840"/>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393700" y="162560"/>
            <a:ext cx="8356600" cy="820103"/>
          </a:xfrm>
          <a:prstGeom prst="rect">
            <a:avLst/>
          </a:prstGeom>
          <a:noFill/>
          <a:ln w="9525">
            <a:noFill/>
            <a:miter lim="800000"/>
            <a:headEnd/>
            <a:tailEnd/>
          </a:ln>
          <a:effectLst/>
        </p:spPr>
        <p:txBody>
          <a:bodyPr vert="horz" wrap="square" lIns="91440" tIns="45720" rIns="91440" bIns="45720" numCol="1" anchor="b" anchorCtr="0" compatLnSpc="1"/>
          <a:lstStyle/>
          <a:p>
            <a:pPr lvl="0"/>
            <a:r>
              <a:rPr lang="en-US"/>
              <a:t>Click to edit Master title style</a:t>
            </a:r>
          </a:p>
        </p:txBody>
      </p:sp>
      <p:sp>
        <p:nvSpPr>
          <p:cNvPr id="1028" name="Rectangle 3"/>
          <p:cNvSpPr>
            <a:spLocks noGrp="1" noChangeArrowheads="1"/>
          </p:cNvSpPr>
          <p:nvPr>
            <p:ph type="body" idx="1"/>
          </p:nvPr>
        </p:nvSpPr>
        <p:spPr bwMode="auto">
          <a:xfrm>
            <a:off x="393192" y="1310640"/>
            <a:ext cx="8357616" cy="5100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Line 20"/>
          <p:cNvSpPr>
            <a:spLocks noChangeShapeType="1"/>
          </p:cNvSpPr>
          <p:nvPr/>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Rectangle 6"/>
          <p:cNvSpPr>
            <a:spLocks noChangeArrowheads="1"/>
          </p:cNvSpPr>
          <p:nvPr/>
        </p:nvSpPr>
        <p:spPr bwMode="auto">
          <a:xfrm>
            <a:off x="8572712" y="6602576"/>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6" name="Rectangle 6">
            <a:extLst>
              <a:ext uri="{FF2B5EF4-FFF2-40B4-BE49-F238E27FC236}">
                <a16:creationId xmlns:a16="http://schemas.microsoft.com/office/drawing/2014/main" id="{61FDE2EB-538C-474C-93D7-D96C1EB1B556}"/>
              </a:ext>
            </a:extLst>
          </p:cNvPr>
          <p:cNvSpPr>
            <a:spLocks noChangeArrowheads="1"/>
          </p:cNvSpPr>
          <p:nvPr userDrawn="1"/>
        </p:nvSpPr>
        <p:spPr bwMode="auto">
          <a:xfrm>
            <a:off x="3186203" y="6602764"/>
            <a:ext cx="2771594" cy="191476"/>
          </a:xfrm>
          <a:prstGeom prst="rect">
            <a:avLst/>
          </a:prstGeom>
          <a:noFill/>
          <a:ln w="9525">
            <a:noFill/>
            <a:miter lim="800000"/>
            <a:headEnd/>
            <a:tailEnd/>
          </a:ln>
        </p:spPr>
        <p:txBody>
          <a:bodyPr anchor="ctr"/>
          <a:lstStyle/>
          <a:p>
            <a:pPr algn="ctr"/>
            <a:r>
              <a:rPr lang="en-US" sz="900" b="0" i="0">
                <a:solidFill>
                  <a:schemeClr val="accent1"/>
                </a:solidFill>
                <a:effectLst/>
                <a:latin typeface="Arial" panose="020B0604020202020204" pitchFamily="34" charset="0"/>
              </a:rPr>
              <a:t>White-Rodgers Gas Valves</a:t>
            </a:r>
            <a:endParaRPr lang="en-US" sz="900">
              <a:solidFill>
                <a:schemeClr val="accent1"/>
              </a:solidFill>
              <a:latin typeface="Arial" charset="0"/>
              <a:cs typeface="Arial" charset="0"/>
            </a:endParaRPr>
          </a:p>
        </p:txBody>
      </p:sp>
    </p:spTree>
    <p:extLst>
      <p:ext uri="{BB962C8B-B14F-4D97-AF65-F5344CB8AC3E}">
        <p14:creationId xmlns:p14="http://schemas.microsoft.com/office/powerpoint/2010/main" val="15444963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3" r:id="rId41"/>
    <p:sldLayoutId id="2147483704" r:id="rId42"/>
    <p:sldLayoutId id="2147483705" r:id="rId43"/>
    <p:sldLayoutId id="2147483706" r:id="rId44"/>
  </p:sldLayoutIdLst>
  <p:transition/>
  <p:hf hdr="0" ftr="0" dt="0"/>
  <p:txStyles>
    <p:titleStyle>
      <a:lvl1pPr algn="l" rtl="0" eaLnBrk="1" fontAlgn="base" hangingPunct="1">
        <a:lnSpc>
          <a:spcPct val="85000"/>
        </a:lnSpc>
        <a:spcBef>
          <a:spcPct val="0"/>
        </a:spcBef>
        <a:spcAft>
          <a:spcPct val="0"/>
        </a:spcAft>
        <a:defRPr sz="2800" b="0" i="0" u="none" cap="none" spc="0">
          <a:ln>
            <a:noFill/>
          </a:ln>
          <a:solidFill>
            <a:schemeClr val="accent1"/>
          </a:solidFill>
          <a:effectLst/>
          <a:latin typeface="+mj-lt"/>
          <a:ea typeface="+mj-ea"/>
          <a:cs typeface="+mj-cs"/>
        </a:defRPr>
      </a:lvl1pPr>
      <a:lvl2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p:titleStyle>
    <p:body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2.gif"/></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5.jpe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3.png"/><Relationship Id="rId7" Type="http://schemas.microsoft.com/office/2007/relationships/hdphoto" Target="../media/hdphoto1.wdp"/><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28.svg"/></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76.jpeg"/><Relationship Id="rId5" Type="http://schemas.microsoft.com/office/2007/relationships/hdphoto" Target="../media/hdphoto3.wdp"/><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5.png"/><Relationship Id="rId7"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86.png"/><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89.png"/><Relationship Id="rId4" Type="http://schemas.microsoft.com/office/2007/relationships/hdphoto" Target="../media/hdphoto5.wdp"/></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28.sv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93.jpeg"/><Relationship Id="rId4" Type="http://schemas.openxmlformats.org/officeDocument/2006/relationships/image" Target="../media/image92.jpe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png"/><Relationship Id="rId4" Type="http://schemas.microsoft.com/office/2007/relationships/hdphoto" Target="../media/hdphoto8.wdp"/></Relationships>
</file>

<file path=ppt/slides/_rels/slide5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98.png"/><Relationship Id="rId10" Type="http://schemas.openxmlformats.org/officeDocument/2006/relationships/image" Target="../media/image28.svg"/><Relationship Id="rId4" Type="http://schemas.openxmlformats.org/officeDocument/2006/relationships/image" Target="../media/image97.jpeg"/><Relationship Id="rId9"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01.jpe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28.svg"/></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55.xml.rels><?xml version="1.0" encoding="UTF-8" standalone="yes"?>
<Relationships xmlns="http://schemas.openxmlformats.org/package/2006/relationships"><Relationship Id="rId3" Type="http://schemas.openxmlformats.org/officeDocument/2006/relationships/hyperlink" Target="http://www.whiterodgers.com/"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09.pn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microsoft.com/office/2007/relationships/hdphoto" Target="../media/hdphoto11.wdp"/><Relationship Id="rId4" Type="http://schemas.openxmlformats.org/officeDocument/2006/relationships/image" Target="../media/image112.png"/></Relationships>
</file>

<file path=ppt/slides/_rels/slide6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ubtitle 4"/>
          <p:cNvSpPr>
            <a:spLocks noGrp="1"/>
          </p:cNvSpPr>
          <p:nvPr>
            <p:ph type="body" sz="quarter" idx="10"/>
          </p:nvPr>
        </p:nvSpPr>
        <p:spPr>
          <a:xfrm>
            <a:off x="2833891" y="1868216"/>
            <a:ext cx="5152680" cy="1193800"/>
          </a:xfrm>
        </p:spPr>
        <p:txBody>
          <a:bodyPr/>
          <a:lstStyle/>
          <a:p>
            <a:r>
              <a:rPr lang="en-US">
                <a:latin typeface="Arial" charset="0"/>
                <a:cs typeface="Arial" charset="0"/>
              </a:rPr>
              <a:t>White-Rodgers Gas Valves </a:t>
            </a:r>
          </a:p>
        </p:txBody>
      </p:sp>
    </p:spTree>
    <p:extLst>
      <p:ext uri="{BB962C8B-B14F-4D97-AF65-F5344CB8AC3E}">
        <p14:creationId xmlns:p14="http://schemas.microsoft.com/office/powerpoint/2010/main" val="20208422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3">
            <a:extLst>
              <a:ext uri="{FF2B5EF4-FFF2-40B4-BE49-F238E27FC236}">
                <a16:creationId xmlns:a16="http://schemas.microsoft.com/office/drawing/2014/main" id="{F199E545-B2DD-4313-A379-AC3CE89D5FB5}"/>
              </a:ext>
            </a:extLst>
          </p:cNvPr>
          <p:cNvSpPr>
            <a:spLocks noGrp="1" noChangeArrowheads="1"/>
          </p:cNvSpPr>
          <p:nvPr>
            <p:ph type="body" sz="quarter" idx="10"/>
          </p:nvPr>
        </p:nvSpPr>
        <p:spPr>
          <a:xfrm>
            <a:off x="392178" y="1371600"/>
            <a:ext cx="5214205" cy="5146829"/>
          </a:xfrm>
        </p:spPr>
        <p:txBody>
          <a:bodyPr/>
          <a:lstStyle/>
          <a:p>
            <a:r>
              <a:rPr lang="en-US"/>
              <a:t>Gas valves automatically control the pressure of the fuel supplied to the burners</a:t>
            </a:r>
          </a:p>
          <a:p>
            <a:r>
              <a:rPr lang="en-US">
                <a:solidFill>
                  <a:schemeClr val="tx1"/>
                </a:solidFill>
              </a:rPr>
              <a:t>A modern automatic gas valve contains a solenoid valve, a pressure regulator, and if needed, a pilot valve</a:t>
            </a:r>
          </a:p>
          <a:p>
            <a:r>
              <a:rPr lang="en-US"/>
              <a:t>Gas valves are often classified by the amount of time they take to fully open </a:t>
            </a:r>
          </a:p>
          <a:p>
            <a:r>
              <a:rPr lang="en-US">
                <a:solidFill>
                  <a:schemeClr val="tx1"/>
                </a:solidFill>
              </a:rPr>
              <a:t>The regulator portion of a gas valve must be vented </a:t>
            </a:r>
            <a:r>
              <a:rPr lang="en-US"/>
              <a:t>for proper operation</a:t>
            </a:r>
          </a:p>
        </p:txBody>
      </p:sp>
      <p:sp>
        <p:nvSpPr>
          <p:cNvPr id="8" name="Rectangle 1031">
            <a:extLst>
              <a:ext uri="{FF2B5EF4-FFF2-40B4-BE49-F238E27FC236}">
                <a16:creationId xmlns:a16="http://schemas.microsoft.com/office/drawing/2014/main" id="{16E6D55A-D193-48D0-B161-218AC0D196A2}"/>
              </a:ext>
            </a:extLst>
          </p:cNvPr>
          <p:cNvSpPr>
            <a:spLocks noGrp="1" noChangeArrowheads="1"/>
          </p:cNvSpPr>
          <p:nvPr>
            <p:ph type="title"/>
          </p:nvPr>
        </p:nvSpPr>
        <p:spPr>
          <a:xfrm>
            <a:off x="393700" y="162560"/>
            <a:ext cx="8356600" cy="820103"/>
          </a:xfrm>
        </p:spPr>
        <p:txBody>
          <a:bodyPr>
            <a:normAutofit/>
          </a:bodyPr>
          <a:lstStyle/>
          <a:p>
            <a:pPr>
              <a:defRPr/>
            </a:pPr>
            <a:r>
              <a:rPr lang="en-US" b="1"/>
              <a:t>Key Takeaways</a:t>
            </a:r>
          </a:p>
        </p:txBody>
      </p:sp>
      <p:pic>
        <p:nvPicPr>
          <p:cNvPr id="5" name="Picture 4" descr="A picture containing sitting, old, small, standing&#10;&#10;Description automatically generated">
            <a:extLst>
              <a:ext uri="{FF2B5EF4-FFF2-40B4-BE49-F238E27FC236}">
                <a16:creationId xmlns:a16="http://schemas.microsoft.com/office/drawing/2014/main" id="{65ACF53F-FC3F-4CB2-B5CD-DB0C2FE70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7148" y="1549592"/>
            <a:ext cx="2683152" cy="2683152"/>
          </a:xfrm>
          <a:prstGeom prst="rect">
            <a:avLst/>
          </a:prstGeom>
        </p:spPr>
      </p:pic>
      <p:pic>
        <p:nvPicPr>
          <p:cNvPr id="6" name="Picture 5" descr="A picture containing sitting, building, suit, small&#10;&#10;Description automatically generated">
            <a:extLst>
              <a:ext uri="{FF2B5EF4-FFF2-40B4-BE49-F238E27FC236}">
                <a16:creationId xmlns:a16="http://schemas.microsoft.com/office/drawing/2014/main" id="{F79D7642-D734-4E74-90D2-8201497F7C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0407" y="3429000"/>
            <a:ext cx="3096634" cy="3096632"/>
          </a:xfrm>
          <a:prstGeom prst="rect">
            <a:avLst/>
          </a:prstGeom>
        </p:spPr>
      </p:pic>
    </p:spTree>
    <p:extLst>
      <p:ext uri="{BB962C8B-B14F-4D97-AF65-F5344CB8AC3E}">
        <p14:creationId xmlns:p14="http://schemas.microsoft.com/office/powerpoint/2010/main" val="162966617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C351F1-9F0B-4D8E-AA50-2C496EF57730}"/>
              </a:ext>
            </a:extLst>
          </p:cNvPr>
          <p:cNvSpPr>
            <a:spLocks noGrp="1"/>
          </p:cNvSpPr>
          <p:nvPr>
            <p:ph type="body" sz="quarter" idx="10"/>
          </p:nvPr>
        </p:nvSpPr>
        <p:spPr>
          <a:xfrm>
            <a:off x="4702520" y="1158240"/>
            <a:ext cx="4387089" cy="1863960"/>
          </a:xfrm>
        </p:spPr>
        <p:txBody>
          <a:bodyPr/>
          <a:lstStyle/>
          <a:p>
            <a:r>
              <a:rPr lang="en-US" sz="3000"/>
              <a:t>Selecting a Correct Replacement Gas Valve</a:t>
            </a:r>
          </a:p>
        </p:txBody>
      </p:sp>
    </p:spTree>
    <p:extLst>
      <p:ext uri="{BB962C8B-B14F-4D97-AF65-F5344CB8AC3E}">
        <p14:creationId xmlns:p14="http://schemas.microsoft.com/office/powerpoint/2010/main" val="296352130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a:extLst>
              <a:ext uri="{FF2B5EF4-FFF2-40B4-BE49-F238E27FC236}">
                <a16:creationId xmlns:a16="http://schemas.microsoft.com/office/drawing/2014/main" id="{D7BC8CE4-1738-4880-BCBF-BA5F5A15AA22}"/>
              </a:ext>
            </a:extLst>
          </p:cNvPr>
          <p:cNvSpPr>
            <a:spLocks noGrp="1" noChangeArrowheads="1"/>
          </p:cNvSpPr>
          <p:nvPr>
            <p:ph type="title"/>
          </p:nvPr>
        </p:nvSpPr>
        <p:spPr>
          <a:xfrm>
            <a:off x="393700" y="162560"/>
            <a:ext cx="8356600" cy="820103"/>
          </a:xfrm>
        </p:spPr>
        <p:txBody>
          <a:bodyPr>
            <a:normAutofit/>
          </a:bodyPr>
          <a:lstStyle/>
          <a:p>
            <a:pPr>
              <a:defRPr/>
            </a:pPr>
            <a:r>
              <a:rPr lang="en-US" b="1"/>
              <a:t>Gas Valve Classification</a:t>
            </a:r>
            <a:endParaRPr lang="en-US"/>
          </a:p>
        </p:txBody>
      </p:sp>
      <p:sp>
        <p:nvSpPr>
          <p:cNvPr id="5" name="TextBox 4">
            <a:extLst>
              <a:ext uri="{FF2B5EF4-FFF2-40B4-BE49-F238E27FC236}">
                <a16:creationId xmlns:a16="http://schemas.microsoft.com/office/drawing/2014/main" id="{914FD388-78DF-42C4-A0DD-55228AE74FA9}"/>
              </a:ext>
            </a:extLst>
          </p:cNvPr>
          <p:cNvSpPr txBox="1"/>
          <p:nvPr/>
        </p:nvSpPr>
        <p:spPr bwMode="auto">
          <a:xfrm>
            <a:off x="381000" y="1340128"/>
            <a:ext cx="6324600" cy="5478423"/>
          </a:xfrm>
          <a:prstGeom prst="rect">
            <a:avLst/>
          </a:prstGeom>
          <a:noFill/>
          <a:ln w="9525">
            <a:noFill/>
            <a:miter lim="800000"/>
            <a:headEnd/>
            <a:tailEnd/>
          </a:ln>
        </p:spPr>
        <p:txBody>
          <a:bodyPr wrap="square">
            <a:spAutoFit/>
          </a:bodyPr>
          <a:lstStyle/>
          <a:p>
            <a:r>
              <a:rPr lang="en-US" sz="2000" b="1">
                <a:solidFill>
                  <a:schemeClr val="accent1"/>
                </a:solidFill>
              </a:rPr>
              <a:t>Gas valves are classified by:</a:t>
            </a:r>
          </a:p>
          <a:p>
            <a:endParaRPr lang="en-US" sz="800">
              <a:solidFill>
                <a:schemeClr val="tx1"/>
              </a:solidFill>
            </a:endParaRPr>
          </a:p>
          <a:p>
            <a:pPr marL="342900" indent="-342900">
              <a:buFont typeface="+mj-lt"/>
              <a:buAutoNum type="arabicPeriod"/>
            </a:pPr>
            <a:r>
              <a:rPr lang="en-US"/>
              <a:t>I</a:t>
            </a:r>
            <a:r>
              <a:rPr lang="en-US">
                <a:solidFill>
                  <a:schemeClr val="tx1"/>
                </a:solidFill>
              </a:rPr>
              <a:t>gnition source</a:t>
            </a:r>
          </a:p>
          <a:p>
            <a:endParaRPr lang="en-US" sz="400">
              <a:solidFill>
                <a:schemeClr val="tx1"/>
              </a:solidFill>
            </a:endParaRPr>
          </a:p>
          <a:p>
            <a:pPr marL="800100" lvl="1" indent="-342900">
              <a:buFont typeface="Arial" panose="020B0604020202020204" pitchFamily="34" charset="0"/>
              <a:buChar char="•"/>
            </a:pPr>
            <a:r>
              <a:rPr lang="en-US" sz="1600">
                <a:solidFill>
                  <a:schemeClr val="tx1"/>
                </a:solidFill>
              </a:rPr>
              <a:t>Standing/cycle </a:t>
            </a:r>
            <a:r>
              <a:rPr lang="en-US" sz="1600"/>
              <a:t>p</a:t>
            </a:r>
            <a:r>
              <a:rPr lang="en-US" sz="1600">
                <a:solidFill>
                  <a:schemeClr val="tx1"/>
                </a:solidFill>
              </a:rPr>
              <a:t>ilot</a:t>
            </a:r>
          </a:p>
          <a:p>
            <a:pPr marL="800100" lvl="1" indent="-342900">
              <a:buFont typeface="Arial" panose="020B0604020202020204" pitchFamily="34" charset="0"/>
              <a:buChar char="•"/>
            </a:pPr>
            <a:r>
              <a:rPr lang="en-US" sz="1600">
                <a:solidFill>
                  <a:schemeClr val="tx1"/>
                </a:solidFill>
              </a:rPr>
              <a:t>Proven/intermittent </a:t>
            </a:r>
            <a:r>
              <a:rPr lang="en-US" sz="1600"/>
              <a:t>p</a:t>
            </a:r>
            <a:r>
              <a:rPr lang="en-US" sz="1600">
                <a:solidFill>
                  <a:schemeClr val="tx1"/>
                </a:solidFill>
              </a:rPr>
              <a:t>ilot</a:t>
            </a:r>
          </a:p>
          <a:p>
            <a:pPr marL="800100" lvl="1" indent="-342900">
              <a:buFont typeface="Arial" panose="020B0604020202020204" pitchFamily="34" charset="0"/>
              <a:buChar char="•"/>
            </a:pPr>
            <a:r>
              <a:rPr lang="en-US" sz="1600">
                <a:solidFill>
                  <a:schemeClr val="tx1"/>
                </a:solidFill>
              </a:rPr>
              <a:t>Direct burner</a:t>
            </a:r>
          </a:p>
          <a:p>
            <a:pPr lvl="1"/>
            <a:endParaRPr lang="en-US" sz="400">
              <a:solidFill>
                <a:schemeClr val="tx1"/>
              </a:solidFill>
            </a:endParaRPr>
          </a:p>
          <a:p>
            <a:pPr marL="1200150" lvl="2" indent="-285750">
              <a:buFont typeface="Arial" panose="020B0604020202020204" pitchFamily="34" charset="0"/>
              <a:buChar char="‒"/>
            </a:pPr>
            <a:r>
              <a:rPr lang="en-US" sz="1400"/>
              <a:t>Hot surface ignition (HSI)</a:t>
            </a:r>
          </a:p>
          <a:p>
            <a:pPr marL="1200150" lvl="2" indent="-285750">
              <a:buFont typeface="Arial" panose="020B0604020202020204" pitchFamily="34" charset="0"/>
              <a:buChar char="‒"/>
            </a:pPr>
            <a:r>
              <a:rPr lang="en-US" sz="1400">
                <a:solidFill>
                  <a:schemeClr val="tx1"/>
                </a:solidFill>
              </a:rPr>
              <a:t>Direct spark ignition (DSI)</a:t>
            </a:r>
          </a:p>
          <a:p>
            <a:pPr lvl="2"/>
            <a:endParaRPr lang="en-US" sz="400">
              <a:solidFill>
                <a:schemeClr val="tx1"/>
              </a:solidFill>
            </a:endParaRPr>
          </a:p>
          <a:p>
            <a:pPr marL="342900" indent="-342900">
              <a:buFont typeface="+mj-lt"/>
              <a:buAutoNum type="arabicPeriod" startAt="2"/>
            </a:pPr>
            <a:r>
              <a:rPr lang="en-US">
                <a:solidFill>
                  <a:schemeClr val="tx1"/>
                </a:solidFill>
              </a:rPr>
              <a:t>BTU input and output</a:t>
            </a:r>
          </a:p>
          <a:p>
            <a:endParaRPr lang="en-US" sz="400">
              <a:solidFill>
                <a:schemeClr val="tx1"/>
              </a:solidFill>
            </a:endParaRPr>
          </a:p>
          <a:p>
            <a:pPr marL="742950" lvl="1" indent="-285750">
              <a:buFont typeface="Arial" panose="020B0604020202020204" pitchFamily="34" charset="0"/>
              <a:buChar char="•"/>
            </a:pPr>
            <a:r>
              <a:rPr lang="en-US" sz="1600">
                <a:solidFill>
                  <a:schemeClr val="tx1"/>
                </a:solidFill>
              </a:rPr>
              <a:t>Capacity is found on the rating plate</a:t>
            </a:r>
          </a:p>
          <a:p>
            <a:pPr lvl="1"/>
            <a:endParaRPr lang="en-US" sz="400">
              <a:solidFill>
                <a:schemeClr val="tx1"/>
              </a:solidFill>
            </a:endParaRPr>
          </a:p>
          <a:p>
            <a:pPr marL="342900" indent="-342900">
              <a:buFont typeface="+mj-lt"/>
              <a:buAutoNum type="arabicPeriod" startAt="3"/>
            </a:pPr>
            <a:r>
              <a:rPr lang="en-US"/>
              <a:t>Opening c</a:t>
            </a:r>
            <a:r>
              <a:rPr lang="en-US">
                <a:solidFill>
                  <a:schemeClr val="tx1"/>
                </a:solidFill>
              </a:rPr>
              <a:t>haracteristics</a:t>
            </a:r>
          </a:p>
          <a:p>
            <a:endParaRPr lang="en-US" sz="400">
              <a:solidFill>
                <a:schemeClr val="tx1"/>
              </a:solidFill>
            </a:endParaRPr>
          </a:p>
          <a:p>
            <a:pPr marL="800100" lvl="1" indent="-342900">
              <a:buFont typeface="Arial" panose="020B0604020202020204" pitchFamily="34" charset="0"/>
              <a:buChar char="•"/>
            </a:pPr>
            <a:r>
              <a:rPr lang="en-US" sz="1600">
                <a:solidFill>
                  <a:schemeClr val="tx1"/>
                </a:solidFill>
              </a:rPr>
              <a:t>Fast open</a:t>
            </a:r>
          </a:p>
          <a:p>
            <a:pPr marL="800100" lvl="1" indent="-342900">
              <a:buFont typeface="Arial" panose="020B0604020202020204" pitchFamily="34" charset="0"/>
              <a:buChar char="•"/>
            </a:pPr>
            <a:r>
              <a:rPr lang="en-US" sz="1600"/>
              <a:t>Slow open</a:t>
            </a:r>
          </a:p>
          <a:p>
            <a:pPr marL="800100" lvl="1" indent="-342900">
              <a:buFont typeface="Arial" panose="020B0604020202020204" pitchFamily="34" charset="0"/>
              <a:buChar char="•"/>
            </a:pPr>
            <a:r>
              <a:rPr lang="en-US" sz="1600"/>
              <a:t>Step open</a:t>
            </a:r>
          </a:p>
          <a:p>
            <a:pPr marL="800100" lvl="1" indent="-342900">
              <a:buFont typeface="Arial" panose="020B0604020202020204" pitchFamily="34" charset="0"/>
              <a:buChar char="•"/>
            </a:pPr>
            <a:r>
              <a:rPr lang="en-US" sz="1600">
                <a:solidFill>
                  <a:schemeClr val="tx1"/>
                </a:solidFill>
              </a:rPr>
              <a:t>Two-stage</a:t>
            </a:r>
          </a:p>
          <a:p>
            <a:pPr marL="800100" lvl="1" indent="-342900">
              <a:buFont typeface="Arial" panose="020B0604020202020204" pitchFamily="34" charset="0"/>
              <a:buChar char="•"/>
            </a:pPr>
            <a:endParaRPr lang="en-US" sz="1600">
              <a:solidFill>
                <a:schemeClr val="tx1"/>
              </a:solidFill>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p:txBody>
      </p:sp>
      <p:pic>
        <p:nvPicPr>
          <p:cNvPr id="6" name="Picture 5">
            <a:extLst>
              <a:ext uri="{FF2B5EF4-FFF2-40B4-BE49-F238E27FC236}">
                <a16:creationId xmlns:a16="http://schemas.microsoft.com/office/drawing/2014/main" id="{2CA2BEC3-DB22-444F-8744-23D5A3E1E78A}"/>
              </a:ext>
            </a:extLst>
          </p:cNvPr>
          <p:cNvPicPr>
            <a:picLocks noChangeAspect="1"/>
          </p:cNvPicPr>
          <p:nvPr/>
        </p:nvPicPr>
        <p:blipFill>
          <a:blip r:embed="rId3"/>
          <a:stretch>
            <a:fillRect/>
          </a:stretch>
        </p:blipFill>
        <p:spPr>
          <a:xfrm>
            <a:off x="4648200" y="3837051"/>
            <a:ext cx="1600200" cy="2735384"/>
          </a:xfrm>
          <a:prstGeom prst="rect">
            <a:avLst/>
          </a:prstGeom>
        </p:spPr>
      </p:pic>
      <p:pic>
        <p:nvPicPr>
          <p:cNvPr id="7" name="Picture 6" descr="Rating Plate.gif">
            <a:extLst>
              <a:ext uri="{FF2B5EF4-FFF2-40B4-BE49-F238E27FC236}">
                <a16:creationId xmlns:a16="http://schemas.microsoft.com/office/drawing/2014/main" id="{F521B339-862B-4BC0-97BD-AE1A45845AB9}"/>
              </a:ext>
            </a:extLst>
          </p:cNvPr>
          <p:cNvPicPr>
            <a:picLocks noChangeAspect="1"/>
          </p:cNvPicPr>
          <p:nvPr/>
        </p:nvPicPr>
        <p:blipFill>
          <a:blip r:embed="rId4" cstate="print"/>
          <a:srcRect l="5556" t="2455" r="4167" b="4522"/>
          <a:stretch>
            <a:fillRect/>
          </a:stretch>
        </p:blipFill>
        <p:spPr>
          <a:xfrm>
            <a:off x="5595465" y="1447800"/>
            <a:ext cx="3154835" cy="2184116"/>
          </a:xfrm>
          <a:prstGeom prst="rect">
            <a:avLst/>
          </a:prstGeom>
          <a:effectLst/>
        </p:spPr>
      </p:pic>
      <p:sp>
        <p:nvSpPr>
          <p:cNvPr id="2" name="TextBox 1">
            <a:extLst>
              <a:ext uri="{FF2B5EF4-FFF2-40B4-BE49-F238E27FC236}">
                <a16:creationId xmlns:a16="http://schemas.microsoft.com/office/drawing/2014/main" id="{5E3848E1-30CC-9446-90F8-44F02ECAE83F}"/>
              </a:ext>
            </a:extLst>
          </p:cNvPr>
          <p:cNvSpPr txBox="1"/>
          <p:nvPr/>
        </p:nvSpPr>
        <p:spPr bwMode="auto">
          <a:xfrm>
            <a:off x="6431280" y="1676400"/>
            <a:ext cx="1889760" cy="393056"/>
          </a:xfrm>
          <a:prstGeom prst="rect">
            <a:avLst/>
          </a:prstGeom>
          <a:solidFill>
            <a:srgbClr val="FF0000"/>
          </a:solidFill>
          <a:ln w="9525">
            <a:noFill/>
            <a:miter lim="800000"/>
            <a:headEnd/>
            <a:tailEnd/>
          </a:ln>
        </p:spPr>
        <p:txBody>
          <a:bodyPr wrap="square" rtlCol="0">
            <a:spAutoFit/>
          </a:bodyPr>
          <a:lstStyle/>
          <a:p>
            <a:pPr eaLnBrk="0" hangingPunct="0">
              <a:lnSpc>
                <a:spcPct val="105000"/>
              </a:lnSpc>
            </a:pPr>
            <a:r>
              <a:rPr lang="en-US" sz="2000"/>
              <a:t>What is this?</a:t>
            </a:r>
          </a:p>
        </p:txBody>
      </p:sp>
    </p:spTree>
    <p:extLst>
      <p:ext uri="{BB962C8B-B14F-4D97-AF65-F5344CB8AC3E}">
        <p14:creationId xmlns:p14="http://schemas.microsoft.com/office/powerpoint/2010/main" val="288046942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31">
            <a:extLst>
              <a:ext uri="{FF2B5EF4-FFF2-40B4-BE49-F238E27FC236}">
                <a16:creationId xmlns:a16="http://schemas.microsoft.com/office/drawing/2014/main" id="{868248C1-DF88-406C-AF0A-692AF38D4FC1}"/>
              </a:ext>
            </a:extLst>
          </p:cNvPr>
          <p:cNvSpPr>
            <a:spLocks noGrp="1" noChangeArrowheads="1"/>
          </p:cNvSpPr>
          <p:nvPr>
            <p:ph type="title"/>
          </p:nvPr>
        </p:nvSpPr>
        <p:spPr>
          <a:xfrm>
            <a:off x="393700" y="162560"/>
            <a:ext cx="8356600" cy="820103"/>
          </a:xfrm>
        </p:spPr>
        <p:txBody>
          <a:bodyPr>
            <a:normAutofit/>
          </a:bodyPr>
          <a:lstStyle/>
          <a:p>
            <a:pPr>
              <a:defRPr/>
            </a:pPr>
            <a:r>
              <a:rPr lang="en-US" b="1"/>
              <a:t>Classification by Ignition Source</a:t>
            </a:r>
          </a:p>
        </p:txBody>
      </p:sp>
      <p:graphicFrame>
        <p:nvGraphicFramePr>
          <p:cNvPr id="16" name="Content Placeholder 14">
            <a:extLst>
              <a:ext uri="{FF2B5EF4-FFF2-40B4-BE49-F238E27FC236}">
                <a16:creationId xmlns:a16="http://schemas.microsoft.com/office/drawing/2014/main" id="{F39F0B2D-BE46-4B9C-AAA5-B4E04D828B53}"/>
              </a:ext>
            </a:extLst>
          </p:cNvPr>
          <p:cNvGraphicFramePr>
            <a:graphicFrameLocks/>
          </p:cNvGraphicFramePr>
          <p:nvPr>
            <p:extLst>
              <p:ext uri="{D42A27DB-BD31-4B8C-83A1-F6EECF244321}">
                <p14:modId xmlns:p14="http://schemas.microsoft.com/office/powerpoint/2010/main" val="3647151762"/>
              </p:ext>
            </p:extLst>
          </p:nvPr>
        </p:nvGraphicFramePr>
        <p:xfrm>
          <a:off x="393700" y="1202012"/>
          <a:ext cx="8288674" cy="5212080"/>
        </p:xfrm>
        <a:graphic>
          <a:graphicData uri="http://schemas.openxmlformats.org/drawingml/2006/table">
            <a:tbl>
              <a:tblPr firstRow="1" bandRow="1">
                <a:tableStyleId>{5C22544A-7EE6-4342-B048-85BDC9FD1C3A}</a:tableStyleId>
              </a:tblPr>
              <a:tblGrid>
                <a:gridCol w="1308738">
                  <a:extLst>
                    <a:ext uri="{9D8B030D-6E8A-4147-A177-3AD203B41FA5}">
                      <a16:colId xmlns:a16="http://schemas.microsoft.com/office/drawing/2014/main" val="20000"/>
                    </a:ext>
                  </a:extLst>
                </a:gridCol>
                <a:gridCol w="1744984">
                  <a:extLst>
                    <a:ext uri="{9D8B030D-6E8A-4147-A177-3AD203B41FA5}">
                      <a16:colId xmlns:a16="http://schemas.microsoft.com/office/drawing/2014/main" val="20001"/>
                    </a:ext>
                  </a:extLst>
                </a:gridCol>
                <a:gridCol w="1744984">
                  <a:extLst>
                    <a:ext uri="{9D8B030D-6E8A-4147-A177-3AD203B41FA5}">
                      <a16:colId xmlns:a16="http://schemas.microsoft.com/office/drawing/2014/main" val="20002"/>
                    </a:ext>
                  </a:extLst>
                </a:gridCol>
                <a:gridCol w="1744984">
                  <a:extLst>
                    <a:ext uri="{9D8B030D-6E8A-4147-A177-3AD203B41FA5}">
                      <a16:colId xmlns:a16="http://schemas.microsoft.com/office/drawing/2014/main" val="20003"/>
                    </a:ext>
                  </a:extLst>
                </a:gridCol>
                <a:gridCol w="1744984">
                  <a:extLst>
                    <a:ext uri="{9D8B030D-6E8A-4147-A177-3AD203B41FA5}">
                      <a16:colId xmlns:a16="http://schemas.microsoft.com/office/drawing/2014/main" val="20004"/>
                    </a:ext>
                  </a:extLst>
                </a:gridCol>
              </a:tblGrid>
              <a:tr h="685800">
                <a:tc rowSpan="2">
                  <a:txBody>
                    <a:bodyPr/>
                    <a:lstStyle/>
                    <a:p>
                      <a:pPr algn="ctr"/>
                      <a:endParaRPr lang="en-US" sz="1800"/>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800" b="0"/>
                        <a:t>Direct Burner</a:t>
                      </a:r>
                      <a:r>
                        <a:rPr lang="en-US" sz="1800" b="0" baseline="0"/>
                        <a:t> Ignition</a:t>
                      </a:r>
                      <a:endParaRPr lang="en-US" sz="1800" b="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2400"/>
                    </a:p>
                  </a:txBody>
                  <a:tcPr>
                    <a:solidFill>
                      <a:schemeClr val="accent2"/>
                    </a:solidFill>
                  </a:tcPr>
                </a:tc>
                <a:tc rowSpan="2">
                  <a:txBody>
                    <a:bodyPr/>
                    <a:lstStyle/>
                    <a:p>
                      <a:pPr algn="ctr"/>
                      <a:r>
                        <a:rPr lang="en-US" sz="1800" b="0"/>
                        <a:t>Proven / Intermittent Pilot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sz="1800" b="0"/>
                        <a:t>Standing / Continuous Pilot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85800">
                <a:tc vMerge="1">
                  <a:txBody>
                    <a:bodyPr/>
                    <a:lstStyle/>
                    <a:p>
                      <a:endParaRPr lang="en-US"/>
                    </a:p>
                  </a:txBody>
                  <a:tcPr/>
                </a:tc>
                <a:tc>
                  <a:txBody>
                    <a:bodyPr/>
                    <a:lstStyle/>
                    <a:p>
                      <a:pPr algn="ctr"/>
                      <a:r>
                        <a:rPr lang="en-US" sz="1800" b="0"/>
                        <a:t>Hot Surface</a:t>
                      </a:r>
                    </a:p>
                    <a:p>
                      <a:pPr algn="ctr"/>
                      <a:r>
                        <a:rPr lang="en-US" sz="1800" b="0"/>
                        <a:t>Ignition (HSI)</a:t>
                      </a:r>
                      <a:endParaRPr lang="en-US" sz="1800" b="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t>Direct Spark Ignition (DSI)</a:t>
                      </a:r>
                      <a:endParaRPr lang="en-US" sz="1800" b="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64305752"/>
                  </a:ext>
                </a:extLst>
              </a:tr>
              <a:tr h="731520">
                <a:tc>
                  <a:txBody>
                    <a:bodyPr/>
                    <a:lstStyle/>
                    <a:p>
                      <a:pPr algn="l"/>
                      <a:r>
                        <a:rPr lang="en-US" sz="1800"/>
                        <a:t>W-R Valve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36J, 36H, or 36G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36J, 36H, or 36G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a:t>36H or 36G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36C</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371600">
                <a:tc rowSpan="2">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a:t>Ignition Source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b="0" baseline="0">
                        <a:solidFill>
                          <a:srgbClr val="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b="0">
                        <a:solidFill>
                          <a:srgbClr val="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b="0" baseline="0">
                        <a:solidFill>
                          <a:srgbClr val="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b="0" baseline="0">
                        <a:solidFill>
                          <a:srgbClr val="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914400">
                <a:tc vMerge="1">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a:t>Resistive element that heats up to</a:t>
                      </a:r>
                      <a:r>
                        <a:rPr lang="en-US" sz="1200" baseline="0"/>
                        <a:t> </a:t>
                      </a:r>
                      <a:r>
                        <a:rPr lang="en-US" sz="1200"/>
                        <a:t>light the gas with direct</a:t>
                      </a:r>
                      <a:r>
                        <a:rPr lang="en-US" sz="1200" baseline="0"/>
                        <a:t> or indirect </a:t>
                      </a:r>
                      <a:r>
                        <a:rPr lang="en-US" sz="1200"/>
                        <a:t>flame sensor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D0DB"/>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a:t>Ground electrode, with spark electrode flame sensor</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D0DB"/>
                    </a:solidFill>
                  </a:tcPr>
                </a:tc>
                <a:tc>
                  <a:txBody>
                    <a:bodyPr/>
                    <a:lstStyle/>
                    <a:p>
                      <a:pPr algn="l"/>
                      <a:r>
                        <a:rPr lang="en-US" sz="1200"/>
                        <a:t>Pilot burner to ground, with a spark electrode and flame sensor</a:t>
                      </a:r>
                      <a:endParaRPr lang="en-US" sz="1200" b="0">
                        <a:solidFill>
                          <a:srgbClr val="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D0D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A traditional pilot burner with a</a:t>
                      </a:r>
                      <a:r>
                        <a:rPr lang="en-US" sz="1200" baseline="0"/>
                        <a:t> thermocouple - no </a:t>
                      </a:r>
                      <a:r>
                        <a:rPr lang="en-US" sz="1200"/>
                        <a:t>spark electrode or flame sensor</a:t>
                      </a:r>
                      <a:endParaRPr lang="en-US" sz="1200" b="0">
                        <a:solidFill>
                          <a:srgbClr val="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D0DB"/>
                    </a:solidFill>
                  </a:tcPr>
                </a:tc>
                <a:extLst>
                  <a:ext uri="{0D108BD9-81ED-4DB2-BD59-A6C34878D82A}">
                    <a16:rowId xmlns:a16="http://schemas.microsoft.com/office/drawing/2014/main" val="10004"/>
                  </a:ext>
                </a:extLst>
              </a:tr>
              <a:tr h="73152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a:t>Usage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a:t>M</a:t>
                      </a:r>
                      <a:r>
                        <a:rPr lang="en-US" sz="1400"/>
                        <a:t>ajority of current furnaces</a:t>
                      </a:r>
                      <a:endParaRPr lang="en-US" sz="1400" b="1">
                        <a:solidFill>
                          <a:schemeClr val="accent2"/>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a:t>Selected applications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l"/>
                      <a:r>
                        <a:rPr lang="en-US" sz="1400"/>
                        <a:t>Mostly packaged unit applications</a:t>
                      </a:r>
                      <a:endParaRPr lang="en-US" sz="1400" b="0">
                        <a:solidFill>
                          <a:srgbClr val="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t>No longer used in OEM </a:t>
                      </a:r>
                      <a:r>
                        <a:rPr lang="en-US" sz="1400" baseline="0"/>
                        <a:t>production for residential HVAC</a:t>
                      </a:r>
                      <a:endParaRPr lang="en-US" sz="1400" b="0">
                        <a:solidFill>
                          <a:srgbClr val="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0005"/>
                  </a:ext>
                </a:extLst>
              </a:tr>
            </a:tbl>
          </a:graphicData>
        </a:graphic>
      </p:graphicFrame>
      <p:pic>
        <p:nvPicPr>
          <p:cNvPr id="17" name="Picture 2" descr="C:\Documents and Settings\wra0203\Desktop\Ignition Module Project\21D64-002\21D64-2 Pic.png">
            <a:extLst>
              <a:ext uri="{FF2B5EF4-FFF2-40B4-BE49-F238E27FC236}">
                <a16:creationId xmlns:a16="http://schemas.microsoft.com/office/drawing/2014/main" id="{E967D5C1-FB4D-4DED-95A0-06FF212ED105}"/>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29058" y="3352800"/>
            <a:ext cx="1570175" cy="1280160"/>
          </a:xfrm>
          <a:prstGeom prst="rect">
            <a:avLst/>
          </a:prstGeom>
          <a:noFill/>
          <a:ln w="9525">
            <a:noFill/>
            <a:miter lim="800000"/>
            <a:headEnd/>
            <a:tailEnd/>
          </a:ln>
        </p:spPr>
      </p:pic>
      <p:pic>
        <p:nvPicPr>
          <p:cNvPr id="18" name="Picture 17" descr="Standing Pilot Pic.png">
            <a:extLst>
              <a:ext uri="{FF2B5EF4-FFF2-40B4-BE49-F238E27FC236}">
                <a16:creationId xmlns:a16="http://schemas.microsoft.com/office/drawing/2014/main" id="{6B9D47A7-1A2D-4B10-B487-B62DE94FC4CE}"/>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7443195" y="3391217"/>
            <a:ext cx="881888" cy="1280160"/>
          </a:xfrm>
          <a:prstGeom prst="rect">
            <a:avLst/>
          </a:prstGeom>
        </p:spPr>
      </p:pic>
      <p:pic>
        <p:nvPicPr>
          <p:cNvPr id="19" name="Picture 18" descr="Untitled-3.png">
            <a:extLst>
              <a:ext uri="{FF2B5EF4-FFF2-40B4-BE49-F238E27FC236}">
                <a16:creationId xmlns:a16="http://schemas.microsoft.com/office/drawing/2014/main" id="{113D7D28-A6CD-4964-A4A6-E06809B38F7B}"/>
              </a:ext>
            </a:extLst>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5562600" y="3352800"/>
            <a:ext cx="1108990" cy="1280160"/>
          </a:xfrm>
          <a:prstGeom prst="rect">
            <a:avLst/>
          </a:prstGeom>
        </p:spPr>
      </p:pic>
      <p:pic>
        <p:nvPicPr>
          <p:cNvPr id="20" name="Picture 4" descr="Direct Spark Picture.png">
            <a:extLst>
              <a:ext uri="{FF2B5EF4-FFF2-40B4-BE49-F238E27FC236}">
                <a16:creationId xmlns:a16="http://schemas.microsoft.com/office/drawing/2014/main" id="{3C584B71-1410-4500-B87F-09B3EDC43565}"/>
              </a:ext>
            </a:extLst>
          </p:cNvPr>
          <p:cNvPicPr>
            <a:picLocks noChangeAspect="1"/>
          </p:cNvPicPr>
          <p:nvPr/>
        </p:nvPicPr>
        <p:blipFill>
          <a:blip r:embed="rId6" cstate="print">
            <a:clrChange>
              <a:clrFrom>
                <a:srgbClr val="FFFFFF"/>
              </a:clrFrom>
              <a:clrTo>
                <a:srgbClr val="FFFFFF">
                  <a:alpha val="0"/>
                </a:srgbClr>
              </a:clrTo>
            </a:clrChange>
            <a:duotone>
              <a:prstClr val="black"/>
              <a:schemeClr val="tx1">
                <a:tint val="45000"/>
                <a:satMod val="400000"/>
              </a:schemeClr>
            </a:duotone>
          </a:blip>
          <a:srcRect/>
          <a:stretch>
            <a:fillRect/>
          </a:stretch>
        </p:blipFill>
        <p:spPr bwMode="auto">
          <a:xfrm>
            <a:off x="3936128" y="3429635"/>
            <a:ext cx="854867" cy="1203325"/>
          </a:xfrm>
          <a:prstGeom prst="rect">
            <a:avLst/>
          </a:prstGeom>
          <a:noFill/>
          <a:ln w="9525">
            <a:noFill/>
            <a:miter lim="800000"/>
            <a:headEnd/>
            <a:tailEnd/>
          </a:ln>
        </p:spPr>
      </p:pic>
    </p:spTree>
    <p:extLst>
      <p:ext uri="{BB962C8B-B14F-4D97-AF65-F5344CB8AC3E}">
        <p14:creationId xmlns:p14="http://schemas.microsoft.com/office/powerpoint/2010/main" val="384337595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a:extLst>
              <a:ext uri="{FF2B5EF4-FFF2-40B4-BE49-F238E27FC236}">
                <a16:creationId xmlns:a16="http://schemas.microsoft.com/office/drawing/2014/main" id="{5FDA6C0E-F8A3-4E2B-9229-C53AA9914846}"/>
              </a:ext>
            </a:extLst>
          </p:cNvPr>
          <p:cNvSpPr>
            <a:spLocks noGrp="1" noChangeArrowheads="1"/>
          </p:cNvSpPr>
          <p:nvPr>
            <p:ph type="title"/>
          </p:nvPr>
        </p:nvSpPr>
        <p:spPr>
          <a:xfrm>
            <a:off x="393700" y="162560"/>
            <a:ext cx="8356600" cy="820103"/>
          </a:xfrm>
        </p:spPr>
        <p:txBody>
          <a:bodyPr>
            <a:normAutofit/>
          </a:bodyPr>
          <a:lstStyle/>
          <a:p>
            <a:pPr>
              <a:defRPr/>
            </a:pPr>
            <a:r>
              <a:rPr lang="en-US" b="1"/>
              <a:t>Classification by Rated Valve Capacity - BTUs</a:t>
            </a:r>
          </a:p>
        </p:txBody>
      </p:sp>
      <p:sp>
        <p:nvSpPr>
          <p:cNvPr id="5" name="TextBox 4">
            <a:extLst>
              <a:ext uri="{FF2B5EF4-FFF2-40B4-BE49-F238E27FC236}">
                <a16:creationId xmlns:a16="http://schemas.microsoft.com/office/drawing/2014/main" id="{5ECD153F-C371-4A86-B498-B5F29EF4755B}"/>
              </a:ext>
            </a:extLst>
          </p:cNvPr>
          <p:cNvSpPr txBox="1"/>
          <p:nvPr/>
        </p:nvSpPr>
        <p:spPr bwMode="auto">
          <a:xfrm>
            <a:off x="82123" y="1218962"/>
            <a:ext cx="4543997" cy="4493538"/>
          </a:xfrm>
          <a:prstGeom prst="rect">
            <a:avLst/>
          </a:prstGeom>
          <a:noFill/>
          <a:ln w="9525">
            <a:noFill/>
            <a:miter lim="800000"/>
            <a:headEnd/>
            <a:tailEnd/>
          </a:ln>
        </p:spPr>
        <p:txBody>
          <a:bodyPr wrap="square" lIns="91440" tIns="45720" rIns="91440" bIns="45720" anchor="t">
            <a:spAutoFit/>
          </a:bodyPr>
          <a:lstStyle/>
          <a:p>
            <a:pPr marL="342900" indent="-342900">
              <a:buFont typeface="Arial" panose="020B0604020202020204" pitchFamily="34" charset="0"/>
              <a:buChar char="•"/>
            </a:pPr>
            <a:r>
              <a:rPr lang="en-US" sz="2000">
                <a:solidFill>
                  <a:schemeClr val="tx1"/>
                </a:solidFill>
              </a:rPr>
              <a:t>Pressure drop</a:t>
            </a:r>
          </a:p>
          <a:p>
            <a:endParaRPr lang="en-US" sz="400">
              <a:solidFill>
                <a:schemeClr val="tx1"/>
              </a:solidFill>
            </a:endParaRPr>
          </a:p>
          <a:p>
            <a:pPr marL="800100" lvl="1" indent="-342900">
              <a:buFont typeface="Arial" panose="020B0604020202020204" pitchFamily="34" charset="0"/>
              <a:buChar char="‒"/>
            </a:pPr>
            <a:r>
              <a:rPr lang="en-US"/>
              <a:t>Valves are rated at 1” W.C. of pressure between inlet and outlet readings in the fully open position</a:t>
            </a:r>
          </a:p>
          <a:p>
            <a:pPr marL="800100" lvl="1" indent="-342900">
              <a:buFont typeface="Arial" panose="020B0604020202020204" pitchFamily="34" charset="0"/>
              <a:buChar char="‒"/>
            </a:pPr>
            <a:r>
              <a:rPr lang="en-US">
                <a:cs typeface="Arial"/>
              </a:rPr>
              <a:t>Range of regulation</a:t>
            </a:r>
            <a:r>
              <a:rPr lang="en-US">
                <a:ea typeface="+mn-lt"/>
                <a:cs typeface="+mn-lt"/>
              </a:rPr>
              <a:t> determines minimum/maximum flow capacity range</a:t>
            </a:r>
            <a:endParaRPr lang="en-US">
              <a:cs typeface="Arial"/>
            </a:endParaRPr>
          </a:p>
          <a:p>
            <a:pPr lvl="1"/>
            <a:endParaRPr lang="en-US" sz="400"/>
          </a:p>
          <a:p>
            <a:pPr marL="342900" indent="-342900">
              <a:buFont typeface="Arial" panose="020B0604020202020204" pitchFamily="34" charset="0"/>
              <a:buChar char="•"/>
            </a:pPr>
            <a:r>
              <a:rPr lang="en-US" sz="2000">
                <a:solidFill>
                  <a:schemeClr val="tx1"/>
                </a:solidFill>
              </a:rPr>
              <a:t>Reducing bushing</a:t>
            </a:r>
          </a:p>
          <a:p>
            <a:pPr marL="342900" indent="-342900">
              <a:buFont typeface="Arial" panose="020B0604020202020204" pitchFamily="34" charset="0"/>
              <a:buChar char="•"/>
            </a:pPr>
            <a:endParaRPr lang="en-US" sz="400">
              <a:solidFill>
                <a:schemeClr val="tx1"/>
              </a:solidFill>
            </a:endParaRPr>
          </a:p>
          <a:p>
            <a:pPr marL="742950" lvl="1" indent="-285750">
              <a:buFont typeface="Arial" panose="020B0604020202020204" pitchFamily="34" charset="0"/>
              <a:buChar char="‒"/>
            </a:pPr>
            <a:r>
              <a:rPr lang="en-US"/>
              <a:t>Connector sizing determines </a:t>
            </a:r>
            <a:br>
              <a:rPr lang="en-US"/>
            </a:br>
            <a:r>
              <a:rPr lang="en-US"/>
              <a:t>cubic feet per hour and overall capacity</a:t>
            </a:r>
            <a:endParaRPr lang="en-US">
              <a:solidFill>
                <a:schemeClr val="tx1"/>
              </a:solidFill>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p:txBody>
      </p:sp>
      <p:grpSp>
        <p:nvGrpSpPr>
          <p:cNvPr id="6" name="Group 5">
            <a:extLst>
              <a:ext uri="{FF2B5EF4-FFF2-40B4-BE49-F238E27FC236}">
                <a16:creationId xmlns:a16="http://schemas.microsoft.com/office/drawing/2014/main" id="{84A2BF1C-859E-4497-8DA8-E6E90B9681B9}"/>
              </a:ext>
            </a:extLst>
          </p:cNvPr>
          <p:cNvGrpSpPr/>
          <p:nvPr/>
        </p:nvGrpSpPr>
        <p:grpSpPr>
          <a:xfrm>
            <a:off x="4800602" y="1368150"/>
            <a:ext cx="4016678" cy="2518050"/>
            <a:chOff x="990600" y="2342441"/>
            <a:chExt cx="3095625" cy="1913873"/>
          </a:xfrm>
        </p:grpSpPr>
        <p:graphicFrame>
          <p:nvGraphicFramePr>
            <p:cNvPr id="7" name="Chart 6">
              <a:extLst>
                <a:ext uri="{FF2B5EF4-FFF2-40B4-BE49-F238E27FC236}">
                  <a16:creationId xmlns:a16="http://schemas.microsoft.com/office/drawing/2014/main" id="{3EF3D3D0-8237-4C2A-966E-651467973176}"/>
                </a:ext>
              </a:extLst>
            </p:cNvPr>
            <p:cNvGraphicFramePr/>
            <p:nvPr>
              <p:extLst>
                <p:ext uri="{D42A27DB-BD31-4B8C-83A1-F6EECF244321}">
                  <p14:modId xmlns:p14="http://schemas.microsoft.com/office/powerpoint/2010/main" val="3744680291"/>
                </p:ext>
              </p:extLst>
            </p:nvPr>
          </p:nvGraphicFramePr>
          <p:xfrm>
            <a:off x="990600" y="2342441"/>
            <a:ext cx="3095625" cy="1913873"/>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0A67C6ED-3AD0-4A21-9F23-EEE72FB3D385}"/>
                </a:ext>
              </a:extLst>
            </p:cNvPr>
            <p:cNvCxnSpPr/>
            <p:nvPr/>
          </p:nvCxnSpPr>
          <p:spPr>
            <a:xfrm flipV="1">
              <a:off x="2527126" y="2857500"/>
              <a:ext cx="0" cy="647700"/>
            </a:xfrm>
            <a:prstGeom prst="line">
              <a:avLst/>
            </a:prstGeom>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97D77DC3-7438-41DE-9334-1F2DE69B8B74}"/>
                </a:ext>
              </a:extLst>
            </p:cNvPr>
            <p:cNvSpPr/>
            <p:nvPr/>
          </p:nvSpPr>
          <p:spPr>
            <a:xfrm>
              <a:off x="2462212" y="2868828"/>
              <a:ext cx="152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0" name="Table 9">
            <a:extLst>
              <a:ext uri="{FF2B5EF4-FFF2-40B4-BE49-F238E27FC236}">
                <a16:creationId xmlns:a16="http://schemas.microsoft.com/office/drawing/2014/main" id="{5B8FE47C-8029-4EF8-AA04-00140F61E785}"/>
              </a:ext>
            </a:extLst>
          </p:cNvPr>
          <p:cNvGraphicFramePr>
            <a:graphicFrameLocks noGrp="1"/>
          </p:cNvGraphicFramePr>
          <p:nvPr>
            <p:extLst>
              <p:ext uri="{D42A27DB-BD31-4B8C-83A1-F6EECF244321}">
                <p14:modId xmlns:p14="http://schemas.microsoft.com/office/powerpoint/2010/main" val="860745556"/>
              </p:ext>
            </p:extLst>
          </p:nvPr>
        </p:nvGraphicFramePr>
        <p:xfrm>
          <a:off x="5033668" y="4244648"/>
          <a:ext cx="3653133" cy="1828799"/>
        </p:xfrm>
        <a:graphic>
          <a:graphicData uri="http://schemas.openxmlformats.org/drawingml/2006/table">
            <a:tbl>
              <a:tblPr firstRow="1" bandRow="1">
                <a:effectLst/>
                <a:tableStyleId>{5C22544A-7EE6-4342-B048-85BDC9FD1C3A}</a:tableStyleId>
              </a:tblPr>
              <a:tblGrid>
                <a:gridCol w="1217711">
                  <a:extLst>
                    <a:ext uri="{9D8B030D-6E8A-4147-A177-3AD203B41FA5}">
                      <a16:colId xmlns:a16="http://schemas.microsoft.com/office/drawing/2014/main" val="20000"/>
                    </a:ext>
                  </a:extLst>
                </a:gridCol>
                <a:gridCol w="1217711">
                  <a:extLst>
                    <a:ext uri="{9D8B030D-6E8A-4147-A177-3AD203B41FA5}">
                      <a16:colId xmlns:a16="http://schemas.microsoft.com/office/drawing/2014/main" val="20001"/>
                    </a:ext>
                  </a:extLst>
                </a:gridCol>
                <a:gridCol w="1217711">
                  <a:extLst>
                    <a:ext uri="{9D8B030D-6E8A-4147-A177-3AD203B41FA5}">
                      <a16:colId xmlns:a16="http://schemas.microsoft.com/office/drawing/2014/main" val="20002"/>
                    </a:ext>
                  </a:extLst>
                </a:gridCol>
              </a:tblGrid>
              <a:tr h="338667">
                <a:tc gridSpan="3">
                  <a:txBody>
                    <a:bodyPr/>
                    <a:lstStyle/>
                    <a:p>
                      <a:pPr algn="ctr"/>
                      <a:r>
                        <a:rPr lang="en-US" sz="1400" b="0"/>
                        <a:t>1” Pressure Drop With Bushings</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2533">
                <a:tc>
                  <a:txBody>
                    <a:bodyPr/>
                    <a:lstStyle/>
                    <a:p>
                      <a:pPr algn="ctr"/>
                      <a:r>
                        <a:rPr lang="en-US" sz="1600"/>
                        <a:t>36C Valve</a:t>
                      </a:r>
                      <a:endParaRPr lang="en-US" sz="1600" b="0"/>
                    </a:p>
                  </a:txBody>
                  <a:tcPr/>
                </a:tc>
                <a:tc>
                  <a:txBody>
                    <a:bodyPr/>
                    <a:lstStyle/>
                    <a:p>
                      <a:pPr algn="ctr"/>
                      <a:r>
                        <a:rPr lang="en-US" sz="1600"/>
                        <a:t>N.G.</a:t>
                      </a:r>
                      <a:r>
                        <a:rPr lang="en-US" sz="1600" baseline="0"/>
                        <a:t> </a:t>
                      </a:r>
                      <a:endParaRPr lang="en-US" sz="1600" b="0"/>
                    </a:p>
                  </a:txBody>
                  <a:tcPr/>
                </a:tc>
                <a:tc>
                  <a:txBody>
                    <a:bodyPr/>
                    <a:lstStyle/>
                    <a:p>
                      <a:pPr algn="ctr"/>
                      <a:r>
                        <a:rPr lang="en-US" sz="1600"/>
                        <a:t>L.</a:t>
                      </a:r>
                      <a:r>
                        <a:rPr lang="en-US" sz="1600" baseline="0"/>
                        <a:t>P.</a:t>
                      </a:r>
                      <a:endParaRPr lang="en-US" sz="1600" b="0"/>
                    </a:p>
                  </a:txBody>
                  <a:tcPr/>
                </a:tc>
                <a:extLst>
                  <a:ext uri="{0D108BD9-81ED-4DB2-BD59-A6C34878D82A}">
                    <a16:rowId xmlns:a16="http://schemas.microsoft.com/office/drawing/2014/main" val="10001"/>
                  </a:ext>
                </a:extLst>
              </a:tr>
              <a:tr h="372533">
                <a:tc>
                  <a:txBody>
                    <a:bodyPr/>
                    <a:lstStyle/>
                    <a:p>
                      <a:pPr algn="ctr"/>
                      <a:r>
                        <a:rPr lang="en-US" sz="1600"/>
                        <a:t>½</a:t>
                      </a:r>
                      <a:r>
                        <a:rPr lang="en-US" sz="1600" baseline="0"/>
                        <a:t> x ½ </a:t>
                      </a:r>
                      <a:endParaRPr lang="en-US" sz="1600" b="0"/>
                    </a:p>
                  </a:txBody>
                  <a:tcPr/>
                </a:tc>
                <a:tc>
                  <a:txBody>
                    <a:bodyPr/>
                    <a:lstStyle/>
                    <a:p>
                      <a:pPr algn="ctr"/>
                      <a:r>
                        <a:rPr lang="en-US" sz="1600"/>
                        <a:t>230,000</a:t>
                      </a:r>
                      <a:endParaRPr lang="en-US" sz="1600" b="0"/>
                    </a:p>
                  </a:txBody>
                  <a:tcPr/>
                </a:tc>
                <a:tc>
                  <a:txBody>
                    <a:bodyPr/>
                    <a:lstStyle/>
                    <a:p>
                      <a:pPr algn="ctr"/>
                      <a:r>
                        <a:rPr lang="en-US" sz="1600"/>
                        <a:t>372,600</a:t>
                      </a:r>
                      <a:endParaRPr lang="en-US" sz="1600" b="0"/>
                    </a:p>
                  </a:txBody>
                  <a:tcPr/>
                </a:tc>
                <a:extLst>
                  <a:ext uri="{0D108BD9-81ED-4DB2-BD59-A6C34878D82A}">
                    <a16:rowId xmlns:a16="http://schemas.microsoft.com/office/drawing/2014/main" val="10002"/>
                  </a:ext>
                </a:extLst>
              </a:tr>
              <a:tr h="372533">
                <a:tc>
                  <a:txBody>
                    <a:bodyPr/>
                    <a:lstStyle/>
                    <a:p>
                      <a:pPr algn="ctr"/>
                      <a:r>
                        <a:rPr lang="en-US" sz="1600"/>
                        <a:t>½ x ¾ </a:t>
                      </a:r>
                      <a:endParaRPr lang="en-US" sz="1600" b="0"/>
                    </a:p>
                  </a:txBody>
                  <a:tcPr/>
                </a:tc>
                <a:tc>
                  <a:txBody>
                    <a:bodyPr/>
                    <a:lstStyle/>
                    <a:p>
                      <a:pPr algn="ctr"/>
                      <a:r>
                        <a:rPr lang="en-US" sz="1600"/>
                        <a:t>230,000</a:t>
                      </a:r>
                      <a:endParaRPr lang="en-US" sz="1600" b="0"/>
                    </a:p>
                  </a:txBody>
                  <a:tcPr/>
                </a:tc>
                <a:tc>
                  <a:txBody>
                    <a:bodyPr/>
                    <a:lstStyle/>
                    <a:p>
                      <a:pPr algn="ctr"/>
                      <a:r>
                        <a:rPr lang="en-US" sz="1600"/>
                        <a:t>372,600</a:t>
                      </a:r>
                      <a:endParaRPr lang="en-US" sz="1600" b="0"/>
                    </a:p>
                  </a:txBody>
                  <a:tcPr/>
                </a:tc>
                <a:extLst>
                  <a:ext uri="{0D108BD9-81ED-4DB2-BD59-A6C34878D82A}">
                    <a16:rowId xmlns:a16="http://schemas.microsoft.com/office/drawing/2014/main" val="10003"/>
                  </a:ext>
                </a:extLst>
              </a:tr>
              <a:tr h="372533">
                <a:tc>
                  <a:txBody>
                    <a:bodyPr/>
                    <a:lstStyle/>
                    <a:p>
                      <a:pPr algn="ctr"/>
                      <a:r>
                        <a:rPr lang="en-US" sz="1600"/>
                        <a:t>¾ x ¾ </a:t>
                      </a:r>
                      <a:endParaRPr lang="en-US" sz="1600" b="0"/>
                    </a:p>
                  </a:txBody>
                  <a:tcPr/>
                </a:tc>
                <a:tc>
                  <a:txBody>
                    <a:bodyPr/>
                    <a:lstStyle/>
                    <a:p>
                      <a:pPr algn="ctr"/>
                      <a:r>
                        <a:rPr lang="en-US" sz="1600"/>
                        <a:t>280,000</a:t>
                      </a:r>
                      <a:endParaRPr lang="en-US" sz="1600" b="0"/>
                    </a:p>
                  </a:txBody>
                  <a:tcPr/>
                </a:tc>
                <a:tc>
                  <a:txBody>
                    <a:bodyPr/>
                    <a:lstStyle/>
                    <a:p>
                      <a:pPr algn="ctr"/>
                      <a:r>
                        <a:rPr lang="en-US" sz="1600"/>
                        <a:t>453,600</a:t>
                      </a:r>
                      <a:endParaRPr lang="en-US" sz="1600" b="0"/>
                    </a:p>
                  </a:txBody>
                  <a:tcPr/>
                </a:tc>
                <a:extLst>
                  <a:ext uri="{0D108BD9-81ED-4DB2-BD59-A6C34878D82A}">
                    <a16:rowId xmlns:a16="http://schemas.microsoft.com/office/drawing/2014/main" val="10004"/>
                  </a:ext>
                </a:extLst>
              </a:tr>
            </a:tbl>
          </a:graphicData>
        </a:graphic>
      </p:graphicFrame>
      <p:grpSp>
        <p:nvGrpSpPr>
          <p:cNvPr id="74" name="Group 73">
            <a:extLst>
              <a:ext uri="{FF2B5EF4-FFF2-40B4-BE49-F238E27FC236}">
                <a16:creationId xmlns:a16="http://schemas.microsoft.com/office/drawing/2014/main" id="{BDE79709-A42A-4731-ADB1-5E548871877E}"/>
              </a:ext>
            </a:extLst>
          </p:cNvPr>
          <p:cNvGrpSpPr/>
          <p:nvPr/>
        </p:nvGrpSpPr>
        <p:grpSpPr>
          <a:xfrm>
            <a:off x="2138338" y="4092112"/>
            <a:ext cx="2362202" cy="2667000"/>
            <a:chOff x="3657600" y="762000"/>
            <a:chExt cx="5434631" cy="5562600"/>
          </a:xfrm>
        </p:grpSpPr>
        <p:sp>
          <p:nvSpPr>
            <p:cNvPr id="75" name="AutoShape 1026">
              <a:extLst>
                <a:ext uri="{FF2B5EF4-FFF2-40B4-BE49-F238E27FC236}">
                  <a16:creationId xmlns:a16="http://schemas.microsoft.com/office/drawing/2014/main" id="{5231BCDE-0EDE-4F85-94B0-2DCB54215C07}"/>
                </a:ext>
              </a:extLst>
            </p:cNvPr>
            <p:cNvSpPr>
              <a:spLocks noChangeArrowheads="1"/>
            </p:cNvSpPr>
            <p:nvPr/>
          </p:nvSpPr>
          <p:spPr bwMode="auto">
            <a:xfrm>
              <a:off x="5562600" y="2057400"/>
              <a:ext cx="1295400" cy="4267200"/>
            </a:xfrm>
            <a:prstGeom prst="roundRect">
              <a:avLst>
                <a:gd name="adj" fmla="val 16667"/>
              </a:avLst>
            </a:prstGeom>
            <a:solidFill>
              <a:srgbClr val="CCCCFF"/>
            </a:solidFill>
            <a:ln w="9525">
              <a:solidFill>
                <a:schemeClr val="tx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6" name="Oval 1028">
              <a:extLst>
                <a:ext uri="{FF2B5EF4-FFF2-40B4-BE49-F238E27FC236}">
                  <a16:creationId xmlns:a16="http://schemas.microsoft.com/office/drawing/2014/main" id="{9BFE2E00-FB25-4A7A-9E0B-4637FA7DBC19}"/>
                </a:ext>
              </a:extLst>
            </p:cNvPr>
            <p:cNvSpPr>
              <a:spLocks noChangeArrowheads="1"/>
            </p:cNvSpPr>
            <p:nvPr/>
          </p:nvSpPr>
          <p:spPr bwMode="auto">
            <a:xfrm>
              <a:off x="5715000" y="5257800"/>
              <a:ext cx="990600" cy="990600"/>
            </a:xfrm>
            <a:prstGeom prst="ellipse">
              <a:avLst/>
            </a:prstGeom>
            <a:solidFill>
              <a:srgbClr val="FF3300"/>
            </a:solidFill>
            <a:ln w="9525">
              <a:solidFill>
                <a:schemeClr val="tx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7" name="Oval 1029">
              <a:extLst>
                <a:ext uri="{FF2B5EF4-FFF2-40B4-BE49-F238E27FC236}">
                  <a16:creationId xmlns:a16="http://schemas.microsoft.com/office/drawing/2014/main" id="{16AC861B-C005-46CD-9C98-03BD73237FDD}"/>
                </a:ext>
              </a:extLst>
            </p:cNvPr>
            <p:cNvSpPr>
              <a:spLocks noChangeArrowheads="1"/>
            </p:cNvSpPr>
            <p:nvPr/>
          </p:nvSpPr>
          <p:spPr bwMode="auto">
            <a:xfrm>
              <a:off x="5943600" y="5486400"/>
              <a:ext cx="533400" cy="533400"/>
            </a:xfrm>
            <a:prstGeom prst="ellipse">
              <a:avLst/>
            </a:prstGeom>
            <a:solidFill>
              <a:srgbClr val="CCCCFF"/>
            </a:solidFill>
            <a:ln w="9525">
              <a:solidFill>
                <a:schemeClr val="tx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8" name="Rectangle 1030">
              <a:extLst>
                <a:ext uri="{FF2B5EF4-FFF2-40B4-BE49-F238E27FC236}">
                  <a16:creationId xmlns:a16="http://schemas.microsoft.com/office/drawing/2014/main" id="{42208A4F-6680-4D46-910B-8186D3EB5F72}"/>
                </a:ext>
              </a:extLst>
            </p:cNvPr>
            <p:cNvSpPr>
              <a:spLocks noChangeArrowheads="1"/>
            </p:cNvSpPr>
            <p:nvPr/>
          </p:nvSpPr>
          <p:spPr bwMode="auto">
            <a:xfrm>
              <a:off x="5791200" y="5181600"/>
              <a:ext cx="838200" cy="533400"/>
            </a:xfrm>
            <a:prstGeom prst="rect">
              <a:avLst/>
            </a:prstGeom>
            <a:solidFill>
              <a:srgbClr val="CCCCFF"/>
            </a:solidFill>
            <a:ln w="9525">
              <a:no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9" name="Rectangle 1031">
              <a:extLst>
                <a:ext uri="{FF2B5EF4-FFF2-40B4-BE49-F238E27FC236}">
                  <a16:creationId xmlns:a16="http://schemas.microsoft.com/office/drawing/2014/main" id="{64627709-822A-4BBB-BA8A-C4DCAEEA1329}"/>
                </a:ext>
              </a:extLst>
            </p:cNvPr>
            <p:cNvSpPr>
              <a:spLocks noChangeArrowheads="1"/>
            </p:cNvSpPr>
            <p:nvPr/>
          </p:nvSpPr>
          <p:spPr bwMode="auto">
            <a:xfrm>
              <a:off x="6477000" y="2743200"/>
              <a:ext cx="228600" cy="2971800"/>
            </a:xfrm>
            <a:prstGeom prst="rect">
              <a:avLst/>
            </a:prstGeom>
            <a:solidFill>
              <a:schemeClr val="bg1"/>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80" name="Line 1032">
              <a:extLst>
                <a:ext uri="{FF2B5EF4-FFF2-40B4-BE49-F238E27FC236}">
                  <a16:creationId xmlns:a16="http://schemas.microsoft.com/office/drawing/2014/main" id="{90968C4D-CA4A-4AAD-A827-5DAB8ACB225F}"/>
                </a:ext>
              </a:extLst>
            </p:cNvPr>
            <p:cNvSpPr>
              <a:spLocks noChangeShapeType="1"/>
            </p:cNvSpPr>
            <p:nvPr/>
          </p:nvSpPr>
          <p:spPr bwMode="auto">
            <a:xfrm>
              <a:off x="5715000" y="5715000"/>
              <a:ext cx="228600" cy="0"/>
            </a:xfrm>
            <a:prstGeom prst="line">
              <a:avLst/>
            </a:prstGeom>
            <a:noFill/>
            <a:ln w="9525">
              <a:solidFill>
                <a:srgbClr val="FF33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81" name="Rectangle 1033">
              <a:extLst>
                <a:ext uri="{FF2B5EF4-FFF2-40B4-BE49-F238E27FC236}">
                  <a16:creationId xmlns:a16="http://schemas.microsoft.com/office/drawing/2014/main" id="{B0C3DB8C-4D76-4DC9-9465-2555301A32FF}"/>
                </a:ext>
              </a:extLst>
            </p:cNvPr>
            <p:cNvSpPr>
              <a:spLocks noChangeArrowheads="1"/>
            </p:cNvSpPr>
            <p:nvPr/>
          </p:nvSpPr>
          <p:spPr bwMode="auto">
            <a:xfrm>
              <a:off x="6477000" y="4267200"/>
              <a:ext cx="228600" cy="1447800"/>
            </a:xfrm>
            <a:prstGeom prst="rect">
              <a:avLst/>
            </a:prstGeom>
            <a:solidFill>
              <a:srgbClr val="FF3300"/>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82" name="Line 1034">
              <a:extLst>
                <a:ext uri="{FF2B5EF4-FFF2-40B4-BE49-F238E27FC236}">
                  <a16:creationId xmlns:a16="http://schemas.microsoft.com/office/drawing/2014/main" id="{9F6DB243-599F-4CC9-9BBB-8BDA84E8D913}"/>
                </a:ext>
              </a:extLst>
            </p:cNvPr>
            <p:cNvSpPr>
              <a:spLocks noChangeShapeType="1"/>
            </p:cNvSpPr>
            <p:nvPr/>
          </p:nvSpPr>
          <p:spPr bwMode="auto">
            <a:xfrm>
              <a:off x="6477000" y="5715000"/>
              <a:ext cx="228600" cy="0"/>
            </a:xfrm>
            <a:prstGeom prst="line">
              <a:avLst/>
            </a:prstGeom>
            <a:noFill/>
            <a:ln w="9525">
              <a:solidFill>
                <a:srgbClr val="FF33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83" name="Rectangle 1035">
              <a:extLst>
                <a:ext uri="{FF2B5EF4-FFF2-40B4-BE49-F238E27FC236}">
                  <a16:creationId xmlns:a16="http://schemas.microsoft.com/office/drawing/2014/main" id="{F86FA5DE-BD5C-4BB5-B6E3-B49755FAB1A6}"/>
                </a:ext>
              </a:extLst>
            </p:cNvPr>
            <p:cNvSpPr>
              <a:spLocks noChangeArrowheads="1"/>
            </p:cNvSpPr>
            <p:nvPr/>
          </p:nvSpPr>
          <p:spPr bwMode="auto">
            <a:xfrm>
              <a:off x="6021388" y="2819400"/>
              <a:ext cx="303212" cy="2971800"/>
            </a:xfrm>
            <a:prstGeom prst="rect">
              <a:avLst/>
            </a:prstGeom>
            <a:solidFill>
              <a:schemeClr val="tx1"/>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84" name="Rectangle 1036">
              <a:extLst>
                <a:ext uri="{FF2B5EF4-FFF2-40B4-BE49-F238E27FC236}">
                  <a16:creationId xmlns:a16="http://schemas.microsoft.com/office/drawing/2014/main" id="{E7247344-EFC5-418B-8392-456665BC90DE}"/>
                </a:ext>
              </a:extLst>
            </p:cNvPr>
            <p:cNvSpPr>
              <a:spLocks noChangeArrowheads="1"/>
            </p:cNvSpPr>
            <p:nvPr/>
          </p:nvSpPr>
          <p:spPr bwMode="auto">
            <a:xfrm>
              <a:off x="6477000" y="3733800"/>
              <a:ext cx="228600" cy="609600"/>
            </a:xfrm>
            <a:prstGeom prst="rect">
              <a:avLst/>
            </a:prstGeom>
            <a:solidFill>
              <a:srgbClr val="FF3300"/>
            </a:solidFill>
            <a:ln w="9525">
              <a:no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85" name="Text Box 1037">
              <a:extLst>
                <a:ext uri="{FF2B5EF4-FFF2-40B4-BE49-F238E27FC236}">
                  <a16:creationId xmlns:a16="http://schemas.microsoft.com/office/drawing/2014/main" id="{F54C7A5C-1BCA-4F56-847E-E5BEAA310432}"/>
                </a:ext>
              </a:extLst>
            </p:cNvPr>
            <p:cNvSpPr txBox="1">
              <a:spLocks noChangeArrowheads="1"/>
            </p:cNvSpPr>
            <p:nvPr/>
          </p:nvSpPr>
          <p:spPr bwMode="auto">
            <a:xfrm>
              <a:off x="5999163" y="4114800"/>
              <a:ext cx="269875"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0</a:t>
              </a:r>
              <a:endParaRPr lang="en-US" sz="1000" b="0" i="0">
                <a:solidFill>
                  <a:schemeClr val="tx1"/>
                </a:solidFill>
                <a:latin typeface="Times New Roman" pitchFamily="18" charset="0"/>
              </a:endParaRPr>
            </a:p>
          </p:txBody>
        </p:sp>
        <p:sp>
          <p:nvSpPr>
            <p:cNvPr id="86" name="Line 1038">
              <a:extLst>
                <a:ext uri="{FF2B5EF4-FFF2-40B4-BE49-F238E27FC236}">
                  <a16:creationId xmlns:a16="http://schemas.microsoft.com/office/drawing/2014/main" id="{91F675E5-02E1-4B78-9D9E-B0525471F0E7}"/>
                </a:ext>
              </a:extLst>
            </p:cNvPr>
            <p:cNvSpPr>
              <a:spLocks noChangeShapeType="1"/>
            </p:cNvSpPr>
            <p:nvPr/>
          </p:nvSpPr>
          <p:spPr bwMode="auto">
            <a:xfrm>
              <a:off x="6021388" y="42672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87" name="Line 1039">
              <a:extLst>
                <a:ext uri="{FF2B5EF4-FFF2-40B4-BE49-F238E27FC236}">
                  <a16:creationId xmlns:a16="http://schemas.microsoft.com/office/drawing/2014/main" id="{C3C8A836-C6A5-459B-BA32-3C5493CC5216}"/>
                </a:ext>
              </a:extLst>
            </p:cNvPr>
            <p:cNvSpPr>
              <a:spLocks noChangeShapeType="1"/>
            </p:cNvSpPr>
            <p:nvPr/>
          </p:nvSpPr>
          <p:spPr bwMode="auto">
            <a:xfrm flipH="1">
              <a:off x="6248400" y="42672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88" name="Text Box 1040">
              <a:extLst>
                <a:ext uri="{FF2B5EF4-FFF2-40B4-BE49-F238E27FC236}">
                  <a16:creationId xmlns:a16="http://schemas.microsoft.com/office/drawing/2014/main" id="{3F912332-45F1-4DF6-91BB-FF4CF6191486}"/>
                </a:ext>
              </a:extLst>
            </p:cNvPr>
            <p:cNvSpPr txBox="1">
              <a:spLocks noChangeArrowheads="1"/>
            </p:cNvSpPr>
            <p:nvPr/>
          </p:nvSpPr>
          <p:spPr bwMode="auto">
            <a:xfrm>
              <a:off x="5999163" y="3810000"/>
              <a:ext cx="269875"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1</a:t>
              </a:r>
              <a:endParaRPr lang="en-US" sz="1000" b="0" i="0">
                <a:solidFill>
                  <a:schemeClr val="tx1"/>
                </a:solidFill>
                <a:latin typeface="Times New Roman" pitchFamily="18" charset="0"/>
              </a:endParaRPr>
            </a:p>
          </p:txBody>
        </p:sp>
        <p:sp>
          <p:nvSpPr>
            <p:cNvPr id="89" name="Text Box 1041">
              <a:extLst>
                <a:ext uri="{FF2B5EF4-FFF2-40B4-BE49-F238E27FC236}">
                  <a16:creationId xmlns:a16="http://schemas.microsoft.com/office/drawing/2014/main" id="{291FAD52-8918-4359-A4E4-022CB93CCFF1}"/>
                </a:ext>
              </a:extLst>
            </p:cNvPr>
            <p:cNvSpPr txBox="1">
              <a:spLocks noChangeArrowheads="1"/>
            </p:cNvSpPr>
            <p:nvPr/>
          </p:nvSpPr>
          <p:spPr bwMode="auto">
            <a:xfrm>
              <a:off x="6021388" y="3429000"/>
              <a:ext cx="303212"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2</a:t>
              </a:r>
            </a:p>
          </p:txBody>
        </p:sp>
        <p:sp>
          <p:nvSpPr>
            <p:cNvPr id="90" name="Line 1042">
              <a:extLst>
                <a:ext uri="{FF2B5EF4-FFF2-40B4-BE49-F238E27FC236}">
                  <a16:creationId xmlns:a16="http://schemas.microsoft.com/office/drawing/2014/main" id="{00E7B224-E30B-40D2-9C24-8023FD62ED03}"/>
                </a:ext>
              </a:extLst>
            </p:cNvPr>
            <p:cNvSpPr>
              <a:spLocks noChangeShapeType="1"/>
            </p:cNvSpPr>
            <p:nvPr/>
          </p:nvSpPr>
          <p:spPr bwMode="auto">
            <a:xfrm>
              <a:off x="6021388" y="39624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91" name="Line 1043">
              <a:extLst>
                <a:ext uri="{FF2B5EF4-FFF2-40B4-BE49-F238E27FC236}">
                  <a16:creationId xmlns:a16="http://schemas.microsoft.com/office/drawing/2014/main" id="{571FA168-05C1-4DB7-B109-3E3EBB9ED80B}"/>
                </a:ext>
              </a:extLst>
            </p:cNvPr>
            <p:cNvSpPr>
              <a:spLocks noChangeShapeType="1"/>
            </p:cNvSpPr>
            <p:nvPr/>
          </p:nvSpPr>
          <p:spPr bwMode="auto">
            <a:xfrm flipH="1">
              <a:off x="6248400" y="39624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92" name="Line 1044">
              <a:extLst>
                <a:ext uri="{FF2B5EF4-FFF2-40B4-BE49-F238E27FC236}">
                  <a16:creationId xmlns:a16="http://schemas.microsoft.com/office/drawing/2014/main" id="{B66C85A2-9E9E-4021-898E-20583356740D}"/>
                </a:ext>
              </a:extLst>
            </p:cNvPr>
            <p:cNvSpPr>
              <a:spLocks noChangeShapeType="1"/>
            </p:cNvSpPr>
            <p:nvPr/>
          </p:nvSpPr>
          <p:spPr bwMode="auto">
            <a:xfrm>
              <a:off x="6021388" y="35814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93" name="Line 1045">
              <a:extLst>
                <a:ext uri="{FF2B5EF4-FFF2-40B4-BE49-F238E27FC236}">
                  <a16:creationId xmlns:a16="http://schemas.microsoft.com/office/drawing/2014/main" id="{6C908BF2-01D3-4883-9F27-3DB61D6D7DF2}"/>
                </a:ext>
              </a:extLst>
            </p:cNvPr>
            <p:cNvSpPr>
              <a:spLocks noChangeShapeType="1"/>
            </p:cNvSpPr>
            <p:nvPr/>
          </p:nvSpPr>
          <p:spPr bwMode="auto">
            <a:xfrm>
              <a:off x="6248400" y="35814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94" name="Text Box 1046">
              <a:extLst>
                <a:ext uri="{FF2B5EF4-FFF2-40B4-BE49-F238E27FC236}">
                  <a16:creationId xmlns:a16="http://schemas.microsoft.com/office/drawing/2014/main" id="{2A6D6A8F-F98B-4A20-BA1B-BB185D3238D5}"/>
                </a:ext>
              </a:extLst>
            </p:cNvPr>
            <p:cNvSpPr txBox="1">
              <a:spLocks noChangeArrowheads="1"/>
            </p:cNvSpPr>
            <p:nvPr/>
          </p:nvSpPr>
          <p:spPr bwMode="auto">
            <a:xfrm>
              <a:off x="6021388" y="4419600"/>
              <a:ext cx="303212"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1</a:t>
              </a:r>
              <a:endParaRPr lang="en-US" sz="1000" b="0" i="0">
                <a:solidFill>
                  <a:schemeClr val="tx1"/>
                </a:solidFill>
                <a:latin typeface="Times New Roman" pitchFamily="18" charset="0"/>
              </a:endParaRPr>
            </a:p>
          </p:txBody>
        </p:sp>
        <p:sp>
          <p:nvSpPr>
            <p:cNvPr id="95" name="Line 1047">
              <a:extLst>
                <a:ext uri="{FF2B5EF4-FFF2-40B4-BE49-F238E27FC236}">
                  <a16:creationId xmlns:a16="http://schemas.microsoft.com/office/drawing/2014/main" id="{236A980D-1A11-4705-A0A3-4B5E264FB032}"/>
                </a:ext>
              </a:extLst>
            </p:cNvPr>
            <p:cNvSpPr>
              <a:spLocks noChangeShapeType="1"/>
            </p:cNvSpPr>
            <p:nvPr/>
          </p:nvSpPr>
          <p:spPr bwMode="auto">
            <a:xfrm>
              <a:off x="6021388" y="45720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96" name="Line 1048">
              <a:extLst>
                <a:ext uri="{FF2B5EF4-FFF2-40B4-BE49-F238E27FC236}">
                  <a16:creationId xmlns:a16="http://schemas.microsoft.com/office/drawing/2014/main" id="{A5BD5ACD-37E9-4C06-BB59-A7D2FEB53FA6}"/>
                </a:ext>
              </a:extLst>
            </p:cNvPr>
            <p:cNvSpPr>
              <a:spLocks noChangeShapeType="1"/>
            </p:cNvSpPr>
            <p:nvPr/>
          </p:nvSpPr>
          <p:spPr bwMode="auto">
            <a:xfrm>
              <a:off x="6248400" y="45720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97" name="Text Box 1049">
              <a:extLst>
                <a:ext uri="{FF2B5EF4-FFF2-40B4-BE49-F238E27FC236}">
                  <a16:creationId xmlns:a16="http://schemas.microsoft.com/office/drawing/2014/main" id="{966D4D13-0045-4F17-82C9-5B230022F689}"/>
                </a:ext>
              </a:extLst>
            </p:cNvPr>
            <p:cNvSpPr txBox="1">
              <a:spLocks noChangeArrowheads="1"/>
            </p:cNvSpPr>
            <p:nvPr/>
          </p:nvSpPr>
          <p:spPr bwMode="auto">
            <a:xfrm>
              <a:off x="6021388" y="4800600"/>
              <a:ext cx="303212"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2</a:t>
              </a:r>
            </a:p>
          </p:txBody>
        </p:sp>
        <p:sp>
          <p:nvSpPr>
            <p:cNvPr id="98" name="Line 1050">
              <a:extLst>
                <a:ext uri="{FF2B5EF4-FFF2-40B4-BE49-F238E27FC236}">
                  <a16:creationId xmlns:a16="http://schemas.microsoft.com/office/drawing/2014/main" id="{BA0AF096-CAB2-4EC8-AE68-EBB2E3AFFB94}"/>
                </a:ext>
              </a:extLst>
            </p:cNvPr>
            <p:cNvSpPr>
              <a:spLocks noChangeShapeType="1"/>
            </p:cNvSpPr>
            <p:nvPr/>
          </p:nvSpPr>
          <p:spPr bwMode="auto">
            <a:xfrm>
              <a:off x="6021388" y="49530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99" name="Line 1051">
              <a:extLst>
                <a:ext uri="{FF2B5EF4-FFF2-40B4-BE49-F238E27FC236}">
                  <a16:creationId xmlns:a16="http://schemas.microsoft.com/office/drawing/2014/main" id="{85A8B6FD-0715-40B7-B2FD-16E8EC5B03D4}"/>
                </a:ext>
              </a:extLst>
            </p:cNvPr>
            <p:cNvSpPr>
              <a:spLocks noChangeShapeType="1"/>
            </p:cNvSpPr>
            <p:nvPr/>
          </p:nvSpPr>
          <p:spPr bwMode="auto">
            <a:xfrm>
              <a:off x="6248400" y="49530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00" name="Text Box 1052">
              <a:extLst>
                <a:ext uri="{FF2B5EF4-FFF2-40B4-BE49-F238E27FC236}">
                  <a16:creationId xmlns:a16="http://schemas.microsoft.com/office/drawing/2014/main" id="{FD652471-5032-4F5D-A08C-8BC12F65F946}"/>
                </a:ext>
              </a:extLst>
            </p:cNvPr>
            <p:cNvSpPr txBox="1">
              <a:spLocks noChangeArrowheads="1"/>
            </p:cNvSpPr>
            <p:nvPr/>
          </p:nvSpPr>
          <p:spPr bwMode="auto">
            <a:xfrm>
              <a:off x="6021388" y="5181600"/>
              <a:ext cx="303212"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3</a:t>
              </a:r>
              <a:endParaRPr lang="en-US" sz="1000" b="0" i="0">
                <a:solidFill>
                  <a:schemeClr val="bg1"/>
                </a:solidFill>
                <a:latin typeface="Times New Roman" pitchFamily="18" charset="0"/>
              </a:endParaRPr>
            </a:p>
          </p:txBody>
        </p:sp>
        <p:sp>
          <p:nvSpPr>
            <p:cNvPr id="101" name="Text Box 1053">
              <a:extLst>
                <a:ext uri="{FF2B5EF4-FFF2-40B4-BE49-F238E27FC236}">
                  <a16:creationId xmlns:a16="http://schemas.microsoft.com/office/drawing/2014/main" id="{0CB715B0-A103-4472-AE85-539C8FA60280}"/>
                </a:ext>
              </a:extLst>
            </p:cNvPr>
            <p:cNvSpPr txBox="1">
              <a:spLocks noChangeArrowheads="1"/>
            </p:cNvSpPr>
            <p:nvPr/>
          </p:nvSpPr>
          <p:spPr bwMode="auto">
            <a:xfrm>
              <a:off x="6021388" y="3048000"/>
              <a:ext cx="303212"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3</a:t>
              </a:r>
            </a:p>
          </p:txBody>
        </p:sp>
        <p:sp>
          <p:nvSpPr>
            <p:cNvPr id="102" name="Line 1054">
              <a:extLst>
                <a:ext uri="{FF2B5EF4-FFF2-40B4-BE49-F238E27FC236}">
                  <a16:creationId xmlns:a16="http://schemas.microsoft.com/office/drawing/2014/main" id="{5817496B-01B2-44F5-8E38-9B2C6A0ABAC9}"/>
                </a:ext>
              </a:extLst>
            </p:cNvPr>
            <p:cNvSpPr>
              <a:spLocks noChangeShapeType="1"/>
            </p:cNvSpPr>
            <p:nvPr/>
          </p:nvSpPr>
          <p:spPr bwMode="auto">
            <a:xfrm>
              <a:off x="6021388" y="53340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03" name="Line 1055">
              <a:extLst>
                <a:ext uri="{FF2B5EF4-FFF2-40B4-BE49-F238E27FC236}">
                  <a16:creationId xmlns:a16="http://schemas.microsoft.com/office/drawing/2014/main" id="{DCB67550-D6F0-437F-BBF7-EBFD6613963F}"/>
                </a:ext>
              </a:extLst>
            </p:cNvPr>
            <p:cNvSpPr>
              <a:spLocks noChangeShapeType="1"/>
            </p:cNvSpPr>
            <p:nvPr/>
          </p:nvSpPr>
          <p:spPr bwMode="auto">
            <a:xfrm>
              <a:off x="6248400" y="53340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04" name="Line 1056">
              <a:extLst>
                <a:ext uri="{FF2B5EF4-FFF2-40B4-BE49-F238E27FC236}">
                  <a16:creationId xmlns:a16="http://schemas.microsoft.com/office/drawing/2014/main" id="{5B2277D3-4963-4FC2-B6EB-8A6494936DBD}"/>
                </a:ext>
              </a:extLst>
            </p:cNvPr>
            <p:cNvSpPr>
              <a:spLocks noChangeShapeType="1"/>
            </p:cNvSpPr>
            <p:nvPr/>
          </p:nvSpPr>
          <p:spPr bwMode="auto">
            <a:xfrm>
              <a:off x="6021388" y="32004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05" name="Line 1057">
              <a:extLst>
                <a:ext uri="{FF2B5EF4-FFF2-40B4-BE49-F238E27FC236}">
                  <a16:creationId xmlns:a16="http://schemas.microsoft.com/office/drawing/2014/main" id="{E3AD64AC-1BC4-462B-B5F4-1657EE3B891F}"/>
                </a:ext>
              </a:extLst>
            </p:cNvPr>
            <p:cNvSpPr>
              <a:spLocks noChangeShapeType="1"/>
            </p:cNvSpPr>
            <p:nvPr/>
          </p:nvSpPr>
          <p:spPr bwMode="auto">
            <a:xfrm>
              <a:off x="6248400" y="32004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06" name="Line 1058">
              <a:extLst>
                <a:ext uri="{FF2B5EF4-FFF2-40B4-BE49-F238E27FC236}">
                  <a16:creationId xmlns:a16="http://schemas.microsoft.com/office/drawing/2014/main" id="{F7E19392-5F00-47C6-92A4-202710DA0783}"/>
                </a:ext>
              </a:extLst>
            </p:cNvPr>
            <p:cNvSpPr>
              <a:spLocks noChangeShapeType="1"/>
            </p:cNvSpPr>
            <p:nvPr/>
          </p:nvSpPr>
          <p:spPr bwMode="auto">
            <a:xfrm>
              <a:off x="6021388" y="48006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07" name="Line 1059">
              <a:extLst>
                <a:ext uri="{FF2B5EF4-FFF2-40B4-BE49-F238E27FC236}">
                  <a16:creationId xmlns:a16="http://schemas.microsoft.com/office/drawing/2014/main" id="{9820C2C1-CB85-48AB-89E2-57D20D2AA569}"/>
                </a:ext>
              </a:extLst>
            </p:cNvPr>
            <p:cNvSpPr>
              <a:spLocks noChangeShapeType="1"/>
            </p:cNvSpPr>
            <p:nvPr/>
          </p:nvSpPr>
          <p:spPr bwMode="auto">
            <a:xfrm>
              <a:off x="6248400" y="48006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08" name="Line 1060">
              <a:extLst>
                <a:ext uri="{FF2B5EF4-FFF2-40B4-BE49-F238E27FC236}">
                  <a16:creationId xmlns:a16="http://schemas.microsoft.com/office/drawing/2014/main" id="{33E6D228-CDA0-4550-A579-06B0040E001C}"/>
                </a:ext>
              </a:extLst>
            </p:cNvPr>
            <p:cNvSpPr>
              <a:spLocks noChangeShapeType="1"/>
            </p:cNvSpPr>
            <p:nvPr/>
          </p:nvSpPr>
          <p:spPr bwMode="auto">
            <a:xfrm>
              <a:off x="6021388" y="37338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09" name="Line 1061">
              <a:extLst>
                <a:ext uri="{FF2B5EF4-FFF2-40B4-BE49-F238E27FC236}">
                  <a16:creationId xmlns:a16="http://schemas.microsoft.com/office/drawing/2014/main" id="{BC9BB694-3A23-4F80-8BF9-2653908EF181}"/>
                </a:ext>
              </a:extLst>
            </p:cNvPr>
            <p:cNvSpPr>
              <a:spLocks noChangeShapeType="1"/>
            </p:cNvSpPr>
            <p:nvPr/>
          </p:nvSpPr>
          <p:spPr bwMode="auto">
            <a:xfrm>
              <a:off x="6248400" y="37338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10" name="Text Box 1062">
              <a:extLst>
                <a:ext uri="{FF2B5EF4-FFF2-40B4-BE49-F238E27FC236}">
                  <a16:creationId xmlns:a16="http://schemas.microsoft.com/office/drawing/2014/main" id="{BA0846EA-5B77-4BEA-BFD4-9DE034C2B828}"/>
                </a:ext>
              </a:extLst>
            </p:cNvPr>
            <p:cNvSpPr txBox="1">
              <a:spLocks noChangeArrowheads="1"/>
            </p:cNvSpPr>
            <p:nvPr/>
          </p:nvSpPr>
          <p:spPr bwMode="auto">
            <a:xfrm>
              <a:off x="3657600" y="762000"/>
              <a:ext cx="1828800" cy="346808"/>
            </a:xfrm>
            <a:prstGeom prst="rect">
              <a:avLst/>
            </a:prstGeom>
            <a:noFill/>
            <a:ln w="9525">
              <a:noFill/>
              <a:miter lim="800000"/>
              <a:headEnd/>
              <a:tailEnd/>
            </a:ln>
            <a:effectLst/>
          </p:spPr>
          <p:txBody>
            <a:bodyPr lIns="101662" tIns="50831" rIns="101662" bIns="50831">
              <a:spAutoFit/>
            </a:bodyPr>
            <a:lstStyle/>
            <a:p>
              <a:pPr defTabSz="1017588">
                <a:lnSpc>
                  <a:spcPct val="100000"/>
                </a:lnSpc>
                <a:spcBef>
                  <a:spcPct val="50000"/>
                </a:spcBef>
                <a:defRPr/>
              </a:pPr>
              <a:endParaRPr lang="en-US" sz="1000" b="0" i="0">
                <a:solidFill>
                  <a:srgbClr val="FFCC00"/>
                </a:solidFill>
                <a:effectLst>
                  <a:outerShdw blurRad="38100" dist="38100" dir="2700000" algn="tl">
                    <a:srgbClr val="C0C0C0"/>
                  </a:outerShdw>
                </a:effectLst>
                <a:latin typeface="Times New Roman" pitchFamily="18" charset="0"/>
              </a:endParaRPr>
            </a:p>
          </p:txBody>
        </p:sp>
        <p:sp>
          <p:nvSpPr>
            <p:cNvPr id="111" name="Rectangle 1063">
              <a:extLst>
                <a:ext uri="{FF2B5EF4-FFF2-40B4-BE49-F238E27FC236}">
                  <a16:creationId xmlns:a16="http://schemas.microsoft.com/office/drawing/2014/main" id="{02113588-50B7-4751-B1CC-799A3F420EAD}"/>
                </a:ext>
              </a:extLst>
            </p:cNvPr>
            <p:cNvSpPr>
              <a:spLocks noChangeArrowheads="1"/>
            </p:cNvSpPr>
            <p:nvPr/>
          </p:nvSpPr>
          <p:spPr bwMode="auto">
            <a:xfrm>
              <a:off x="5640388" y="2286000"/>
              <a:ext cx="381000" cy="457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12" name="Rectangle 1064">
              <a:extLst>
                <a:ext uri="{FF2B5EF4-FFF2-40B4-BE49-F238E27FC236}">
                  <a16:creationId xmlns:a16="http://schemas.microsoft.com/office/drawing/2014/main" id="{35CAFEE8-0E34-40BD-99F7-C180E46C2283}"/>
                </a:ext>
              </a:extLst>
            </p:cNvPr>
            <p:cNvSpPr>
              <a:spLocks noChangeArrowheads="1"/>
            </p:cNvSpPr>
            <p:nvPr/>
          </p:nvSpPr>
          <p:spPr bwMode="auto">
            <a:xfrm>
              <a:off x="6402388" y="2286000"/>
              <a:ext cx="381000" cy="457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13" name="Rectangle 1065">
              <a:extLst>
                <a:ext uri="{FF2B5EF4-FFF2-40B4-BE49-F238E27FC236}">
                  <a16:creationId xmlns:a16="http://schemas.microsoft.com/office/drawing/2014/main" id="{C125CE87-B9F5-493B-A627-279F60B6A5C6}"/>
                </a:ext>
              </a:extLst>
            </p:cNvPr>
            <p:cNvSpPr>
              <a:spLocks noChangeArrowheads="1"/>
            </p:cNvSpPr>
            <p:nvPr/>
          </p:nvSpPr>
          <p:spPr bwMode="auto">
            <a:xfrm>
              <a:off x="5486400" y="2438400"/>
              <a:ext cx="153988" cy="76200"/>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14" name="Rectangle 1066">
              <a:extLst>
                <a:ext uri="{FF2B5EF4-FFF2-40B4-BE49-F238E27FC236}">
                  <a16:creationId xmlns:a16="http://schemas.microsoft.com/office/drawing/2014/main" id="{68765ADD-6692-4B5E-B3DB-A17E2E00A7B3}"/>
                </a:ext>
              </a:extLst>
            </p:cNvPr>
            <p:cNvSpPr>
              <a:spLocks noChangeArrowheads="1"/>
            </p:cNvSpPr>
            <p:nvPr/>
          </p:nvSpPr>
          <p:spPr bwMode="auto">
            <a:xfrm>
              <a:off x="6783388" y="2438400"/>
              <a:ext cx="150812" cy="76200"/>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15" name="Rectangle 1067">
              <a:extLst>
                <a:ext uri="{FF2B5EF4-FFF2-40B4-BE49-F238E27FC236}">
                  <a16:creationId xmlns:a16="http://schemas.microsoft.com/office/drawing/2014/main" id="{E08CF70E-CE1C-445A-9DD0-FDB8FCCA4A5D}"/>
                </a:ext>
              </a:extLst>
            </p:cNvPr>
            <p:cNvSpPr>
              <a:spLocks noChangeArrowheads="1"/>
            </p:cNvSpPr>
            <p:nvPr/>
          </p:nvSpPr>
          <p:spPr bwMode="auto">
            <a:xfrm>
              <a:off x="4572000" y="2438400"/>
              <a:ext cx="914400" cy="76200"/>
            </a:xfrm>
            <a:prstGeom prst="rect">
              <a:avLst/>
            </a:prstGeom>
            <a:gradFill rotWithShape="0">
              <a:gsLst>
                <a:gs pos="0">
                  <a:srgbClr val="FFCC00"/>
                </a:gs>
                <a:gs pos="50000">
                  <a:srgbClr val="FFCC00">
                    <a:gamma/>
                    <a:shade val="46275"/>
                    <a:invGamma/>
                  </a:srgbClr>
                </a:gs>
                <a:gs pos="100000">
                  <a:srgbClr val="FFCC00"/>
                </a:gs>
              </a:gsLst>
              <a:lin ang="5400000" scaled="1"/>
            </a:gradFill>
            <a:ln w="38100">
              <a:solidFill>
                <a:srgbClr val="FFCC00"/>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16" name="Line 1068">
              <a:extLst>
                <a:ext uri="{FF2B5EF4-FFF2-40B4-BE49-F238E27FC236}">
                  <a16:creationId xmlns:a16="http://schemas.microsoft.com/office/drawing/2014/main" id="{C0A1346B-D5CB-4BD4-87C2-5C646E71080F}"/>
                </a:ext>
              </a:extLst>
            </p:cNvPr>
            <p:cNvSpPr>
              <a:spLocks noChangeShapeType="1"/>
            </p:cNvSpPr>
            <p:nvPr/>
          </p:nvSpPr>
          <p:spPr bwMode="auto">
            <a:xfrm flipH="1">
              <a:off x="6934200" y="3733800"/>
              <a:ext cx="685800" cy="0"/>
            </a:xfrm>
            <a:prstGeom prst="line">
              <a:avLst/>
            </a:prstGeom>
            <a:noFill/>
            <a:ln w="3175">
              <a:solidFill>
                <a:srgbClr val="CC00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17" name="Line 1069">
              <a:extLst>
                <a:ext uri="{FF2B5EF4-FFF2-40B4-BE49-F238E27FC236}">
                  <a16:creationId xmlns:a16="http://schemas.microsoft.com/office/drawing/2014/main" id="{7E353AD3-CEC4-4AA3-BA62-28ECF5AB74B7}"/>
                </a:ext>
              </a:extLst>
            </p:cNvPr>
            <p:cNvSpPr>
              <a:spLocks noChangeShapeType="1"/>
            </p:cNvSpPr>
            <p:nvPr/>
          </p:nvSpPr>
          <p:spPr bwMode="auto">
            <a:xfrm flipH="1">
              <a:off x="6934200" y="4800600"/>
              <a:ext cx="685800" cy="0"/>
            </a:xfrm>
            <a:prstGeom prst="line">
              <a:avLst/>
            </a:prstGeom>
            <a:noFill/>
            <a:ln w="9525">
              <a:solidFill>
                <a:srgbClr val="CC00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18" name="Text Box 1070">
              <a:extLst>
                <a:ext uri="{FF2B5EF4-FFF2-40B4-BE49-F238E27FC236}">
                  <a16:creationId xmlns:a16="http://schemas.microsoft.com/office/drawing/2014/main" id="{5A54505F-FF2B-482B-966E-C1ECAC1ADEF9}"/>
                </a:ext>
              </a:extLst>
            </p:cNvPr>
            <p:cNvSpPr txBox="1">
              <a:spLocks noChangeArrowheads="1"/>
            </p:cNvSpPr>
            <p:nvPr/>
          </p:nvSpPr>
          <p:spPr bwMode="auto">
            <a:xfrm>
              <a:off x="7263434" y="4024327"/>
              <a:ext cx="1828797" cy="472644"/>
            </a:xfrm>
            <a:prstGeom prst="rect">
              <a:avLst/>
            </a:prstGeom>
            <a:noFill/>
            <a:ln w="9525">
              <a:noFill/>
              <a:miter lim="800000"/>
              <a:headEnd/>
              <a:tailEnd/>
            </a:ln>
          </p:spPr>
          <p:txBody>
            <a:bodyPr wrap="square" lIns="101662" tIns="50831" rIns="101662" bIns="50831">
              <a:spAutoFit/>
            </a:bodyPr>
            <a:lstStyle/>
            <a:p>
              <a:pPr defTabSz="1017588">
                <a:lnSpc>
                  <a:spcPct val="100000"/>
                </a:lnSpc>
                <a:spcBef>
                  <a:spcPct val="50000"/>
                </a:spcBef>
              </a:pPr>
              <a:r>
                <a:rPr lang="en-US" sz="1050" b="0" i="0">
                  <a:solidFill>
                    <a:srgbClr val="CC0000"/>
                  </a:solidFill>
                </a:rPr>
                <a:t>3 1/2 “W.C.</a:t>
              </a:r>
              <a:endParaRPr lang="en-US" sz="1050" b="0" i="0">
                <a:solidFill>
                  <a:srgbClr val="CC0000"/>
                </a:solidFill>
                <a:latin typeface="Times New Roman" pitchFamily="18" charset="0"/>
              </a:endParaRPr>
            </a:p>
          </p:txBody>
        </p:sp>
        <p:sp>
          <p:nvSpPr>
            <p:cNvPr id="119" name="Line 1071">
              <a:extLst>
                <a:ext uri="{FF2B5EF4-FFF2-40B4-BE49-F238E27FC236}">
                  <a16:creationId xmlns:a16="http://schemas.microsoft.com/office/drawing/2014/main" id="{72F2DC98-156A-4E66-8907-EEEE28DFF188}"/>
                </a:ext>
              </a:extLst>
            </p:cNvPr>
            <p:cNvSpPr>
              <a:spLocks noChangeShapeType="1"/>
            </p:cNvSpPr>
            <p:nvPr/>
          </p:nvSpPr>
          <p:spPr bwMode="auto">
            <a:xfrm flipV="1">
              <a:off x="7391400" y="3733800"/>
              <a:ext cx="0" cy="381000"/>
            </a:xfrm>
            <a:prstGeom prst="line">
              <a:avLst/>
            </a:prstGeom>
            <a:noFill/>
            <a:ln w="9525">
              <a:solidFill>
                <a:srgbClr val="CC0000"/>
              </a:solidFill>
              <a:round/>
              <a:headEnd/>
              <a:tailEnd type="triangle" w="med" len="me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20" name="Line 1072">
              <a:extLst>
                <a:ext uri="{FF2B5EF4-FFF2-40B4-BE49-F238E27FC236}">
                  <a16:creationId xmlns:a16="http://schemas.microsoft.com/office/drawing/2014/main" id="{4246286B-0963-45E4-99F5-2DBB25887309}"/>
                </a:ext>
              </a:extLst>
            </p:cNvPr>
            <p:cNvSpPr>
              <a:spLocks noChangeShapeType="1"/>
            </p:cNvSpPr>
            <p:nvPr/>
          </p:nvSpPr>
          <p:spPr bwMode="auto">
            <a:xfrm>
              <a:off x="7391400" y="4419600"/>
              <a:ext cx="0" cy="381000"/>
            </a:xfrm>
            <a:prstGeom prst="line">
              <a:avLst/>
            </a:prstGeom>
            <a:noFill/>
            <a:ln w="9525">
              <a:solidFill>
                <a:srgbClr val="CC0000"/>
              </a:solidFill>
              <a:round/>
              <a:headEnd/>
              <a:tailEnd type="triangle" w="med" len="me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21" name="Text Box 1074">
              <a:extLst>
                <a:ext uri="{FF2B5EF4-FFF2-40B4-BE49-F238E27FC236}">
                  <a16:creationId xmlns:a16="http://schemas.microsoft.com/office/drawing/2014/main" id="{146C1270-C89F-47BE-86F2-4ACEB23FCF52}"/>
                </a:ext>
              </a:extLst>
            </p:cNvPr>
            <p:cNvSpPr txBox="1">
              <a:spLocks noChangeArrowheads="1"/>
            </p:cNvSpPr>
            <p:nvPr/>
          </p:nvSpPr>
          <p:spPr bwMode="auto">
            <a:xfrm>
              <a:off x="4048682" y="1136401"/>
              <a:ext cx="2362201" cy="766863"/>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50" b="0" i="0">
                  <a:solidFill>
                    <a:schemeClr val="tx1"/>
                  </a:solidFill>
                </a:rPr>
                <a:t>Connected to gas manifold</a:t>
              </a:r>
            </a:p>
          </p:txBody>
        </p:sp>
        <p:sp>
          <p:nvSpPr>
            <p:cNvPr id="122" name="Line 1075">
              <a:extLst>
                <a:ext uri="{FF2B5EF4-FFF2-40B4-BE49-F238E27FC236}">
                  <a16:creationId xmlns:a16="http://schemas.microsoft.com/office/drawing/2014/main" id="{B5D1EB4D-0CD0-476C-AAB4-B3A34F820969}"/>
                </a:ext>
              </a:extLst>
            </p:cNvPr>
            <p:cNvSpPr>
              <a:spLocks noChangeShapeType="1"/>
            </p:cNvSpPr>
            <p:nvPr/>
          </p:nvSpPr>
          <p:spPr bwMode="auto">
            <a:xfrm flipH="1">
              <a:off x="4267200" y="1524000"/>
              <a:ext cx="0" cy="0"/>
            </a:xfrm>
            <a:prstGeom prst="line">
              <a:avLst/>
            </a:prstGeom>
            <a:noFill/>
            <a:ln w="9525">
              <a:solidFill>
                <a:srgbClr val="CC00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23" name="Line 1076">
              <a:extLst>
                <a:ext uri="{FF2B5EF4-FFF2-40B4-BE49-F238E27FC236}">
                  <a16:creationId xmlns:a16="http://schemas.microsoft.com/office/drawing/2014/main" id="{20912615-98C9-4F61-B0F8-C2D992A1AAA2}"/>
                </a:ext>
              </a:extLst>
            </p:cNvPr>
            <p:cNvSpPr>
              <a:spLocks noChangeShapeType="1"/>
            </p:cNvSpPr>
            <p:nvPr/>
          </p:nvSpPr>
          <p:spPr bwMode="auto">
            <a:xfrm>
              <a:off x="4267198" y="1899005"/>
              <a:ext cx="1" cy="539394"/>
            </a:xfrm>
            <a:prstGeom prst="line">
              <a:avLst/>
            </a:prstGeom>
            <a:noFill/>
            <a:ln w="9525">
              <a:solidFill>
                <a:srgbClr val="CC00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24" name="Text Box 1077">
              <a:extLst>
                <a:ext uri="{FF2B5EF4-FFF2-40B4-BE49-F238E27FC236}">
                  <a16:creationId xmlns:a16="http://schemas.microsoft.com/office/drawing/2014/main" id="{D0AA8D9B-A8E4-4089-8546-91D24080C0E0}"/>
                </a:ext>
              </a:extLst>
            </p:cNvPr>
            <p:cNvSpPr txBox="1">
              <a:spLocks noChangeArrowheads="1"/>
            </p:cNvSpPr>
            <p:nvPr/>
          </p:nvSpPr>
          <p:spPr bwMode="auto">
            <a:xfrm>
              <a:off x="6970753" y="1343606"/>
              <a:ext cx="2121459" cy="888139"/>
            </a:xfrm>
            <a:prstGeom prst="rect">
              <a:avLst/>
            </a:prstGeom>
            <a:noFill/>
            <a:ln w="9525">
              <a:noFill/>
              <a:miter lim="800000"/>
              <a:headEnd/>
              <a:tailEnd/>
            </a:ln>
          </p:spPr>
          <p:txBody>
            <a:bodyPr wrap="square" lIns="101662" tIns="50831" rIns="101662" bIns="50831">
              <a:spAutoFit/>
            </a:bodyPr>
            <a:lstStyle/>
            <a:p>
              <a:pPr defTabSz="1017588">
                <a:lnSpc>
                  <a:spcPct val="100000"/>
                </a:lnSpc>
                <a:spcBef>
                  <a:spcPct val="50000"/>
                </a:spcBef>
              </a:pPr>
              <a:r>
                <a:rPr lang="en-US" sz="1050" b="0" i="0">
                  <a:solidFill>
                    <a:schemeClr val="tx1"/>
                  </a:solidFill>
                </a:rPr>
                <a:t>Open to atmosphere</a:t>
              </a:r>
              <a:endParaRPr lang="en-US" sz="1050" b="0" i="0">
                <a:solidFill>
                  <a:schemeClr val="tx1"/>
                </a:solidFill>
                <a:latin typeface="Times New Roman" pitchFamily="18" charset="0"/>
              </a:endParaRPr>
            </a:p>
          </p:txBody>
        </p:sp>
        <p:sp>
          <p:nvSpPr>
            <p:cNvPr id="125" name="Line 1078">
              <a:extLst>
                <a:ext uri="{FF2B5EF4-FFF2-40B4-BE49-F238E27FC236}">
                  <a16:creationId xmlns:a16="http://schemas.microsoft.com/office/drawing/2014/main" id="{DAD38C6A-2DC0-4439-92F5-1C5B6A2A227E}"/>
                </a:ext>
              </a:extLst>
            </p:cNvPr>
            <p:cNvSpPr>
              <a:spLocks noChangeShapeType="1"/>
            </p:cNvSpPr>
            <p:nvPr/>
          </p:nvSpPr>
          <p:spPr bwMode="auto">
            <a:xfrm>
              <a:off x="7848600" y="2286000"/>
              <a:ext cx="0" cy="152400"/>
            </a:xfrm>
            <a:prstGeom prst="line">
              <a:avLst/>
            </a:prstGeom>
            <a:noFill/>
            <a:ln w="9525">
              <a:solidFill>
                <a:srgbClr val="CC00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26" name="Line 1079">
              <a:extLst>
                <a:ext uri="{FF2B5EF4-FFF2-40B4-BE49-F238E27FC236}">
                  <a16:creationId xmlns:a16="http://schemas.microsoft.com/office/drawing/2014/main" id="{6C55AAE2-408F-4BF7-A950-629DF74C43CE}"/>
                </a:ext>
              </a:extLst>
            </p:cNvPr>
            <p:cNvSpPr>
              <a:spLocks noChangeShapeType="1"/>
            </p:cNvSpPr>
            <p:nvPr/>
          </p:nvSpPr>
          <p:spPr bwMode="auto">
            <a:xfrm flipH="1">
              <a:off x="7086600" y="2438400"/>
              <a:ext cx="762000" cy="0"/>
            </a:xfrm>
            <a:prstGeom prst="line">
              <a:avLst/>
            </a:prstGeom>
            <a:noFill/>
            <a:ln w="9525">
              <a:solidFill>
                <a:srgbClr val="CC0000"/>
              </a:solidFill>
              <a:round/>
              <a:headEnd/>
              <a:tailEnd type="triangle" w="med" len="me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27" name="Oval 1081">
              <a:extLst>
                <a:ext uri="{FF2B5EF4-FFF2-40B4-BE49-F238E27FC236}">
                  <a16:creationId xmlns:a16="http://schemas.microsoft.com/office/drawing/2014/main" id="{4C6ECFE3-FFD5-42F8-A333-3C2198F6B81B}"/>
                </a:ext>
              </a:extLst>
            </p:cNvPr>
            <p:cNvSpPr>
              <a:spLocks noChangeArrowheads="1"/>
            </p:cNvSpPr>
            <p:nvPr/>
          </p:nvSpPr>
          <p:spPr bwMode="auto">
            <a:xfrm>
              <a:off x="6096000" y="2133600"/>
              <a:ext cx="152400" cy="152400"/>
            </a:xfrm>
            <a:prstGeom prst="ellipse">
              <a:avLst/>
            </a:prstGeom>
            <a:solidFill>
              <a:srgbClr val="3333CC"/>
            </a:solidFill>
            <a:ln w="9525">
              <a:solidFill>
                <a:schemeClr val="tx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28" name="Rectangle 1084">
              <a:extLst>
                <a:ext uri="{FF2B5EF4-FFF2-40B4-BE49-F238E27FC236}">
                  <a16:creationId xmlns:a16="http://schemas.microsoft.com/office/drawing/2014/main" id="{7182371A-4098-4D83-877D-D97F8C2497C6}"/>
                </a:ext>
              </a:extLst>
            </p:cNvPr>
            <p:cNvSpPr>
              <a:spLocks noChangeArrowheads="1"/>
            </p:cNvSpPr>
            <p:nvPr/>
          </p:nvSpPr>
          <p:spPr bwMode="auto">
            <a:xfrm>
              <a:off x="5715000" y="2743200"/>
              <a:ext cx="228600" cy="2971800"/>
            </a:xfrm>
            <a:prstGeom prst="rect">
              <a:avLst/>
            </a:prstGeom>
            <a:solidFill>
              <a:schemeClr val="bg1"/>
            </a:solidFill>
            <a:ln w="317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29" name="Rectangle 1085">
              <a:extLst>
                <a:ext uri="{FF2B5EF4-FFF2-40B4-BE49-F238E27FC236}">
                  <a16:creationId xmlns:a16="http://schemas.microsoft.com/office/drawing/2014/main" id="{BEEBDD4E-D90F-4764-A2CA-AB89DD5B402B}"/>
                </a:ext>
              </a:extLst>
            </p:cNvPr>
            <p:cNvSpPr>
              <a:spLocks noChangeArrowheads="1"/>
            </p:cNvSpPr>
            <p:nvPr/>
          </p:nvSpPr>
          <p:spPr bwMode="auto">
            <a:xfrm>
              <a:off x="5715000" y="4267200"/>
              <a:ext cx="228600" cy="1524000"/>
            </a:xfrm>
            <a:prstGeom prst="rect">
              <a:avLst/>
            </a:prstGeom>
            <a:solidFill>
              <a:srgbClr val="FF3300"/>
            </a:solidFill>
            <a:ln w="9525">
              <a:no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30" name="Rectangle 1086">
              <a:extLst>
                <a:ext uri="{FF2B5EF4-FFF2-40B4-BE49-F238E27FC236}">
                  <a16:creationId xmlns:a16="http://schemas.microsoft.com/office/drawing/2014/main" id="{7A94665F-1BE6-4194-8AE0-0A8E34787F03}"/>
                </a:ext>
              </a:extLst>
            </p:cNvPr>
            <p:cNvSpPr>
              <a:spLocks noChangeArrowheads="1"/>
            </p:cNvSpPr>
            <p:nvPr/>
          </p:nvSpPr>
          <p:spPr bwMode="auto">
            <a:xfrm>
              <a:off x="5715000" y="4114800"/>
              <a:ext cx="228600" cy="685800"/>
            </a:xfrm>
            <a:prstGeom prst="rect">
              <a:avLst/>
            </a:prstGeom>
            <a:solidFill>
              <a:schemeClr val="bg1"/>
            </a:solidFill>
            <a:ln w="12700">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31" name="Line 1087">
              <a:extLst>
                <a:ext uri="{FF2B5EF4-FFF2-40B4-BE49-F238E27FC236}">
                  <a16:creationId xmlns:a16="http://schemas.microsoft.com/office/drawing/2014/main" id="{E6ACB738-6004-48F4-B629-129D8D783623}"/>
                </a:ext>
              </a:extLst>
            </p:cNvPr>
            <p:cNvSpPr>
              <a:spLocks noChangeShapeType="1"/>
            </p:cNvSpPr>
            <p:nvPr/>
          </p:nvSpPr>
          <p:spPr bwMode="auto">
            <a:xfrm>
              <a:off x="5715000" y="4114800"/>
              <a:ext cx="2286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32" name="Line 1088">
              <a:extLst>
                <a:ext uri="{FF2B5EF4-FFF2-40B4-BE49-F238E27FC236}">
                  <a16:creationId xmlns:a16="http://schemas.microsoft.com/office/drawing/2014/main" id="{94E68829-9BE3-4A1C-8FBE-22AE74A882FF}"/>
                </a:ext>
              </a:extLst>
            </p:cNvPr>
            <p:cNvSpPr>
              <a:spLocks noChangeShapeType="1"/>
            </p:cNvSpPr>
            <p:nvPr/>
          </p:nvSpPr>
          <p:spPr bwMode="auto">
            <a:xfrm>
              <a:off x="4267200" y="2438400"/>
              <a:ext cx="230188" cy="0"/>
            </a:xfrm>
            <a:prstGeom prst="line">
              <a:avLst/>
            </a:prstGeom>
            <a:noFill/>
            <a:ln w="9525">
              <a:solidFill>
                <a:srgbClr val="CC0000"/>
              </a:solidFill>
              <a:round/>
              <a:headEnd/>
              <a:tailEnd type="triangle" w="med" len="me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grpSp>
    </p:spTree>
    <p:extLst>
      <p:ext uri="{BB962C8B-B14F-4D97-AF65-F5344CB8AC3E}">
        <p14:creationId xmlns:p14="http://schemas.microsoft.com/office/powerpoint/2010/main" val="358534555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a:extLst>
              <a:ext uri="{FF2B5EF4-FFF2-40B4-BE49-F238E27FC236}">
                <a16:creationId xmlns:a16="http://schemas.microsoft.com/office/drawing/2014/main" id="{24B72880-0053-46C4-9651-107652AE8E0D}"/>
              </a:ext>
            </a:extLst>
          </p:cNvPr>
          <p:cNvSpPr>
            <a:spLocks noGrp="1" noChangeArrowheads="1"/>
          </p:cNvSpPr>
          <p:nvPr>
            <p:ph type="title"/>
          </p:nvPr>
        </p:nvSpPr>
        <p:spPr>
          <a:xfrm>
            <a:off x="393700" y="162560"/>
            <a:ext cx="8356600" cy="820103"/>
          </a:xfrm>
        </p:spPr>
        <p:txBody>
          <a:bodyPr>
            <a:normAutofit/>
          </a:bodyPr>
          <a:lstStyle/>
          <a:p>
            <a:pPr>
              <a:defRPr/>
            </a:pPr>
            <a:r>
              <a:rPr lang="en-US" b="1"/>
              <a:t>Classification by Opening Characteristics</a:t>
            </a:r>
          </a:p>
        </p:txBody>
      </p:sp>
      <p:sp>
        <p:nvSpPr>
          <p:cNvPr id="13" name="TextBox 12">
            <a:extLst>
              <a:ext uri="{FF2B5EF4-FFF2-40B4-BE49-F238E27FC236}">
                <a16:creationId xmlns:a16="http://schemas.microsoft.com/office/drawing/2014/main" id="{361DF368-7F7F-4E50-9F0E-5C7F6563C232}"/>
              </a:ext>
            </a:extLst>
          </p:cNvPr>
          <p:cNvSpPr txBox="1"/>
          <p:nvPr/>
        </p:nvSpPr>
        <p:spPr bwMode="auto">
          <a:xfrm>
            <a:off x="709089" y="5739600"/>
            <a:ext cx="7543800" cy="1508105"/>
          </a:xfrm>
          <a:prstGeom prst="rect">
            <a:avLst/>
          </a:prstGeom>
          <a:noFill/>
          <a:ln w="9525">
            <a:noFill/>
            <a:miter lim="800000"/>
            <a:headEnd/>
            <a:tailEnd/>
          </a:ln>
        </p:spPr>
        <p:txBody>
          <a:bodyPr wrap="square" lIns="91440" tIns="45720" rIns="91440" bIns="45720" anchor="t">
            <a:spAutoFit/>
          </a:bodyPr>
          <a:lstStyle/>
          <a:p>
            <a:pPr algn="ctr"/>
            <a:r>
              <a:rPr lang="en-US" sz="2000"/>
              <a:t>Verify specific model numbers before replacing any control.</a:t>
            </a:r>
            <a:endParaRPr lang="en-US" sz="2000">
              <a:cs typeface="Arial"/>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p:txBody>
      </p:sp>
      <p:graphicFrame>
        <p:nvGraphicFramePr>
          <p:cNvPr id="14" name="Table 13">
            <a:extLst>
              <a:ext uri="{FF2B5EF4-FFF2-40B4-BE49-F238E27FC236}">
                <a16:creationId xmlns:a16="http://schemas.microsoft.com/office/drawing/2014/main" id="{608B4D47-73C2-4456-98B2-2E96C7A6A557}"/>
              </a:ext>
            </a:extLst>
          </p:cNvPr>
          <p:cNvGraphicFramePr>
            <a:graphicFrameLocks noGrp="1"/>
          </p:cNvGraphicFramePr>
          <p:nvPr>
            <p:extLst>
              <p:ext uri="{D42A27DB-BD31-4B8C-83A1-F6EECF244321}">
                <p14:modId xmlns:p14="http://schemas.microsoft.com/office/powerpoint/2010/main" val="2585072045"/>
              </p:ext>
            </p:extLst>
          </p:nvPr>
        </p:nvGraphicFramePr>
        <p:xfrm>
          <a:off x="369461" y="1213449"/>
          <a:ext cx="8231076" cy="4480895"/>
        </p:xfrm>
        <a:graphic>
          <a:graphicData uri="http://schemas.openxmlformats.org/drawingml/2006/table">
            <a:tbl>
              <a:tblPr firstRow="1" bandRow="1">
                <a:tableStyleId>{5C22544A-7EE6-4342-B048-85BDC9FD1C3A}</a:tableStyleId>
              </a:tblPr>
              <a:tblGrid>
                <a:gridCol w="2057769">
                  <a:extLst>
                    <a:ext uri="{9D8B030D-6E8A-4147-A177-3AD203B41FA5}">
                      <a16:colId xmlns:a16="http://schemas.microsoft.com/office/drawing/2014/main" val="20000"/>
                    </a:ext>
                  </a:extLst>
                </a:gridCol>
                <a:gridCol w="2057769">
                  <a:extLst>
                    <a:ext uri="{9D8B030D-6E8A-4147-A177-3AD203B41FA5}">
                      <a16:colId xmlns:a16="http://schemas.microsoft.com/office/drawing/2014/main" val="20001"/>
                    </a:ext>
                  </a:extLst>
                </a:gridCol>
                <a:gridCol w="2057769">
                  <a:extLst>
                    <a:ext uri="{9D8B030D-6E8A-4147-A177-3AD203B41FA5}">
                      <a16:colId xmlns:a16="http://schemas.microsoft.com/office/drawing/2014/main" val="20002"/>
                    </a:ext>
                  </a:extLst>
                </a:gridCol>
                <a:gridCol w="2057769">
                  <a:extLst>
                    <a:ext uri="{9D8B030D-6E8A-4147-A177-3AD203B41FA5}">
                      <a16:colId xmlns:a16="http://schemas.microsoft.com/office/drawing/2014/main" val="20003"/>
                    </a:ext>
                  </a:extLst>
                </a:gridCol>
              </a:tblGrid>
              <a:tr h="4607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t>Fast  Open</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t>Slow Open</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t>2-Stg</a:t>
                      </a:r>
                      <a:r>
                        <a:rPr lang="en-US" sz="1600" baseline="0"/>
                        <a:t> Fast Open</a:t>
                      </a:r>
                      <a:endParaRPr lang="en-US" sz="160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a:t>2-Stg</a:t>
                      </a:r>
                      <a:r>
                        <a:rPr lang="en-US" sz="1600" baseline="0"/>
                        <a:t> Slow Open</a:t>
                      </a:r>
                      <a:endParaRPr lang="en-US" sz="1600"/>
                    </a:p>
                  </a:txBody>
                  <a:tcPr anchor="ctr"/>
                </a:tc>
                <a:extLst>
                  <a:ext uri="{0D108BD9-81ED-4DB2-BD59-A6C34878D82A}">
                    <a16:rowId xmlns:a16="http://schemas.microsoft.com/office/drawing/2014/main" val="10000"/>
                  </a:ext>
                </a:extLst>
              </a:tr>
              <a:tr h="949208">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600"/>
                        <a:t>36J22, 36H32 36G32, 36C03</a:t>
                      </a:r>
                    </a:p>
                  </a:txBody>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600"/>
                        <a:t>36J24</a:t>
                      </a:r>
                    </a:p>
                    <a:p>
                      <a:pPr marL="0" marR="0" indent="0" algn="ctr" defTabSz="914400" rtl="0" eaLnBrk="1" fontAlgn="auto" latinLnBrk="0" hangingPunct="1">
                        <a:lnSpc>
                          <a:spcPct val="100000"/>
                        </a:lnSpc>
                        <a:spcBef>
                          <a:spcPts val="0"/>
                        </a:spcBef>
                        <a:spcAft>
                          <a:spcPts val="600"/>
                        </a:spcAft>
                        <a:buClrTx/>
                        <a:buSzTx/>
                        <a:buFontTx/>
                        <a:buNone/>
                        <a:tabLst/>
                        <a:defRPr/>
                      </a:pPr>
                      <a:r>
                        <a:rPr lang="en-US" sz="1600"/>
                        <a:t>36H33</a:t>
                      </a:r>
                    </a:p>
                    <a:p>
                      <a:pPr algn="ctr">
                        <a:spcAft>
                          <a:spcPts val="600"/>
                        </a:spcAft>
                      </a:pPr>
                      <a:r>
                        <a:rPr lang="en-US" sz="1600"/>
                        <a:t>36G33</a:t>
                      </a:r>
                    </a:p>
                  </a:txBody>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600"/>
                        <a:t>36J54</a:t>
                      </a:r>
                    </a:p>
                    <a:p>
                      <a:pPr algn="ctr">
                        <a:spcAft>
                          <a:spcPts val="600"/>
                        </a:spcAft>
                      </a:pPr>
                      <a:r>
                        <a:rPr lang="en-US" sz="1600"/>
                        <a:t>36H64</a:t>
                      </a:r>
                    </a:p>
                  </a:txBody>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600"/>
                        <a:t>36J55</a:t>
                      </a:r>
                    </a:p>
                    <a:p>
                      <a:pPr algn="ctr">
                        <a:spcAft>
                          <a:spcPts val="600"/>
                        </a:spcAft>
                      </a:pPr>
                      <a:r>
                        <a:rPr lang="en-US" sz="1600"/>
                        <a:t>36H65</a:t>
                      </a:r>
                    </a:p>
                  </a:txBody>
                  <a:tcPr/>
                </a:tc>
                <a:extLst>
                  <a:ext uri="{0D108BD9-81ED-4DB2-BD59-A6C34878D82A}">
                    <a16:rowId xmlns:a16="http://schemas.microsoft.com/office/drawing/2014/main" val="10001"/>
                  </a:ext>
                </a:extLst>
              </a:tr>
              <a:tr h="1734147">
                <a:tc>
                  <a:txBody>
                    <a:bodyPr/>
                    <a:lstStyle/>
                    <a:p>
                      <a:endParaRPr lang="en-US" sz="1600" b="0">
                        <a:solidFill>
                          <a:srgbClr val="000000"/>
                        </a:solidFill>
                      </a:endParaRPr>
                    </a:p>
                  </a:txBody>
                  <a:tcPr anchor="ctr"/>
                </a:tc>
                <a:tc>
                  <a:txBody>
                    <a:bodyPr/>
                    <a:lstStyle/>
                    <a:p>
                      <a:endParaRPr lang="en-US" sz="1600" b="0">
                        <a:solidFill>
                          <a:srgbClr val="000000"/>
                        </a:solidFill>
                      </a:endParaRPr>
                    </a:p>
                  </a:txBody>
                  <a:tcPr anchor="ctr"/>
                </a:tc>
                <a:tc>
                  <a:txBody>
                    <a:bodyPr/>
                    <a:lstStyle/>
                    <a:p>
                      <a:endParaRPr lang="en-US" sz="1600" b="0">
                        <a:solidFill>
                          <a:srgbClr val="000000"/>
                        </a:solidFill>
                      </a:endParaRPr>
                    </a:p>
                  </a:txBody>
                  <a:tcPr anchor="ctr"/>
                </a:tc>
                <a:tc>
                  <a:txBody>
                    <a:bodyPr/>
                    <a:lstStyle/>
                    <a:p>
                      <a:endParaRPr lang="en-US" sz="1600" b="0">
                        <a:solidFill>
                          <a:srgbClr val="000000"/>
                        </a:solidFill>
                      </a:endParaRPr>
                    </a:p>
                  </a:txBody>
                  <a:tcPr anchor="ctr"/>
                </a:tc>
                <a:extLst>
                  <a:ext uri="{0D108BD9-81ED-4DB2-BD59-A6C34878D82A}">
                    <a16:rowId xmlns:a16="http://schemas.microsoft.com/office/drawing/2014/main" val="10002"/>
                  </a:ext>
                </a:extLst>
              </a:tr>
              <a:tr h="1275498">
                <a:tc>
                  <a:txBody>
                    <a:bodyPr/>
                    <a:lstStyle/>
                    <a:p>
                      <a:pPr algn="ctr">
                        <a:lnSpc>
                          <a:spcPct val="100000"/>
                        </a:lnSpc>
                        <a:spcAft>
                          <a:spcPts val="0"/>
                        </a:spcAft>
                        <a:buFont typeface="Wingdings" pitchFamily="2" charset="2"/>
                        <a:buNone/>
                      </a:pPr>
                      <a:r>
                        <a:rPr lang="en-US" sz="1600" u="sng"/>
                        <a:t>Fast Open</a:t>
                      </a:r>
                    </a:p>
                    <a:p>
                      <a:pPr algn="l">
                        <a:lnSpc>
                          <a:spcPct val="100000"/>
                        </a:lnSpc>
                        <a:spcAft>
                          <a:spcPts val="0"/>
                        </a:spcAft>
                        <a:buFont typeface="Wingdings" pitchFamily="2" charset="2"/>
                        <a:buNone/>
                      </a:pPr>
                      <a:r>
                        <a:rPr lang="en-US" sz="1600"/>
                        <a:t>Fast rise to full outlet pressure upon energizing the valve</a:t>
                      </a:r>
                    </a:p>
                  </a:txBody>
                  <a:tcPr/>
                </a:tc>
                <a:tc>
                  <a:txBody>
                    <a:bodyPr/>
                    <a:lstStyle/>
                    <a:p>
                      <a:pPr algn="ctr">
                        <a:lnSpc>
                          <a:spcPct val="100000"/>
                        </a:lnSpc>
                        <a:spcAft>
                          <a:spcPts val="0"/>
                        </a:spcAft>
                      </a:pPr>
                      <a:r>
                        <a:rPr lang="en-US" sz="1600" u="sng"/>
                        <a:t>Slow Open</a:t>
                      </a:r>
                      <a:r>
                        <a:rPr lang="en-US" sz="1600"/>
                        <a:t> </a:t>
                      </a:r>
                    </a:p>
                    <a:p>
                      <a:pPr algn="l">
                        <a:lnSpc>
                          <a:spcPct val="100000"/>
                        </a:lnSpc>
                        <a:spcAft>
                          <a:spcPts val="0"/>
                        </a:spcAft>
                      </a:pPr>
                      <a:r>
                        <a:rPr lang="en-US" sz="1600"/>
                        <a:t>Slow increase of gas to full outlet pressure for smoother ignition</a:t>
                      </a:r>
                      <a:endParaRPr lang="en-US" sz="1600" b="0" baseline="0">
                        <a:solidFill>
                          <a:srgbClr val="000000"/>
                        </a:solidFill>
                      </a:endParaRPr>
                    </a:p>
                  </a:txBody>
                  <a:tcPr/>
                </a:tc>
                <a:tc gridSpan="2">
                  <a:txBody>
                    <a:bodyPr/>
                    <a:lstStyle/>
                    <a:p>
                      <a:pPr algn="ctr">
                        <a:lnSpc>
                          <a:spcPct val="100000"/>
                        </a:lnSpc>
                        <a:spcAft>
                          <a:spcPts val="0"/>
                        </a:spcAft>
                        <a:buFont typeface="Wingdings" pitchFamily="2" charset="2"/>
                        <a:buNone/>
                      </a:pPr>
                      <a:r>
                        <a:rPr lang="en-US" sz="1600" u="sng"/>
                        <a:t>Two-Stage Open</a:t>
                      </a:r>
                      <a:endParaRPr lang="en-US" sz="1600"/>
                    </a:p>
                    <a:p>
                      <a:pPr algn="l">
                        <a:lnSpc>
                          <a:spcPct val="100000"/>
                        </a:lnSpc>
                        <a:spcAft>
                          <a:spcPts val="0"/>
                        </a:spcAft>
                        <a:buFont typeface="Wingdings" pitchFamily="2" charset="2"/>
                        <a:buNone/>
                      </a:pPr>
                      <a:r>
                        <a:rPr lang="en-US" sz="1600"/>
                        <a:t>Low pressure 1</a:t>
                      </a:r>
                      <a:r>
                        <a:rPr lang="en-US" sz="1600" baseline="30000"/>
                        <a:t>st</a:t>
                      </a:r>
                      <a:r>
                        <a:rPr lang="en-US" sz="1600"/>
                        <a:t> stage (low fire) </a:t>
                      </a:r>
                    </a:p>
                    <a:p>
                      <a:pPr algn="l">
                        <a:lnSpc>
                          <a:spcPct val="100000"/>
                        </a:lnSpc>
                        <a:spcAft>
                          <a:spcPts val="0"/>
                        </a:spcAft>
                        <a:buFont typeface="Wingdings" pitchFamily="2" charset="2"/>
                        <a:buNone/>
                      </a:pPr>
                      <a:r>
                        <a:rPr lang="en-US" sz="1600"/>
                        <a:t>and then full outlet pressure on </a:t>
                      </a:r>
                    </a:p>
                    <a:p>
                      <a:pPr algn="l">
                        <a:lnSpc>
                          <a:spcPct val="100000"/>
                        </a:lnSpc>
                        <a:spcAft>
                          <a:spcPts val="0"/>
                        </a:spcAft>
                        <a:buFont typeface="Wingdings" pitchFamily="2" charset="2"/>
                        <a:buNone/>
                      </a:pPr>
                      <a:r>
                        <a:rPr lang="en-US" sz="1600"/>
                        <a:t>a call for 2</a:t>
                      </a:r>
                      <a:r>
                        <a:rPr lang="en-US" sz="1600" baseline="30000"/>
                        <a:t>nd</a:t>
                      </a:r>
                      <a:r>
                        <a:rPr lang="en-US" sz="1600"/>
                        <a:t> stage heat</a:t>
                      </a:r>
                    </a:p>
                    <a:p>
                      <a:pPr algn="l">
                        <a:lnSpc>
                          <a:spcPct val="100000"/>
                        </a:lnSpc>
                        <a:spcAft>
                          <a:spcPts val="0"/>
                        </a:spcAft>
                        <a:buFont typeface="Arial" pitchFamily="34" charset="0"/>
                        <a:buNone/>
                      </a:pPr>
                      <a:r>
                        <a:rPr lang="en-US" sz="1600"/>
                        <a:t>Can be</a:t>
                      </a:r>
                      <a:r>
                        <a:rPr lang="en-US" sz="1600" baseline="0"/>
                        <a:t> fast or slow open on both stages</a:t>
                      </a:r>
                      <a:endParaRPr lang="en-US" sz="1600" i="1"/>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0">
                        <a:solidFill>
                          <a:srgbClr val="000000"/>
                        </a:solidFill>
                      </a:endParaRPr>
                    </a:p>
                  </a:txBody>
                  <a:tcPr>
                    <a:lnL w="38100" cap="flat" cmpd="sng" algn="ctr">
                      <a:solidFill>
                        <a:schemeClr val="bg1">
                          <a:lumMod val="75000"/>
                        </a:schemeClr>
                      </a:solidFill>
                      <a:prstDash val="solid"/>
                      <a:round/>
                      <a:headEnd type="none" w="med" len="med"/>
                      <a:tailEnd type="none" w="med" len="med"/>
                    </a:lnL>
                    <a:lnR w="38100" cap="flat" cmpd="sng" algn="ctr">
                      <a:solidFill>
                        <a:schemeClr val="bg1">
                          <a:lumMod val="75000"/>
                        </a:schemeClr>
                      </a:solidFill>
                      <a:prstDash val="solid"/>
                      <a:round/>
                      <a:headEnd type="none" w="med" len="med"/>
                      <a:tailEnd type="none" w="med" len="med"/>
                    </a:lnR>
                    <a:lnT w="3810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pic>
        <p:nvPicPr>
          <p:cNvPr id="16" name="Picture 15" descr="36H Opening Curve 2 Stage Slow.PNG">
            <a:extLst>
              <a:ext uri="{FF2B5EF4-FFF2-40B4-BE49-F238E27FC236}">
                <a16:creationId xmlns:a16="http://schemas.microsoft.com/office/drawing/2014/main" id="{27F0CBE8-7198-4D0D-A517-C6D008DF2C4A}"/>
              </a:ext>
            </a:extLst>
          </p:cNvPr>
          <p:cNvPicPr>
            <a:picLocks noChangeAspect="1"/>
          </p:cNvPicPr>
          <p:nvPr/>
        </p:nvPicPr>
        <p:blipFill>
          <a:blip r:embed="rId3" cstate="print">
            <a:clrChange>
              <a:clrFrom>
                <a:srgbClr val="FFFFFF"/>
              </a:clrFrom>
              <a:clrTo>
                <a:srgbClr val="FFFFFF">
                  <a:alpha val="0"/>
                </a:srgbClr>
              </a:clrTo>
            </a:clrChange>
          </a:blip>
          <a:srcRect t="11161"/>
          <a:stretch>
            <a:fillRect/>
          </a:stretch>
        </p:blipFill>
        <p:spPr>
          <a:xfrm>
            <a:off x="6529872" y="2751826"/>
            <a:ext cx="2058875" cy="1602806"/>
          </a:xfrm>
          <a:prstGeom prst="rect">
            <a:avLst/>
          </a:prstGeom>
        </p:spPr>
      </p:pic>
      <p:pic>
        <p:nvPicPr>
          <p:cNvPr id="17" name="Picture 16" descr="36H Opening Curve Fast.PNG">
            <a:extLst>
              <a:ext uri="{FF2B5EF4-FFF2-40B4-BE49-F238E27FC236}">
                <a16:creationId xmlns:a16="http://schemas.microsoft.com/office/drawing/2014/main" id="{4ED90026-C1B5-42F4-9A9F-B0F40699166D}"/>
              </a:ext>
            </a:extLst>
          </p:cNvPr>
          <p:cNvPicPr>
            <a:picLocks noChangeAspect="1"/>
          </p:cNvPicPr>
          <p:nvPr/>
        </p:nvPicPr>
        <p:blipFill>
          <a:blip r:embed="rId4" cstate="print">
            <a:clrChange>
              <a:clrFrom>
                <a:srgbClr val="FFFFFF"/>
              </a:clrFrom>
              <a:clrTo>
                <a:srgbClr val="FFFFFF">
                  <a:alpha val="0"/>
                </a:srgbClr>
              </a:clrTo>
            </a:clrChange>
          </a:blip>
          <a:srcRect t="9194"/>
          <a:stretch>
            <a:fillRect/>
          </a:stretch>
        </p:blipFill>
        <p:spPr>
          <a:xfrm>
            <a:off x="311950" y="2709186"/>
            <a:ext cx="2058875" cy="1574066"/>
          </a:xfrm>
          <a:prstGeom prst="rect">
            <a:avLst/>
          </a:prstGeom>
        </p:spPr>
      </p:pic>
      <p:pic>
        <p:nvPicPr>
          <p:cNvPr id="18" name="Picture 17" descr="36H Opening Curve Slow.PNG">
            <a:extLst>
              <a:ext uri="{FF2B5EF4-FFF2-40B4-BE49-F238E27FC236}">
                <a16:creationId xmlns:a16="http://schemas.microsoft.com/office/drawing/2014/main" id="{76627ECE-D1B6-4D4B-99FE-6C5932EB9C7D}"/>
              </a:ext>
            </a:extLst>
          </p:cNvPr>
          <p:cNvPicPr>
            <a:picLocks noChangeAspect="1"/>
          </p:cNvPicPr>
          <p:nvPr/>
        </p:nvPicPr>
        <p:blipFill>
          <a:blip r:embed="rId5" cstate="print">
            <a:clrChange>
              <a:clrFrom>
                <a:srgbClr val="FFFFFF"/>
              </a:clrFrom>
              <a:clrTo>
                <a:srgbClr val="FFFFFF">
                  <a:alpha val="0"/>
                </a:srgbClr>
              </a:clrTo>
            </a:clrChange>
          </a:blip>
          <a:srcRect t="8726"/>
          <a:stretch>
            <a:fillRect/>
          </a:stretch>
        </p:blipFill>
        <p:spPr>
          <a:xfrm>
            <a:off x="2418272" y="2708694"/>
            <a:ext cx="2058875" cy="1683337"/>
          </a:xfrm>
          <a:prstGeom prst="rect">
            <a:avLst/>
          </a:prstGeom>
        </p:spPr>
      </p:pic>
      <p:pic>
        <p:nvPicPr>
          <p:cNvPr id="19" name="Picture 18" descr="36H Opening Curve 2 Stage Fast.PNG">
            <a:extLst>
              <a:ext uri="{FF2B5EF4-FFF2-40B4-BE49-F238E27FC236}">
                <a16:creationId xmlns:a16="http://schemas.microsoft.com/office/drawing/2014/main" id="{0190EB33-615C-45AD-A683-12DD4D078EC3}"/>
              </a:ext>
            </a:extLst>
          </p:cNvPr>
          <p:cNvPicPr>
            <a:picLocks noChangeAspect="1"/>
          </p:cNvPicPr>
          <p:nvPr/>
        </p:nvPicPr>
        <p:blipFill>
          <a:blip r:embed="rId6" cstate="print">
            <a:clrChange>
              <a:clrFrom>
                <a:srgbClr val="FFFFFF"/>
              </a:clrFrom>
              <a:clrTo>
                <a:srgbClr val="FFFFFF">
                  <a:alpha val="0"/>
                </a:srgbClr>
              </a:clrTo>
            </a:clrChange>
          </a:blip>
          <a:srcRect t="9671"/>
          <a:stretch>
            <a:fillRect/>
          </a:stretch>
        </p:blipFill>
        <p:spPr>
          <a:xfrm>
            <a:off x="4474197" y="2706116"/>
            <a:ext cx="2058875" cy="1610583"/>
          </a:xfrm>
          <a:prstGeom prst="rect">
            <a:avLst/>
          </a:prstGeom>
        </p:spPr>
      </p:pic>
    </p:spTree>
    <p:extLst>
      <p:ext uri="{BB962C8B-B14F-4D97-AF65-F5344CB8AC3E}">
        <p14:creationId xmlns:p14="http://schemas.microsoft.com/office/powerpoint/2010/main" val="304606967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5F324-6C31-4036-9A20-F5C31065EE72}"/>
              </a:ext>
            </a:extLst>
          </p:cNvPr>
          <p:cNvSpPr>
            <a:spLocks noGrp="1"/>
          </p:cNvSpPr>
          <p:nvPr>
            <p:ph type="title"/>
          </p:nvPr>
        </p:nvSpPr>
        <p:spPr/>
        <p:txBody>
          <a:bodyPr/>
          <a:lstStyle/>
          <a:p>
            <a:r>
              <a:rPr lang="en-US" b="1">
                <a:cs typeface="Arial"/>
              </a:rPr>
              <a:t>Selecting a Gas Valve</a:t>
            </a:r>
            <a:endParaRPr lang="en-US"/>
          </a:p>
        </p:txBody>
      </p:sp>
      <p:sp>
        <p:nvSpPr>
          <p:cNvPr id="3" name="Text Placeholder 2">
            <a:extLst>
              <a:ext uri="{FF2B5EF4-FFF2-40B4-BE49-F238E27FC236}">
                <a16:creationId xmlns:a16="http://schemas.microsoft.com/office/drawing/2014/main" id="{DBE6D18F-0BFB-47F4-8E85-98B08A65DDDD}"/>
              </a:ext>
            </a:extLst>
          </p:cNvPr>
          <p:cNvSpPr>
            <a:spLocks noGrp="1"/>
          </p:cNvSpPr>
          <p:nvPr>
            <p:ph type="body" sz="quarter" idx="10"/>
          </p:nvPr>
        </p:nvSpPr>
        <p:spPr/>
        <p:txBody>
          <a:bodyPr/>
          <a:lstStyle/>
          <a:p>
            <a:r>
              <a:rPr lang="en-US">
                <a:cs typeface="Arial"/>
              </a:rPr>
              <a:t>The following slides break down potential White-Rodgers gas valve options, with a variety of applications.</a:t>
            </a:r>
          </a:p>
          <a:p>
            <a:pPr>
              <a:buClr>
                <a:srgbClr val="808080"/>
              </a:buClr>
            </a:pPr>
            <a:r>
              <a:rPr lang="en-US">
                <a:cs typeface="Arial"/>
              </a:rPr>
              <a:t>Selection can be broken down in all cases by application, ignition source, BTU rating, and opening characteristics.</a:t>
            </a:r>
          </a:p>
          <a:p>
            <a:pPr>
              <a:buClr>
                <a:srgbClr val="808080"/>
              </a:buClr>
            </a:pPr>
            <a:r>
              <a:rPr lang="en-US">
                <a:solidFill>
                  <a:srgbClr val="3F4040"/>
                </a:solidFill>
                <a:cs typeface="Arial"/>
              </a:rPr>
              <a:t>When in doubt, WR Mobile is a great resource for easily searching existing WR and competitive products for the best replacement.</a:t>
            </a:r>
          </a:p>
        </p:txBody>
      </p:sp>
      <p:pic>
        <p:nvPicPr>
          <p:cNvPr id="5" name="Picture 4">
            <a:extLst>
              <a:ext uri="{FF2B5EF4-FFF2-40B4-BE49-F238E27FC236}">
                <a16:creationId xmlns:a16="http://schemas.microsoft.com/office/drawing/2014/main" id="{D59FD0E1-3179-4890-AFF0-2BBE3BA04950}"/>
              </a:ext>
            </a:extLst>
          </p:cNvPr>
          <p:cNvPicPr>
            <a:picLocks noChangeAspect="1"/>
          </p:cNvPicPr>
          <p:nvPr/>
        </p:nvPicPr>
        <p:blipFill>
          <a:blip r:embed="rId2"/>
          <a:stretch>
            <a:fillRect/>
          </a:stretch>
        </p:blipFill>
        <p:spPr>
          <a:xfrm>
            <a:off x="5977527" y="3587942"/>
            <a:ext cx="2671647" cy="3199963"/>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15DFCF12-EE18-49F7-8DC0-9BECA78A77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5162" y="3724332"/>
            <a:ext cx="1456467" cy="2896055"/>
          </a:xfrm>
          <a:prstGeom prst="rect">
            <a:avLst/>
          </a:prstGeom>
        </p:spPr>
      </p:pic>
      <p:pic>
        <p:nvPicPr>
          <p:cNvPr id="9" name="Picture 8" descr="A close up of a blue background&#10;&#10;Description automatically generated">
            <a:extLst>
              <a:ext uri="{FF2B5EF4-FFF2-40B4-BE49-F238E27FC236}">
                <a16:creationId xmlns:a16="http://schemas.microsoft.com/office/drawing/2014/main" id="{D40ED6A3-19EF-4A70-9B77-B3A3374D75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0821" y="3721655"/>
            <a:ext cx="650104" cy="650104"/>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C08F9FA4-3042-4A84-A064-67AD2490B8ED}"/>
              </a:ext>
            </a:extLst>
          </p:cNvPr>
          <p:cNvSpPr txBox="1"/>
          <p:nvPr/>
        </p:nvSpPr>
        <p:spPr bwMode="auto">
          <a:xfrm>
            <a:off x="1582134" y="6625630"/>
            <a:ext cx="990600" cy="272832"/>
          </a:xfrm>
          <a:prstGeom prst="rect">
            <a:avLst/>
          </a:prstGeom>
          <a:noFill/>
          <a:ln w="9525">
            <a:noFill/>
            <a:miter lim="800000"/>
            <a:headEnd/>
            <a:tailEnd/>
          </a:ln>
        </p:spPr>
        <p:txBody>
          <a:bodyPr wrap="square" rtlCol="0">
            <a:spAutoFit/>
          </a:bodyPr>
          <a:lstStyle/>
          <a:p>
            <a:pPr eaLnBrk="0" hangingPunct="0">
              <a:lnSpc>
                <a:spcPct val="105000"/>
              </a:lnSpc>
            </a:pPr>
            <a:r>
              <a:rPr lang="en-US" sz="1200" b="1" i="1"/>
              <a:t>WR Mobile</a:t>
            </a:r>
          </a:p>
        </p:txBody>
      </p:sp>
    </p:spTree>
    <p:extLst>
      <p:ext uri="{BB962C8B-B14F-4D97-AF65-F5344CB8AC3E}">
        <p14:creationId xmlns:p14="http://schemas.microsoft.com/office/powerpoint/2010/main" val="9252282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9F5E79-4D33-4198-B51E-8BCAAC86F50A}"/>
              </a:ext>
            </a:extLst>
          </p:cNvPr>
          <p:cNvSpPr/>
          <p:nvPr/>
        </p:nvSpPr>
        <p:spPr bwMode="auto">
          <a:xfrm rot="16200000">
            <a:off x="315566" y="931386"/>
            <a:ext cx="3561423" cy="419255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2" name="Rectangle 1031">
            <a:extLst>
              <a:ext uri="{FF2B5EF4-FFF2-40B4-BE49-F238E27FC236}">
                <a16:creationId xmlns:a16="http://schemas.microsoft.com/office/drawing/2014/main" id="{55F3B8C9-CDA3-4BEC-B9A9-DBC41144D6A6}"/>
              </a:ext>
            </a:extLst>
          </p:cNvPr>
          <p:cNvSpPr>
            <a:spLocks noGrp="1" noChangeArrowheads="1"/>
          </p:cNvSpPr>
          <p:nvPr>
            <p:ph type="title"/>
          </p:nvPr>
        </p:nvSpPr>
        <p:spPr>
          <a:xfrm>
            <a:off x="393700" y="162560"/>
            <a:ext cx="8356600" cy="820103"/>
          </a:xfrm>
        </p:spPr>
        <p:txBody>
          <a:bodyPr>
            <a:normAutofit/>
          </a:bodyPr>
          <a:lstStyle/>
          <a:p>
            <a:pPr>
              <a:defRPr/>
            </a:pPr>
            <a:r>
              <a:rPr lang="en-US" b="1"/>
              <a:t>25M Gas Valves</a:t>
            </a:r>
          </a:p>
        </p:txBody>
      </p:sp>
      <p:sp>
        <p:nvSpPr>
          <p:cNvPr id="15" name="TextBox 14">
            <a:extLst>
              <a:ext uri="{FF2B5EF4-FFF2-40B4-BE49-F238E27FC236}">
                <a16:creationId xmlns:a16="http://schemas.microsoft.com/office/drawing/2014/main" id="{69C0D351-6FA3-42A2-B69B-604BC3CE8699}"/>
              </a:ext>
            </a:extLst>
          </p:cNvPr>
          <p:cNvSpPr txBox="1"/>
          <p:nvPr/>
        </p:nvSpPr>
        <p:spPr bwMode="auto">
          <a:xfrm>
            <a:off x="4512018" y="1247794"/>
            <a:ext cx="4470251" cy="4154984"/>
          </a:xfrm>
          <a:prstGeom prst="rect">
            <a:avLst/>
          </a:prstGeom>
          <a:noFill/>
          <a:ln w="9525">
            <a:noFill/>
            <a:miter lim="800000"/>
            <a:headEnd/>
            <a:tailEnd/>
          </a:ln>
        </p:spPr>
        <p:txBody>
          <a:bodyPr wrap="square">
            <a:spAutoFit/>
          </a:bodyPr>
          <a:lstStyle/>
          <a:p>
            <a:r>
              <a:rPr lang="en-US"/>
              <a:t>Clothes dryer gas valves combine pressure regulator main and redundant solenoids for hot surface ignition dryers.</a:t>
            </a:r>
          </a:p>
          <a:p>
            <a:endParaRPr lang="en-US" sz="800"/>
          </a:p>
          <a:p>
            <a:pPr marL="285750" indent="-285750">
              <a:buFont typeface="Arial" panose="020B0604020202020204" pitchFamily="34" charset="0"/>
              <a:buChar char="•"/>
            </a:pPr>
            <a:r>
              <a:rPr lang="en-US" sz="1600"/>
              <a:t>Compact split coil design</a:t>
            </a:r>
          </a:p>
          <a:p>
            <a:pPr marL="285750" indent="-285750">
              <a:buFont typeface="Arial" panose="020B0604020202020204" pitchFamily="34" charset="0"/>
              <a:buChar char="•"/>
            </a:pPr>
            <a:r>
              <a:rPr lang="en-US" sz="1600"/>
              <a:t>Inlet/outlet screen</a:t>
            </a:r>
          </a:p>
          <a:p>
            <a:pPr marL="285750" indent="-285750">
              <a:buFont typeface="Arial" panose="020B0604020202020204" pitchFamily="34" charset="0"/>
              <a:buChar char="•"/>
            </a:pPr>
            <a:r>
              <a:rPr lang="en-US" sz="1600"/>
              <a:t>Field-adjustable regulator</a:t>
            </a:r>
          </a:p>
          <a:p>
            <a:pPr marL="285750" indent="-285750">
              <a:buFont typeface="Arial" panose="020B0604020202020204" pitchFamily="34" charset="0"/>
              <a:buChar char="•"/>
            </a:pPr>
            <a:r>
              <a:rPr lang="en-US" sz="1600"/>
              <a:t>Replaceable operating coils (no gas interruption)</a:t>
            </a:r>
          </a:p>
          <a:p>
            <a:pPr marL="285750" indent="-285750">
              <a:buFont typeface="Arial" panose="020B0604020202020204" pitchFamily="34" charset="0"/>
              <a:buChar char="•"/>
            </a:pPr>
            <a:r>
              <a:rPr lang="en-US" sz="1600"/>
              <a:t>Outlet pressure tap</a:t>
            </a:r>
          </a:p>
          <a:p>
            <a:pPr marL="285750" indent="-285750">
              <a:buFont typeface="Arial" panose="020B0604020202020204" pitchFamily="34" charset="0"/>
              <a:buChar char="•"/>
            </a:pPr>
            <a:r>
              <a:rPr lang="en-US" sz="1600"/>
              <a:t>Both models packaged with the most popular main burner orifices to replace many OEM models</a:t>
            </a:r>
          </a:p>
          <a:p>
            <a:pPr marL="285750" indent="-285750">
              <a:buFont typeface="Arial" panose="020B0604020202020204" pitchFamily="34" charset="0"/>
              <a:buChar char="•"/>
            </a:pPr>
            <a:r>
              <a:rPr lang="en-US" sz="1600"/>
              <a:t>Replacement coils available for most popular models</a:t>
            </a:r>
          </a:p>
          <a:p>
            <a:pPr marL="285750" indent="-285750">
              <a:buFont typeface="Arial" panose="020B0604020202020204" pitchFamily="34" charset="0"/>
              <a:buChar char="•"/>
            </a:pPr>
            <a:r>
              <a:rPr lang="en-US" sz="1600"/>
              <a:t>Single or complete coil sets</a:t>
            </a:r>
          </a:p>
        </p:txBody>
      </p:sp>
      <p:pic>
        <p:nvPicPr>
          <p:cNvPr id="7" name="Picture 6">
            <a:extLst>
              <a:ext uri="{FF2B5EF4-FFF2-40B4-BE49-F238E27FC236}">
                <a16:creationId xmlns:a16="http://schemas.microsoft.com/office/drawing/2014/main" id="{C27A8291-3B5A-4663-B8B6-4B9FF0F228E8}"/>
              </a:ext>
            </a:extLst>
          </p:cNvPr>
          <p:cNvPicPr>
            <a:picLocks noChangeAspect="1"/>
          </p:cNvPicPr>
          <p:nvPr/>
        </p:nvPicPr>
        <p:blipFill>
          <a:blip r:embed="rId3"/>
          <a:stretch>
            <a:fillRect/>
          </a:stretch>
        </p:blipFill>
        <p:spPr>
          <a:xfrm>
            <a:off x="1210496" y="5402778"/>
            <a:ext cx="6723008" cy="1150864"/>
          </a:xfrm>
          <a:prstGeom prst="rect">
            <a:avLst/>
          </a:prstGeom>
        </p:spPr>
      </p:pic>
      <p:pic>
        <p:nvPicPr>
          <p:cNvPr id="4" name="Picture 3" descr="A picture containing indoor, metalware, silver, set&#10;&#10;Description automatically generated">
            <a:extLst>
              <a:ext uri="{FF2B5EF4-FFF2-40B4-BE49-F238E27FC236}">
                <a16:creationId xmlns:a16="http://schemas.microsoft.com/office/drawing/2014/main" id="{30EF3964-704A-404D-8807-72B8102493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099" y="1325632"/>
            <a:ext cx="3146004" cy="3037300"/>
          </a:xfrm>
          <a:prstGeom prst="rect">
            <a:avLst/>
          </a:prstGeom>
        </p:spPr>
      </p:pic>
      <p:sp>
        <p:nvSpPr>
          <p:cNvPr id="10" name="TextBox 9">
            <a:extLst>
              <a:ext uri="{FF2B5EF4-FFF2-40B4-BE49-F238E27FC236}">
                <a16:creationId xmlns:a16="http://schemas.microsoft.com/office/drawing/2014/main" id="{754EB4DF-A387-4ED6-ADEE-DBFB44283A66}"/>
              </a:ext>
            </a:extLst>
          </p:cNvPr>
          <p:cNvSpPr txBox="1"/>
          <p:nvPr/>
        </p:nvSpPr>
        <p:spPr bwMode="auto">
          <a:xfrm>
            <a:off x="1040715" y="4375612"/>
            <a:ext cx="1916772" cy="276999"/>
          </a:xfrm>
          <a:prstGeom prst="rect">
            <a:avLst/>
          </a:prstGeom>
          <a:noFill/>
          <a:ln w="9525">
            <a:noFill/>
            <a:miter lim="800000"/>
            <a:headEnd/>
            <a:tailEnd/>
          </a:ln>
        </p:spPr>
        <p:txBody>
          <a:bodyPr wrap="square">
            <a:spAutoFit/>
          </a:bodyPr>
          <a:lstStyle/>
          <a:p>
            <a:pPr algn="ctr"/>
            <a:r>
              <a:rPr lang="en-US" sz="1200" b="1" i="1"/>
              <a:t>25M Gas Valve</a:t>
            </a:r>
            <a:endParaRPr lang="en-US" sz="1200" i="1"/>
          </a:p>
        </p:txBody>
      </p:sp>
    </p:spTree>
    <p:extLst>
      <p:ext uri="{BB962C8B-B14F-4D97-AF65-F5344CB8AC3E}">
        <p14:creationId xmlns:p14="http://schemas.microsoft.com/office/powerpoint/2010/main" val="392702670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F528B933-2B27-4C18-8905-0CF874D7B2E2}"/>
              </a:ext>
            </a:extLst>
          </p:cNvPr>
          <p:cNvCxnSpPr>
            <a:cxnSpLocks/>
            <a:stCxn id="14" idx="2"/>
            <a:endCxn id="21" idx="0"/>
          </p:cNvCxnSpPr>
          <p:nvPr/>
        </p:nvCxnSpPr>
        <p:spPr bwMode="auto">
          <a:xfrm>
            <a:off x="4572000" y="3160340"/>
            <a:ext cx="0" cy="1934512"/>
          </a:xfrm>
          <a:prstGeom prst="line">
            <a:avLst/>
          </a:prstGeom>
          <a:solidFill>
            <a:schemeClr val="accent1"/>
          </a:solidFill>
          <a:ln w="19050" cap="flat" cmpd="sng" algn="ctr">
            <a:solidFill>
              <a:schemeClr val="tx1"/>
            </a:solidFill>
            <a:prstDash val="solid"/>
            <a:round/>
            <a:headEnd type="none" w="med" len="med"/>
            <a:tailEnd type="triangle" w="lg" len="lg"/>
          </a:ln>
          <a:effectLst/>
        </p:spPr>
      </p:cxnSp>
      <p:sp>
        <p:nvSpPr>
          <p:cNvPr id="22" name="Rectangle 1031">
            <a:extLst>
              <a:ext uri="{FF2B5EF4-FFF2-40B4-BE49-F238E27FC236}">
                <a16:creationId xmlns:a16="http://schemas.microsoft.com/office/drawing/2014/main" id="{55F3B8C9-CDA3-4BEC-B9A9-DBC41144D6A6}"/>
              </a:ext>
            </a:extLst>
          </p:cNvPr>
          <p:cNvSpPr>
            <a:spLocks noGrp="1" noChangeArrowheads="1"/>
          </p:cNvSpPr>
          <p:nvPr>
            <p:ph type="title"/>
          </p:nvPr>
        </p:nvSpPr>
        <p:spPr>
          <a:xfrm>
            <a:off x="393700" y="162560"/>
            <a:ext cx="8356600" cy="820103"/>
          </a:xfrm>
        </p:spPr>
        <p:txBody>
          <a:bodyPr>
            <a:normAutofit/>
          </a:bodyPr>
          <a:lstStyle/>
          <a:p>
            <a:pPr>
              <a:defRPr/>
            </a:pPr>
            <a:r>
              <a:rPr lang="en-US" b="1"/>
              <a:t>25M Gas Valves</a:t>
            </a:r>
          </a:p>
        </p:txBody>
      </p:sp>
      <p:sp>
        <p:nvSpPr>
          <p:cNvPr id="20" name="TextBox 19">
            <a:extLst>
              <a:ext uri="{FF2B5EF4-FFF2-40B4-BE49-F238E27FC236}">
                <a16:creationId xmlns:a16="http://schemas.microsoft.com/office/drawing/2014/main" id="{67B4D2F9-8B82-462B-946F-E6B084CAB007}"/>
              </a:ext>
            </a:extLst>
          </p:cNvPr>
          <p:cNvSpPr txBox="1"/>
          <p:nvPr/>
        </p:nvSpPr>
        <p:spPr bwMode="auto">
          <a:xfrm>
            <a:off x="387219" y="1272336"/>
            <a:ext cx="3954691" cy="923330"/>
          </a:xfrm>
          <a:prstGeom prst="rect">
            <a:avLst/>
          </a:prstGeom>
          <a:noFill/>
          <a:ln w="9525">
            <a:noFill/>
            <a:miter lim="800000"/>
            <a:headEnd/>
            <a:tailEnd/>
          </a:ln>
        </p:spPr>
        <p:txBody>
          <a:bodyPr wrap="square">
            <a:spAutoFit/>
          </a:bodyPr>
          <a:lstStyle/>
          <a:p>
            <a:pPr marL="342900" indent="-342900">
              <a:buFont typeface="+mj-lt"/>
              <a:buAutoNum type="arabicPeriod"/>
            </a:pPr>
            <a:r>
              <a:rPr lang="en-US" sz="1800">
                <a:effectLst/>
              </a:rPr>
              <a:t>Appliance type: </a:t>
            </a:r>
            <a:r>
              <a:rPr lang="en-US" sz="1800" b="1">
                <a:effectLst/>
              </a:rPr>
              <a:t>Dryer</a:t>
            </a:r>
          </a:p>
          <a:p>
            <a:pPr marL="342900" indent="-342900">
              <a:buFont typeface="+mj-lt"/>
              <a:buAutoNum type="arabicPeriod"/>
            </a:pPr>
            <a:r>
              <a:rPr lang="en-US"/>
              <a:t>Ignition type: </a:t>
            </a:r>
            <a:r>
              <a:rPr lang="en-US" b="1"/>
              <a:t>HSI/DSI</a:t>
            </a:r>
          </a:p>
          <a:p>
            <a:pPr marL="342900" indent="-342900">
              <a:buFont typeface="+mj-lt"/>
              <a:buAutoNum type="arabicPeriod"/>
            </a:pPr>
            <a:r>
              <a:rPr lang="en-US"/>
              <a:t>Control voltage: </a:t>
            </a:r>
            <a:r>
              <a:rPr lang="en-US" b="1"/>
              <a:t>120VAC</a:t>
            </a:r>
          </a:p>
        </p:txBody>
      </p:sp>
      <p:sp>
        <p:nvSpPr>
          <p:cNvPr id="21" name="TextBox 20">
            <a:extLst>
              <a:ext uri="{FF2B5EF4-FFF2-40B4-BE49-F238E27FC236}">
                <a16:creationId xmlns:a16="http://schemas.microsoft.com/office/drawing/2014/main" id="{DD1B6531-739C-4B6C-B1B7-D0B1EB29FA00}"/>
              </a:ext>
            </a:extLst>
          </p:cNvPr>
          <p:cNvSpPr txBox="1"/>
          <p:nvPr/>
        </p:nvSpPr>
        <p:spPr bwMode="auto">
          <a:xfrm>
            <a:off x="3931920" y="5094852"/>
            <a:ext cx="1280160" cy="523220"/>
          </a:xfrm>
          <a:prstGeom prst="rect">
            <a:avLst/>
          </a:prstGeom>
          <a:solidFill>
            <a:schemeClr val="bg1"/>
          </a:solidFill>
          <a:ln w="19050">
            <a:solidFill>
              <a:schemeClr val="tx1"/>
            </a:solidFill>
            <a:miter lim="800000"/>
            <a:headEnd/>
            <a:tailEnd/>
          </a:ln>
        </p:spPr>
        <p:txBody>
          <a:bodyPr wrap="square" rtlCol="0">
            <a:spAutoFit/>
          </a:bodyPr>
          <a:lstStyle/>
          <a:p>
            <a:pPr algn="ctr"/>
            <a:r>
              <a:rPr lang="en-US" sz="1400"/>
              <a:t>25M01A-100</a:t>
            </a:r>
          </a:p>
          <a:p>
            <a:pPr algn="ctr"/>
            <a:r>
              <a:rPr lang="en-US" sz="1400"/>
              <a:t>25M01A-101</a:t>
            </a:r>
          </a:p>
        </p:txBody>
      </p:sp>
      <p:sp>
        <p:nvSpPr>
          <p:cNvPr id="14" name="TextBox 13">
            <a:extLst>
              <a:ext uri="{FF2B5EF4-FFF2-40B4-BE49-F238E27FC236}">
                <a16:creationId xmlns:a16="http://schemas.microsoft.com/office/drawing/2014/main" id="{77A572D7-F649-4143-9D86-AD7EDF6ABAEB}"/>
              </a:ext>
            </a:extLst>
          </p:cNvPr>
          <p:cNvSpPr txBox="1"/>
          <p:nvPr/>
        </p:nvSpPr>
        <p:spPr bwMode="auto">
          <a:xfrm>
            <a:off x="3931920" y="2857500"/>
            <a:ext cx="1280160" cy="302840"/>
          </a:xfrm>
          <a:prstGeom prst="rect">
            <a:avLst/>
          </a:prstGeom>
          <a:solidFill>
            <a:schemeClr val="bg1"/>
          </a:solidFill>
          <a:ln w="19050">
            <a:solidFill>
              <a:schemeClr val="tx1"/>
            </a:solidFill>
            <a:miter lim="800000"/>
            <a:headEnd/>
            <a:tailEnd/>
          </a:ln>
        </p:spPr>
        <p:txBody>
          <a:bodyPr wrap="square" rtlCol="0">
            <a:spAutoFit/>
          </a:bodyPr>
          <a:lstStyle/>
          <a:p>
            <a:pPr algn="ctr" eaLnBrk="0" hangingPunct="0">
              <a:lnSpc>
                <a:spcPct val="105000"/>
              </a:lnSpc>
            </a:pPr>
            <a:r>
              <a:rPr lang="en-US" sz="1400"/>
              <a:t>HSI/DSI</a:t>
            </a:r>
          </a:p>
        </p:txBody>
      </p:sp>
      <p:sp>
        <p:nvSpPr>
          <p:cNvPr id="16" name="TextBox 15">
            <a:extLst>
              <a:ext uri="{FF2B5EF4-FFF2-40B4-BE49-F238E27FC236}">
                <a16:creationId xmlns:a16="http://schemas.microsoft.com/office/drawing/2014/main" id="{B698EDD8-4E3C-4A98-AF31-281959C87328}"/>
              </a:ext>
            </a:extLst>
          </p:cNvPr>
          <p:cNvSpPr txBox="1"/>
          <p:nvPr/>
        </p:nvSpPr>
        <p:spPr bwMode="auto">
          <a:xfrm>
            <a:off x="3931925" y="3976176"/>
            <a:ext cx="1280160" cy="302840"/>
          </a:xfrm>
          <a:prstGeom prst="rect">
            <a:avLst/>
          </a:prstGeom>
          <a:solidFill>
            <a:schemeClr val="bg1"/>
          </a:solidFill>
          <a:ln w="19050">
            <a:solidFill>
              <a:schemeClr val="tx1"/>
            </a:solidFill>
            <a:miter lim="800000"/>
            <a:headEnd/>
            <a:tailEnd/>
          </a:ln>
        </p:spPr>
        <p:txBody>
          <a:bodyPr wrap="square" rtlCol="0">
            <a:spAutoFit/>
          </a:bodyPr>
          <a:lstStyle/>
          <a:p>
            <a:pPr algn="ctr" eaLnBrk="0" hangingPunct="0">
              <a:lnSpc>
                <a:spcPct val="105000"/>
              </a:lnSpc>
            </a:pPr>
            <a:r>
              <a:rPr lang="en-US" sz="1400"/>
              <a:t>Fast Open</a:t>
            </a:r>
          </a:p>
        </p:txBody>
      </p:sp>
      <p:sp>
        <p:nvSpPr>
          <p:cNvPr id="17" name="TextBox 16">
            <a:extLst>
              <a:ext uri="{FF2B5EF4-FFF2-40B4-BE49-F238E27FC236}">
                <a16:creationId xmlns:a16="http://schemas.microsoft.com/office/drawing/2014/main" id="{2F51DF7F-FA82-4D34-A52D-849CBDCAA7F3}"/>
              </a:ext>
            </a:extLst>
          </p:cNvPr>
          <p:cNvSpPr txBox="1"/>
          <p:nvPr/>
        </p:nvSpPr>
        <p:spPr bwMode="auto">
          <a:xfrm>
            <a:off x="3931924" y="4535514"/>
            <a:ext cx="1280160" cy="302840"/>
          </a:xfrm>
          <a:prstGeom prst="rect">
            <a:avLst/>
          </a:prstGeom>
          <a:solidFill>
            <a:schemeClr val="bg1"/>
          </a:solidFill>
          <a:ln w="19050">
            <a:solidFill>
              <a:schemeClr val="tx1"/>
            </a:solidFill>
            <a:miter lim="800000"/>
            <a:headEnd/>
            <a:tailEnd/>
          </a:ln>
        </p:spPr>
        <p:txBody>
          <a:bodyPr wrap="square" rtlCol="0">
            <a:spAutoFit/>
          </a:bodyPr>
          <a:lstStyle/>
          <a:p>
            <a:pPr algn="ctr" eaLnBrk="0" hangingPunct="0">
              <a:lnSpc>
                <a:spcPct val="105000"/>
              </a:lnSpc>
            </a:pPr>
            <a:r>
              <a:rPr lang="en-US" sz="1400"/>
              <a:t>Single Stage</a:t>
            </a:r>
          </a:p>
        </p:txBody>
      </p:sp>
      <p:sp>
        <p:nvSpPr>
          <p:cNvPr id="18" name="TextBox 17">
            <a:extLst>
              <a:ext uri="{FF2B5EF4-FFF2-40B4-BE49-F238E27FC236}">
                <a16:creationId xmlns:a16="http://schemas.microsoft.com/office/drawing/2014/main" id="{4EF24298-FA51-4F69-BB85-9570BB4C00DB}"/>
              </a:ext>
            </a:extLst>
          </p:cNvPr>
          <p:cNvSpPr txBox="1"/>
          <p:nvPr/>
        </p:nvSpPr>
        <p:spPr bwMode="auto">
          <a:xfrm>
            <a:off x="3931920" y="3416838"/>
            <a:ext cx="1280160" cy="302840"/>
          </a:xfrm>
          <a:prstGeom prst="rect">
            <a:avLst/>
          </a:prstGeom>
          <a:solidFill>
            <a:schemeClr val="bg1"/>
          </a:solidFill>
          <a:ln w="19050">
            <a:solidFill>
              <a:schemeClr val="tx1"/>
            </a:solidFill>
            <a:miter lim="800000"/>
            <a:headEnd/>
            <a:tailEnd/>
          </a:ln>
        </p:spPr>
        <p:txBody>
          <a:bodyPr wrap="square" rtlCol="0">
            <a:spAutoFit/>
          </a:bodyPr>
          <a:lstStyle/>
          <a:p>
            <a:pPr algn="ctr" eaLnBrk="0" hangingPunct="0">
              <a:lnSpc>
                <a:spcPct val="105000"/>
              </a:lnSpc>
            </a:pPr>
            <a:r>
              <a:rPr lang="en-US" sz="1400"/>
              <a:t>120 V</a:t>
            </a:r>
          </a:p>
        </p:txBody>
      </p:sp>
      <p:sp>
        <p:nvSpPr>
          <p:cNvPr id="13" name="TextBox 12">
            <a:extLst>
              <a:ext uri="{FF2B5EF4-FFF2-40B4-BE49-F238E27FC236}">
                <a16:creationId xmlns:a16="http://schemas.microsoft.com/office/drawing/2014/main" id="{0DFD8CCC-9A0D-40DC-9EA4-418B965A916C}"/>
              </a:ext>
            </a:extLst>
          </p:cNvPr>
          <p:cNvSpPr txBox="1"/>
          <p:nvPr/>
        </p:nvSpPr>
        <p:spPr bwMode="auto">
          <a:xfrm>
            <a:off x="4483100" y="1272335"/>
            <a:ext cx="4572000" cy="923330"/>
          </a:xfrm>
          <a:prstGeom prst="rect">
            <a:avLst/>
          </a:prstGeom>
          <a:noFill/>
          <a:ln w="9525">
            <a:noFill/>
            <a:miter lim="800000"/>
            <a:headEnd/>
            <a:tailEnd/>
          </a:ln>
        </p:spPr>
        <p:txBody>
          <a:bodyPr wrap="square">
            <a:spAutoFit/>
          </a:bodyPr>
          <a:lstStyle/>
          <a:p>
            <a:pPr marL="342900" indent="-342900">
              <a:buFont typeface="+mj-lt"/>
              <a:buAutoNum type="arabicPeriod" startAt="4"/>
            </a:pPr>
            <a:r>
              <a:rPr lang="en-US" sz="1800">
                <a:effectLst/>
              </a:rPr>
              <a:t>Opening style: </a:t>
            </a:r>
            <a:r>
              <a:rPr lang="en-US" sz="1800" b="1">
                <a:effectLst/>
              </a:rPr>
              <a:t>Fast</a:t>
            </a:r>
          </a:p>
          <a:p>
            <a:pPr marL="342900" indent="-342900">
              <a:buFont typeface="+mj-lt"/>
              <a:buAutoNum type="arabicPeriod" startAt="4"/>
            </a:pPr>
            <a:r>
              <a:rPr lang="en-US"/>
              <a:t>Staging: </a:t>
            </a:r>
            <a:r>
              <a:rPr lang="en-US" b="1"/>
              <a:t>Single</a:t>
            </a:r>
          </a:p>
          <a:p>
            <a:pPr marL="342900" indent="-342900">
              <a:buFont typeface="+mj-lt"/>
              <a:buAutoNum type="arabicPeriod" startAt="4"/>
            </a:pPr>
            <a:r>
              <a:rPr lang="en-US"/>
              <a:t>Appliance input Btu/H: </a:t>
            </a:r>
            <a:r>
              <a:rPr lang="en-US" b="1"/>
              <a:t>See table</a:t>
            </a:r>
          </a:p>
        </p:txBody>
      </p:sp>
    </p:spTree>
    <p:extLst>
      <p:ext uri="{BB962C8B-B14F-4D97-AF65-F5344CB8AC3E}">
        <p14:creationId xmlns:p14="http://schemas.microsoft.com/office/powerpoint/2010/main" val="209283197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031">
            <a:extLst>
              <a:ext uri="{FF2B5EF4-FFF2-40B4-BE49-F238E27FC236}">
                <a16:creationId xmlns:a16="http://schemas.microsoft.com/office/drawing/2014/main" id="{55F3B8C9-CDA3-4BEC-B9A9-DBC41144D6A6}"/>
              </a:ext>
            </a:extLst>
          </p:cNvPr>
          <p:cNvSpPr>
            <a:spLocks noGrp="1" noChangeArrowheads="1"/>
          </p:cNvSpPr>
          <p:nvPr>
            <p:ph type="title"/>
          </p:nvPr>
        </p:nvSpPr>
        <p:spPr>
          <a:xfrm>
            <a:off x="393700" y="162560"/>
            <a:ext cx="8356600" cy="820103"/>
          </a:xfrm>
        </p:spPr>
        <p:txBody>
          <a:bodyPr>
            <a:normAutofit/>
          </a:bodyPr>
          <a:lstStyle/>
          <a:p>
            <a:pPr>
              <a:defRPr/>
            </a:pPr>
            <a:r>
              <a:rPr lang="en-US" b="1"/>
              <a:t>764 Gas Valves</a:t>
            </a:r>
          </a:p>
        </p:txBody>
      </p:sp>
      <p:sp>
        <p:nvSpPr>
          <p:cNvPr id="13" name="TextBox 12">
            <a:extLst>
              <a:ext uri="{FF2B5EF4-FFF2-40B4-BE49-F238E27FC236}">
                <a16:creationId xmlns:a16="http://schemas.microsoft.com/office/drawing/2014/main" id="{8FBA2ABE-48C8-498A-8526-FCA39C39D0CD}"/>
              </a:ext>
            </a:extLst>
          </p:cNvPr>
          <p:cNvSpPr txBox="1"/>
          <p:nvPr/>
        </p:nvSpPr>
        <p:spPr bwMode="auto">
          <a:xfrm>
            <a:off x="4511350" y="1261222"/>
            <a:ext cx="3768007" cy="2000548"/>
          </a:xfrm>
          <a:prstGeom prst="rect">
            <a:avLst/>
          </a:prstGeom>
          <a:noFill/>
          <a:ln w="9525">
            <a:noFill/>
            <a:miter lim="800000"/>
            <a:headEnd/>
            <a:tailEnd/>
          </a:ln>
        </p:spPr>
        <p:txBody>
          <a:bodyPr wrap="square">
            <a:spAutoFit/>
          </a:bodyPr>
          <a:lstStyle/>
          <a:p>
            <a:r>
              <a:rPr lang="en-US"/>
              <a:t>Thermocouple operated control with 100% shut off.</a:t>
            </a:r>
          </a:p>
          <a:p>
            <a:endParaRPr lang="en-US" sz="800"/>
          </a:p>
          <a:p>
            <a:pPr marL="285750" indent="-285750">
              <a:buFont typeface="Arial" panose="020B0604020202020204" pitchFamily="34" charset="0"/>
              <a:buChar char="•"/>
            </a:pPr>
            <a:r>
              <a:rPr lang="en-US" sz="1600"/>
              <a:t>Manual on-off knob and thermocouple operated pilot safety</a:t>
            </a:r>
          </a:p>
          <a:p>
            <a:pPr marL="285750" indent="-285750">
              <a:buFont typeface="Arial" panose="020B0604020202020204" pitchFamily="34" charset="0"/>
              <a:buChar char="•"/>
            </a:pPr>
            <a:r>
              <a:rPr lang="en-US" sz="1600"/>
              <a:t>Inlet screen and inlet pipe stop</a:t>
            </a:r>
          </a:p>
          <a:p>
            <a:pPr marL="285750" indent="-285750">
              <a:buFont typeface="Arial" panose="020B0604020202020204" pitchFamily="34" charset="0"/>
              <a:buChar char="•"/>
            </a:pPr>
            <a:r>
              <a:rPr lang="en-US" sz="1600"/>
              <a:t>Mounts in any position including upside down</a:t>
            </a:r>
          </a:p>
        </p:txBody>
      </p:sp>
      <p:pic>
        <p:nvPicPr>
          <p:cNvPr id="8" name="Picture 7">
            <a:extLst>
              <a:ext uri="{FF2B5EF4-FFF2-40B4-BE49-F238E27FC236}">
                <a16:creationId xmlns:a16="http://schemas.microsoft.com/office/drawing/2014/main" id="{EECC096F-990D-4FE2-8276-2C666C205472}"/>
              </a:ext>
            </a:extLst>
          </p:cNvPr>
          <p:cNvPicPr>
            <a:picLocks noChangeAspect="1"/>
          </p:cNvPicPr>
          <p:nvPr/>
        </p:nvPicPr>
        <p:blipFill>
          <a:blip r:embed="rId3"/>
          <a:stretch>
            <a:fillRect/>
          </a:stretch>
        </p:blipFill>
        <p:spPr>
          <a:xfrm>
            <a:off x="431515" y="5367291"/>
            <a:ext cx="8280971" cy="1054240"/>
          </a:xfrm>
          <a:prstGeom prst="rect">
            <a:avLst/>
          </a:prstGeom>
        </p:spPr>
      </p:pic>
      <p:sp>
        <p:nvSpPr>
          <p:cNvPr id="11" name="Rectangle 10">
            <a:extLst>
              <a:ext uri="{FF2B5EF4-FFF2-40B4-BE49-F238E27FC236}">
                <a16:creationId xmlns:a16="http://schemas.microsoft.com/office/drawing/2014/main" id="{C4BC6D1B-41EC-4571-89B4-D3A0EAEEBB8D}"/>
              </a:ext>
            </a:extLst>
          </p:cNvPr>
          <p:cNvSpPr/>
          <p:nvPr/>
        </p:nvSpPr>
        <p:spPr bwMode="auto">
          <a:xfrm rot="16200000">
            <a:off x="315566" y="931386"/>
            <a:ext cx="3561423" cy="419255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5" name="TextBox 14">
            <a:extLst>
              <a:ext uri="{FF2B5EF4-FFF2-40B4-BE49-F238E27FC236}">
                <a16:creationId xmlns:a16="http://schemas.microsoft.com/office/drawing/2014/main" id="{35D71C62-F2A4-4281-A3CE-533587962542}"/>
              </a:ext>
            </a:extLst>
          </p:cNvPr>
          <p:cNvSpPr txBox="1"/>
          <p:nvPr/>
        </p:nvSpPr>
        <p:spPr bwMode="auto">
          <a:xfrm>
            <a:off x="1040715" y="4375612"/>
            <a:ext cx="1916772" cy="276999"/>
          </a:xfrm>
          <a:prstGeom prst="rect">
            <a:avLst/>
          </a:prstGeom>
          <a:noFill/>
          <a:ln w="9525">
            <a:noFill/>
            <a:miter lim="800000"/>
            <a:headEnd/>
            <a:tailEnd/>
          </a:ln>
        </p:spPr>
        <p:txBody>
          <a:bodyPr wrap="square">
            <a:spAutoFit/>
          </a:bodyPr>
          <a:lstStyle/>
          <a:p>
            <a:pPr algn="ctr"/>
            <a:r>
              <a:rPr lang="en-US" sz="1200" b="1" i="1"/>
              <a:t>764 Gas Valve</a:t>
            </a:r>
            <a:endParaRPr lang="en-US" sz="1200" i="1"/>
          </a:p>
        </p:txBody>
      </p:sp>
      <p:pic>
        <p:nvPicPr>
          <p:cNvPr id="4" name="Picture 3" descr="A picture containing gear&#10;&#10;Description automatically generated">
            <a:extLst>
              <a:ext uri="{FF2B5EF4-FFF2-40B4-BE49-F238E27FC236}">
                <a16:creationId xmlns:a16="http://schemas.microsoft.com/office/drawing/2014/main" id="{3D71DF0C-DAD6-427F-A876-31E25A66C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453" y="1214359"/>
            <a:ext cx="1916772" cy="3149855"/>
          </a:xfrm>
          <a:prstGeom prst="rect">
            <a:avLst/>
          </a:prstGeom>
        </p:spPr>
      </p:pic>
    </p:spTree>
    <p:extLst>
      <p:ext uri="{BB962C8B-B14F-4D97-AF65-F5344CB8AC3E}">
        <p14:creationId xmlns:p14="http://schemas.microsoft.com/office/powerpoint/2010/main" val="25419455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C351F1-9F0B-4D8E-AA50-2C496EF57730}"/>
              </a:ext>
            </a:extLst>
          </p:cNvPr>
          <p:cNvSpPr>
            <a:spLocks noGrp="1"/>
          </p:cNvSpPr>
          <p:nvPr>
            <p:ph type="body" sz="quarter" idx="10"/>
          </p:nvPr>
        </p:nvSpPr>
        <p:spPr/>
        <p:txBody>
          <a:bodyPr/>
          <a:lstStyle/>
          <a:p>
            <a:r>
              <a:rPr lang="en-US" sz="3000"/>
              <a:t>Introduction to Gas Valves</a:t>
            </a:r>
          </a:p>
        </p:txBody>
      </p:sp>
    </p:spTree>
    <p:extLst>
      <p:ext uri="{BB962C8B-B14F-4D97-AF65-F5344CB8AC3E}">
        <p14:creationId xmlns:p14="http://schemas.microsoft.com/office/powerpoint/2010/main" val="194618694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031">
            <a:extLst>
              <a:ext uri="{FF2B5EF4-FFF2-40B4-BE49-F238E27FC236}">
                <a16:creationId xmlns:a16="http://schemas.microsoft.com/office/drawing/2014/main" id="{55F3B8C9-CDA3-4BEC-B9A9-DBC41144D6A6}"/>
              </a:ext>
            </a:extLst>
          </p:cNvPr>
          <p:cNvSpPr>
            <a:spLocks noGrp="1" noChangeArrowheads="1"/>
          </p:cNvSpPr>
          <p:nvPr>
            <p:ph type="title"/>
          </p:nvPr>
        </p:nvSpPr>
        <p:spPr>
          <a:xfrm>
            <a:off x="393700" y="162560"/>
            <a:ext cx="8356600" cy="820103"/>
          </a:xfrm>
        </p:spPr>
        <p:txBody>
          <a:bodyPr>
            <a:normAutofit/>
          </a:bodyPr>
          <a:lstStyle/>
          <a:p>
            <a:pPr>
              <a:defRPr/>
            </a:pPr>
            <a:r>
              <a:rPr lang="en-US" b="1" dirty="0"/>
              <a:t>764 Gas Valves</a:t>
            </a:r>
          </a:p>
        </p:txBody>
      </p:sp>
      <p:sp>
        <p:nvSpPr>
          <p:cNvPr id="20" name="TextBox 19">
            <a:extLst>
              <a:ext uri="{FF2B5EF4-FFF2-40B4-BE49-F238E27FC236}">
                <a16:creationId xmlns:a16="http://schemas.microsoft.com/office/drawing/2014/main" id="{67B4D2F9-8B82-462B-946F-E6B084CAB007}"/>
              </a:ext>
            </a:extLst>
          </p:cNvPr>
          <p:cNvSpPr txBox="1"/>
          <p:nvPr/>
        </p:nvSpPr>
        <p:spPr bwMode="auto">
          <a:xfrm>
            <a:off x="412100" y="1277049"/>
            <a:ext cx="3459478" cy="646331"/>
          </a:xfrm>
          <a:prstGeom prst="rect">
            <a:avLst/>
          </a:prstGeom>
          <a:noFill/>
          <a:ln w="9525">
            <a:noFill/>
            <a:miter lim="800000"/>
            <a:headEnd/>
            <a:tailEnd/>
          </a:ln>
        </p:spPr>
        <p:txBody>
          <a:bodyPr wrap="square">
            <a:spAutoFit/>
          </a:bodyPr>
          <a:lstStyle/>
          <a:p>
            <a:pPr marL="342900" indent="-342900">
              <a:buFont typeface="+mj-lt"/>
              <a:buAutoNum type="arabicPeriod"/>
            </a:pPr>
            <a:r>
              <a:rPr lang="en-US" sz="1800" dirty="0">
                <a:effectLst/>
              </a:rPr>
              <a:t>Appliance type: </a:t>
            </a:r>
            <a:r>
              <a:rPr lang="en-US" sz="1800" b="1" dirty="0">
                <a:effectLst/>
              </a:rPr>
              <a:t>Fireplace</a:t>
            </a:r>
          </a:p>
          <a:p>
            <a:pPr marL="342900" indent="-342900">
              <a:buFont typeface="+mj-lt"/>
              <a:buAutoNum type="arabicPeriod"/>
            </a:pPr>
            <a:r>
              <a:rPr lang="en-US" dirty="0"/>
              <a:t>Ignition type: </a:t>
            </a:r>
            <a:r>
              <a:rPr lang="en-US" b="1" dirty="0"/>
              <a:t>Standing Pilot</a:t>
            </a:r>
          </a:p>
        </p:txBody>
      </p:sp>
      <p:grpSp>
        <p:nvGrpSpPr>
          <p:cNvPr id="2" name="Group 1">
            <a:extLst>
              <a:ext uri="{FF2B5EF4-FFF2-40B4-BE49-F238E27FC236}">
                <a16:creationId xmlns:a16="http://schemas.microsoft.com/office/drawing/2014/main" id="{3D2423FC-A814-4AA4-9A62-6093A448EE1F}"/>
              </a:ext>
            </a:extLst>
          </p:cNvPr>
          <p:cNvGrpSpPr/>
          <p:nvPr/>
        </p:nvGrpSpPr>
        <p:grpSpPr>
          <a:xfrm>
            <a:off x="3931917" y="2857500"/>
            <a:ext cx="1280165" cy="2182168"/>
            <a:chOff x="4462928" y="1508442"/>
            <a:chExt cx="1280165" cy="2182168"/>
          </a:xfrm>
        </p:grpSpPr>
        <p:cxnSp>
          <p:nvCxnSpPr>
            <p:cNvPr id="12" name="Straight Connector 11">
              <a:extLst>
                <a:ext uri="{FF2B5EF4-FFF2-40B4-BE49-F238E27FC236}">
                  <a16:creationId xmlns:a16="http://schemas.microsoft.com/office/drawing/2014/main" id="{F528B933-2B27-4C18-8905-0CF874D7B2E2}"/>
                </a:ext>
              </a:extLst>
            </p:cNvPr>
            <p:cNvCxnSpPr>
              <a:cxnSpLocks/>
              <a:stCxn id="14" idx="2"/>
              <a:endCxn id="21" idx="0"/>
            </p:cNvCxnSpPr>
            <p:nvPr/>
          </p:nvCxnSpPr>
          <p:spPr bwMode="auto">
            <a:xfrm flipH="1">
              <a:off x="5103008" y="1811282"/>
              <a:ext cx="5" cy="1356108"/>
            </a:xfrm>
            <a:prstGeom prst="line">
              <a:avLst/>
            </a:prstGeom>
            <a:solidFill>
              <a:schemeClr val="accent1"/>
            </a:solidFill>
            <a:ln w="19050" cap="flat" cmpd="sng" algn="ctr">
              <a:solidFill>
                <a:schemeClr val="tx1"/>
              </a:solidFill>
              <a:prstDash val="solid"/>
              <a:round/>
              <a:headEnd type="none" w="med" len="med"/>
              <a:tailEnd type="triangle" w="lg" len="lg"/>
            </a:ln>
            <a:effectLst/>
          </p:spPr>
        </p:cxnSp>
        <p:sp>
          <p:nvSpPr>
            <p:cNvPr id="21" name="TextBox 20">
              <a:extLst>
                <a:ext uri="{FF2B5EF4-FFF2-40B4-BE49-F238E27FC236}">
                  <a16:creationId xmlns:a16="http://schemas.microsoft.com/office/drawing/2014/main" id="{DD1B6531-739C-4B6C-B1B7-D0B1EB29FA00}"/>
                </a:ext>
              </a:extLst>
            </p:cNvPr>
            <p:cNvSpPr txBox="1"/>
            <p:nvPr/>
          </p:nvSpPr>
          <p:spPr bwMode="auto">
            <a:xfrm>
              <a:off x="4462928" y="3167390"/>
              <a:ext cx="1280160" cy="523220"/>
            </a:xfrm>
            <a:prstGeom prst="rect">
              <a:avLst/>
            </a:prstGeom>
            <a:solidFill>
              <a:schemeClr val="bg1"/>
            </a:solidFill>
            <a:ln w="19050">
              <a:solidFill>
                <a:schemeClr val="tx1"/>
              </a:solidFill>
              <a:miter lim="800000"/>
              <a:headEnd/>
              <a:tailEnd/>
            </a:ln>
          </p:spPr>
          <p:txBody>
            <a:bodyPr wrap="square" rtlCol="0">
              <a:spAutoFit/>
            </a:bodyPr>
            <a:lstStyle/>
            <a:p>
              <a:pPr algn="ctr"/>
              <a:r>
                <a:rPr lang="en-US" sz="1400"/>
                <a:t>764-501</a:t>
              </a:r>
            </a:p>
            <a:p>
              <a:pPr algn="ctr"/>
              <a:r>
                <a:rPr lang="en-US" sz="1400"/>
                <a:t>764-742</a:t>
              </a:r>
            </a:p>
          </p:txBody>
        </p:sp>
        <p:sp>
          <p:nvSpPr>
            <p:cNvPr id="14" name="TextBox 13">
              <a:extLst>
                <a:ext uri="{FF2B5EF4-FFF2-40B4-BE49-F238E27FC236}">
                  <a16:creationId xmlns:a16="http://schemas.microsoft.com/office/drawing/2014/main" id="{77A572D7-F649-4143-9D86-AD7EDF6ABAEB}"/>
                </a:ext>
              </a:extLst>
            </p:cNvPr>
            <p:cNvSpPr txBox="1"/>
            <p:nvPr/>
          </p:nvSpPr>
          <p:spPr bwMode="auto">
            <a:xfrm>
              <a:off x="4462933" y="1508442"/>
              <a:ext cx="1280160" cy="302840"/>
            </a:xfrm>
            <a:prstGeom prst="rect">
              <a:avLst/>
            </a:prstGeom>
            <a:solidFill>
              <a:schemeClr val="bg1"/>
            </a:solidFill>
            <a:ln w="19050">
              <a:solidFill>
                <a:schemeClr val="tx1"/>
              </a:solidFill>
              <a:miter lim="800000"/>
              <a:headEnd/>
              <a:tailEnd/>
            </a:ln>
          </p:spPr>
          <p:txBody>
            <a:bodyPr wrap="square" rtlCol="0">
              <a:spAutoFit/>
            </a:bodyPr>
            <a:lstStyle/>
            <a:p>
              <a:pPr algn="ctr" eaLnBrk="0" hangingPunct="0">
                <a:lnSpc>
                  <a:spcPct val="105000"/>
                </a:lnSpc>
              </a:pPr>
              <a:r>
                <a:rPr lang="en-US" sz="1400"/>
                <a:t>Standing Pilot</a:t>
              </a:r>
            </a:p>
          </p:txBody>
        </p:sp>
        <p:sp>
          <p:nvSpPr>
            <p:cNvPr id="18" name="TextBox 17">
              <a:extLst>
                <a:ext uri="{FF2B5EF4-FFF2-40B4-BE49-F238E27FC236}">
                  <a16:creationId xmlns:a16="http://schemas.microsoft.com/office/drawing/2014/main" id="{4EF24298-FA51-4F69-BB85-9570BB4C00DB}"/>
                </a:ext>
              </a:extLst>
            </p:cNvPr>
            <p:cNvSpPr txBox="1"/>
            <p:nvPr/>
          </p:nvSpPr>
          <p:spPr bwMode="auto">
            <a:xfrm>
              <a:off x="4462930" y="2337916"/>
              <a:ext cx="1280160" cy="302840"/>
            </a:xfrm>
            <a:prstGeom prst="rect">
              <a:avLst/>
            </a:prstGeom>
            <a:solidFill>
              <a:schemeClr val="bg1"/>
            </a:solidFill>
            <a:ln w="19050">
              <a:solidFill>
                <a:schemeClr val="tx1"/>
              </a:solidFill>
              <a:miter lim="800000"/>
              <a:headEnd/>
              <a:tailEnd/>
            </a:ln>
          </p:spPr>
          <p:txBody>
            <a:bodyPr wrap="square" rtlCol="0">
              <a:spAutoFit/>
            </a:bodyPr>
            <a:lstStyle/>
            <a:p>
              <a:pPr algn="ctr" eaLnBrk="0" hangingPunct="0">
                <a:lnSpc>
                  <a:spcPct val="105000"/>
                </a:lnSpc>
              </a:pPr>
              <a:r>
                <a:rPr lang="en-US" sz="1400"/>
                <a:t>20-30 mV</a:t>
              </a:r>
            </a:p>
          </p:txBody>
        </p:sp>
      </p:grpSp>
      <p:sp>
        <p:nvSpPr>
          <p:cNvPr id="16" name="TextBox 15">
            <a:extLst>
              <a:ext uri="{FF2B5EF4-FFF2-40B4-BE49-F238E27FC236}">
                <a16:creationId xmlns:a16="http://schemas.microsoft.com/office/drawing/2014/main" id="{5F3007A3-481C-406C-B4EF-EB5FE4A4CD61}"/>
              </a:ext>
            </a:extLst>
          </p:cNvPr>
          <p:cNvSpPr txBox="1"/>
          <p:nvPr/>
        </p:nvSpPr>
        <p:spPr bwMode="auto">
          <a:xfrm>
            <a:off x="4481805" y="1277049"/>
            <a:ext cx="4572000" cy="646331"/>
          </a:xfrm>
          <a:prstGeom prst="rect">
            <a:avLst/>
          </a:prstGeom>
          <a:noFill/>
          <a:ln w="9525">
            <a:noFill/>
            <a:miter lim="800000"/>
            <a:headEnd/>
            <a:tailEnd/>
          </a:ln>
        </p:spPr>
        <p:txBody>
          <a:bodyPr wrap="square">
            <a:spAutoFit/>
          </a:bodyPr>
          <a:lstStyle/>
          <a:p>
            <a:pPr marL="342900" indent="-342900">
              <a:buFont typeface="+mj-lt"/>
              <a:buAutoNum type="arabicPeriod" startAt="3"/>
            </a:pPr>
            <a:r>
              <a:rPr lang="en-US" dirty="0">
                <a:effectLst/>
              </a:rPr>
              <a:t>Control voltage: </a:t>
            </a:r>
            <a:r>
              <a:rPr lang="en-US" b="1" dirty="0">
                <a:effectLst/>
              </a:rPr>
              <a:t>20-30 mV</a:t>
            </a:r>
          </a:p>
          <a:p>
            <a:pPr marL="342900" indent="-342900">
              <a:buFont typeface="+mj-lt"/>
              <a:buAutoNum type="arabicPeriod" startAt="3"/>
            </a:pPr>
            <a:r>
              <a:rPr lang="en-US" dirty="0"/>
              <a:t>Appliance input Btu/H</a:t>
            </a:r>
          </a:p>
        </p:txBody>
      </p:sp>
    </p:spTree>
    <p:extLst>
      <p:ext uri="{BB962C8B-B14F-4D97-AF65-F5344CB8AC3E}">
        <p14:creationId xmlns:p14="http://schemas.microsoft.com/office/powerpoint/2010/main" val="181042981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128F40-EA11-4D45-B979-E41F204F7BE4}"/>
              </a:ext>
            </a:extLst>
          </p:cNvPr>
          <p:cNvSpPr/>
          <p:nvPr/>
        </p:nvSpPr>
        <p:spPr bwMode="auto">
          <a:xfrm rot="16200000">
            <a:off x="-247381" y="1494332"/>
            <a:ext cx="3561423" cy="306666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TextBox 6">
            <a:extLst>
              <a:ext uri="{FF2B5EF4-FFF2-40B4-BE49-F238E27FC236}">
                <a16:creationId xmlns:a16="http://schemas.microsoft.com/office/drawing/2014/main" id="{616445E8-91BF-488A-9647-3AB5451AB71E}"/>
              </a:ext>
            </a:extLst>
          </p:cNvPr>
          <p:cNvSpPr txBox="1"/>
          <p:nvPr/>
        </p:nvSpPr>
        <p:spPr bwMode="auto">
          <a:xfrm>
            <a:off x="574944" y="4375612"/>
            <a:ext cx="1916772" cy="276999"/>
          </a:xfrm>
          <a:prstGeom prst="rect">
            <a:avLst/>
          </a:prstGeom>
          <a:noFill/>
          <a:ln w="9525">
            <a:noFill/>
            <a:miter lim="800000"/>
            <a:headEnd/>
            <a:tailEnd/>
          </a:ln>
        </p:spPr>
        <p:txBody>
          <a:bodyPr wrap="square">
            <a:spAutoFit/>
          </a:bodyPr>
          <a:lstStyle/>
          <a:p>
            <a:pPr algn="ctr"/>
            <a:r>
              <a:rPr lang="en-US" sz="1200" b="1" i="1"/>
              <a:t>36C Gas Valve</a:t>
            </a:r>
            <a:endParaRPr lang="en-US" sz="1200" i="1"/>
          </a:p>
        </p:txBody>
      </p:sp>
      <p:sp>
        <p:nvSpPr>
          <p:cNvPr id="22" name="Rectangle 1031">
            <a:extLst>
              <a:ext uri="{FF2B5EF4-FFF2-40B4-BE49-F238E27FC236}">
                <a16:creationId xmlns:a16="http://schemas.microsoft.com/office/drawing/2014/main" id="{55F3B8C9-CDA3-4BEC-B9A9-DBC41144D6A6}"/>
              </a:ext>
            </a:extLst>
          </p:cNvPr>
          <p:cNvSpPr>
            <a:spLocks noGrp="1" noChangeArrowheads="1"/>
          </p:cNvSpPr>
          <p:nvPr>
            <p:ph type="title"/>
          </p:nvPr>
        </p:nvSpPr>
        <p:spPr>
          <a:xfrm>
            <a:off x="393700" y="162560"/>
            <a:ext cx="8356600" cy="820103"/>
          </a:xfrm>
        </p:spPr>
        <p:txBody>
          <a:bodyPr>
            <a:normAutofit/>
          </a:bodyPr>
          <a:lstStyle/>
          <a:p>
            <a:pPr>
              <a:defRPr/>
            </a:pPr>
            <a:r>
              <a:rPr lang="en-US" b="1"/>
              <a:t>36C Gas Valve Family</a:t>
            </a:r>
          </a:p>
        </p:txBody>
      </p:sp>
      <p:sp>
        <p:nvSpPr>
          <p:cNvPr id="20" name="TextBox 19">
            <a:extLst>
              <a:ext uri="{FF2B5EF4-FFF2-40B4-BE49-F238E27FC236}">
                <a16:creationId xmlns:a16="http://schemas.microsoft.com/office/drawing/2014/main" id="{67B4D2F9-8B82-462B-946F-E6B084CAB007}"/>
              </a:ext>
            </a:extLst>
          </p:cNvPr>
          <p:cNvSpPr txBox="1"/>
          <p:nvPr/>
        </p:nvSpPr>
        <p:spPr bwMode="auto">
          <a:xfrm>
            <a:off x="3150143" y="1229665"/>
            <a:ext cx="6388428" cy="3508653"/>
          </a:xfrm>
          <a:prstGeom prst="rect">
            <a:avLst/>
          </a:prstGeom>
          <a:noFill/>
          <a:ln w="9525">
            <a:noFill/>
            <a:miter lim="800000"/>
            <a:headEnd/>
            <a:tailEnd/>
          </a:ln>
        </p:spPr>
        <p:txBody>
          <a:bodyPr wrap="square" lIns="91440" tIns="45720" rIns="91440" bIns="45720" anchor="t">
            <a:spAutoFit/>
          </a:bodyPr>
          <a:lstStyle/>
          <a:p>
            <a:r>
              <a:rPr lang="en-US"/>
              <a:t>Universal replacements for Standing Pilot systems</a:t>
            </a:r>
          </a:p>
          <a:p>
            <a:endParaRPr lang="en-US" sz="800"/>
          </a:p>
          <a:p>
            <a:pPr marL="285750" indent="-285750">
              <a:buFont typeface="Arial" panose="020B0604020202020204" pitchFamily="34" charset="0"/>
              <a:buChar char="•"/>
            </a:pPr>
            <a:r>
              <a:rPr lang="en-US" sz="1600"/>
              <a:t>Line interrupter styles use standard 30 mV thermocouples</a:t>
            </a:r>
          </a:p>
          <a:p>
            <a:pPr marL="285750" indent="-285750">
              <a:buFont typeface="Arial" panose="020B0604020202020204" pitchFamily="34" charset="0"/>
              <a:buChar char="•"/>
            </a:pPr>
            <a:r>
              <a:rPr lang="en-US" sz="1600"/>
              <a:t>Straight through design with side tapped models available</a:t>
            </a:r>
          </a:p>
          <a:p>
            <a:pPr marL="285750" indent="-285750">
              <a:buFont typeface="Arial" panose="020B0604020202020204" pitchFamily="34" charset="0"/>
              <a:buChar char="•"/>
            </a:pPr>
            <a:r>
              <a:rPr lang="en-US" sz="1600"/>
              <a:t>Inlet / outlet reducer bushings included on select models</a:t>
            </a:r>
          </a:p>
          <a:p>
            <a:pPr marL="285750" indent="-285750">
              <a:buFont typeface="Arial" panose="020B0604020202020204" pitchFamily="34" charset="0"/>
              <a:buChar char="•"/>
            </a:pPr>
            <a:r>
              <a:rPr lang="en-US" sz="1600"/>
              <a:t>Mounting position upright, or 0° to 90° from upright in any direction</a:t>
            </a:r>
          </a:p>
          <a:p>
            <a:endParaRPr lang="en-US" sz="800"/>
          </a:p>
          <a:p>
            <a:r>
              <a:rPr lang="en-US"/>
              <a:t>Ideal general purpose replacements for Cycle-Pilot Intermittent Ignition (IID) systems</a:t>
            </a:r>
          </a:p>
          <a:p>
            <a:endParaRPr lang="en-US" sz="800"/>
          </a:p>
          <a:p>
            <a:pPr marL="342900" indent="-342900">
              <a:buFont typeface="Arial" panose="020B0604020202020204" pitchFamily="34" charset="0"/>
              <a:buChar char="•"/>
            </a:pPr>
            <a:r>
              <a:rPr lang="en-US" sz="1600"/>
              <a:t>Straight through design</a:t>
            </a:r>
          </a:p>
          <a:p>
            <a:pPr marL="342900" indent="-342900">
              <a:buFont typeface="Arial" panose="020B0604020202020204" pitchFamily="34" charset="0"/>
              <a:buChar char="•"/>
            </a:pPr>
            <a:r>
              <a:rPr lang="en-US" sz="1600"/>
              <a:t>Mounting position upright, or 0° to 90° from upright in any direction</a:t>
            </a:r>
          </a:p>
          <a:p>
            <a:pPr marL="342900" indent="-342900">
              <a:buFont typeface="Arial" panose="020B0604020202020204" pitchFamily="34" charset="0"/>
              <a:buChar char="•"/>
            </a:pPr>
            <a:r>
              <a:rPr lang="en-US" sz="1600"/>
              <a:t>Inlet/outlet reducer bushings</a:t>
            </a:r>
            <a:endParaRPr lang="en-US" sz="1600" b="1"/>
          </a:p>
        </p:txBody>
      </p:sp>
      <p:pic>
        <p:nvPicPr>
          <p:cNvPr id="70" name="Picture 69">
            <a:extLst>
              <a:ext uri="{FF2B5EF4-FFF2-40B4-BE49-F238E27FC236}">
                <a16:creationId xmlns:a16="http://schemas.microsoft.com/office/drawing/2014/main" id="{DC915FD1-9812-45BD-8687-3E53B32D5191}"/>
              </a:ext>
            </a:extLst>
          </p:cNvPr>
          <p:cNvPicPr>
            <a:picLocks noChangeAspect="1"/>
          </p:cNvPicPr>
          <p:nvPr/>
        </p:nvPicPr>
        <p:blipFill>
          <a:blip r:embed="rId3"/>
          <a:stretch>
            <a:fillRect/>
          </a:stretch>
        </p:blipFill>
        <p:spPr>
          <a:xfrm>
            <a:off x="462148" y="4995512"/>
            <a:ext cx="8307126" cy="1593713"/>
          </a:xfrm>
          <a:prstGeom prst="rect">
            <a:avLst/>
          </a:prstGeom>
        </p:spPr>
      </p:pic>
      <p:pic>
        <p:nvPicPr>
          <p:cNvPr id="3" name="Picture 2" descr="A picture containing indoor, camera, electronics, set&#10;&#10;Description automatically generated">
            <a:extLst>
              <a:ext uri="{FF2B5EF4-FFF2-40B4-BE49-F238E27FC236}">
                <a16:creationId xmlns:a16="http://schemas.microsoft.com/office/drawing/2014/main" id="{F8C5D992-44DF-4796-A592-A9B8FC37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918" y="1246950"/>
            <a:ext cx="2672824" cy="3209947"/>
          </a:xfrm>
          <a:prstGeom prst="rect">
            <a:avLst/>
          </a:prstGeom>
        </p:spPr>
      </p:pic>
    </p:spTree>
    <p:extLst>
      <p:ext uri="{BB962C8B-B14F-4D97-AF65-F5344CB8AC3E}">
        <p14:creationId xmlns:p14="http://schemas.microsoft.com/office/powerpoint/2010/main" val="181759974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031">
            <a:extLst>
              <a:ext uri="{FF2B5EF4-FFF2-40B4-BE49-F238E27FC236}">
                <a16:creationId xmlns:a16="http://schemas.microsoft.com/office/drawing/2014/main" id="{55F3B8C9-CDA3-4BEC-B9A9-DBC41144D6A6}"/>
              </a:ext>
            </a:extLst>
          </p:cNvPr>
          <p:cNvSpPr>
            <a:spLocks noGrp="1" noChangeArrowheads="1"/>
          </p:cNvSpPr>
          <p:nvPr>
            <p:ph type="title"/>
          </p:nvPr>
        </p:nvSpPr>
        <p:spPr>
          <a:xfrm>
            <a:off x="393700" y="162560"/>
            <a:ext cx="8356600" cy="820103"/>
          </a:xfrm>
        </p:spPr>
        <p:txBody>
          <a:bodyPr>
            <a:normAutofit/>
          </a:bodyPr>
          <a:lstStyle/>
          <a:p>
            <a:pPr>
              <a:defRPr/>
            </a:pPr>
            <a:r>
              <a:rPr lang="en-US" b="1"/>
              <a:t>36C Family Gas Valve Selector</a:t>
            </a:r>
          </a:p>
        </p:txBody>
      </p:sp>
      <p:sp>
        <p:nvSpPr>
          <p:cNvPr id="20" name="TextBox 19">
            <a:extLst>
              <a:ext uri="{FF2B5EF4-FFF2-40B4-BE49-F238E27FC236}">
                <a16:creationId xmlns:a16="http://schemas.microsoft.com/office/drawing/2014/main" id="{67B4D2F9-8B82-462B-946F-E6B084CAB007}"/>
              </a:ext>
            </a:extLst>
          </p:cNvPr>
          <p:cNvSpPr txBox="1"/>
          <p:nvPr/>
        </p:nvSpPr>
        <p:spPr bwMode="auto">
          <a:xfrm>
            <a:off x="393700" y="1283018"/>
            <a:ext cx="4041451" cy="1754326"/>
          </a:xfrm>
          <a:prstGeom prst="rect">
            <a:avLst/>
          </a:prstGeom>
          <a:noFill/>
          <a:ln w="9525">
            <a:noFill/>
            <a:miter lim="800000"/>
            <a:headEnd/>
            <a:tailEnd/>
          </a:ln>
        </p:spPr>
        <p:txBody>
          <a:bodyPr wrap="square">
            <a:spAutoFit/>
          </a:bodyPr>
          <a:lstStyle/>
          <a:p>
            <a:pPr marL="342900" indent="-342900">
              <a:buFont typeface="+mj-lt"/>
              <a:buAutoNum type="arabicPeriod"/>
            </a:pPr>
            <a:r>
              <a:rPr lang="en-US" sz="1800">
                <a:effectLst/>
              </a:rPr>
              <a:t>Typical Application: </a:t>
            </a:r>
            <a:r>
              <a:rPr lang="en-US" sz="1800" b="1">
                <a:effectLst/>
              </a:rPr>
              <a:t>Furnace/Boiler</a:t>
            </a:r>
          </a:p>
          <a:p>
            <a:pPr marL="342900" indent="-342900">
              <a:buFont typeface="+mj-lt"/>
              <a:buAutoNum type="arabicPeriod"/>
            </a:pPr>
            <a:r>
              <a:rPr lang="en-US"/>
              <a:t>Ignition type: </a:t>
            </a:r>
            <a:r>
              <a:rPr lang="en-US" b="1"/>
              <a:t>Standing Pilot/Cycle Pilot</a:t>
            </a:r>
          </a:p>
          <a:p>
            <a:pPr marL="342900" indent="-342900">
              <a:buFont typeface="+mj-lt"/>
              <a:buAutoNum type="arabicPeriod"/>
            </a:pPr>
            <a:r>
              <a:rPr lang="en-US" sz="1800">
                <a:effectLst/>
              </a:rPr>
              <a:t>Control voltage: </a:t>
            </a:r>
            <a:r>
              <a:rPr lang="en-US" sz="1800" b="1">
                <a:effectLst/>
              </a:rPr>
              <a:t>750mV/24/120VAC</a:t>
            </a:r>
            <a:endParaRPr lang="en-US" sz="1800">
              <a:effectLst/>
            </a:endParaRPr>
          </a:p>
        </p:txBody>
      </p:sp>
      <p:grpSp>
        <p:nvGrpSpPr>
          <p:cNvPr id="2" name="Group 1">
            <a:extLst>
              <a:ext uri="{FF2B5EF4-FFF2-40B4-BE49-F238E27FC236}">
                <a16:creationId xmlns:a16="http://schemas.microsoft.com/office/drawing/2014/main" id="{144226B3-4902-4597-BC0E-2793D3F695ED}"/>
              </a:ext>
            </a:extLst>
          </p:cNvPr>
          <p:cNvGrpSpPr/>
          <p:nvPr/>
        </p:nvGrpSpPr>
        <p:grpSpPr>
          <a:xfrm>
            <a:off x="379799" y="2879808"/>
            <a:ext cx="7865516" cy="3815633"/>
            <a:chOff x="1110894" y="1805300"/>
            <a:chExt cx="7865516" cy="4908754"/>
          </a:xfrm>
        </p:grpSpPr>
        <p:cxnSp>
          <p:nvCxnSpPr>
            <p:cNvPr id="78" name="Straight Connector 77">
              <a:extLst>
                <a:ext uri="{FF2B5EF4-FFF2-40B4-BE49-F238E27FC236}">
                  <a16:creationId xmlns:a16="http://schemas.microsoft.com/office/drawing/2014/main" id="{198AA64C-782C-4A3D-9F27-0FAFB0E4680E}"/>
                </a:ext>
              </a:extLst>
            </p:cNvPr>
            <p:cNvCxnSpPr>
              <a:cxnSpLocks/>
              <a:stCxn id="47" idx="2"/>
              <a:endCxn id="68" idx="0"/>
            </p:cNvCxnSpPr>
            <p:nvPr/>
          </p:nvCxnSpPr>
          <p:spPr bwMode="auto">
            <a:xfrm flipH="1">
              <a:off x="7046690" y="4089110"/>
              <a:ext cx="631633" cy="363406"/>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B088DEDC-877B-43C5-894B-BF6DB4BB44F0}"/>
                </a:ext>
              </a:extLst>
            </p:cNvPr>
            <p:cNvCxnSpPr>
              <a:cxnSpLocks/>
              <a:stCxn id="47" idx="2"/>
              <a:endCxn id="44" idx="0"/>
            </p:cNvCxnSpPr>
            <p:nvPr/>
          </p:nvCxnSpPr>
          <p:spPr bwMode="auto">
            <a:xfrm>
              <a:off x="7678323" y="4089110"/>
              <a:ext cx="703727" cy="363406"/>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6277E297-ED9E-46E0-AEFA-5DEFD4A7DC87}"/>
                </a:ext>
              </a:extLst>
            </p:cNvPr>
            <p:cNvCxnSpPr>
              <a:cxnSpLocks/>
              <a:stCxn id="102" idx="2"/>
              <a:endCxn id="116" idx="0"/>
            </p:cNvCxnSpPr>
            <p:nvPr/>
          </p:nvCxnSpPr>
          <p:spPr bwMode="auto">
            <a:xfrm flipH="1">
              <a:off x="3735892" y="2770847"/>
              <a:ext cx="1655467" cy="291946"/>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EAEED348-68BE-4D59-9C47-6BEC43311967}"/>
                </a:ext>
              </a:extLst>
            </p:cNvPr>
            <p:cNvCxnSpPr>
              <a:cxnSpLocks/>
              <a:stCxn id="102" idx="2"/>
              <a:endCxn id="14" idx="0"/>
            </p:cNvCxnSpPr>
            <p:nvPr/>
          </p:nvCxnSpPr>
          <p:spPr bwMode="auto">
            <a:xfrm>
              <a:off x="5391359" y="2770847"/>
              <a:ext cx="1316126" cy="291946"/>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F528B933-2B27-4C18-8905-0CF874D7B2E2}"/>
                </a:ext>
              </a:extLst>
            </p:cNvPr>
            <p:cNvCxnSpPr>
              <a:cxnSpLocks/>
              <a:stCxn id="5" idx="2"/>
              <a:endCxn id="102" idx="0"/>
            </p:cNvCxnSpPr>
            <p:nvPr/>
          </p:nvCxnSpPr>
          <p:spPr bwMode="auto">
            <a:xfrm>
              <a:off x="5391359" y="2194899"/>
              <a:ext cx="0" cy="186349"/>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5" name="TextBox 4">
              <a:extLst>
                <a:ext uri="{FF2B5EF4-FFF2-40B4-BE49-F238E27FC236}">
                  <a16:creationId xmlns:a16="http://schemas.microsoft.com/office/drawing/2014/main" id="{251763D2-EC50-4492-978C-1393A8274753}"/>
                </a:ext>
              </a:extLst>
            </p:cNvPr>
            <p:cNvSpPr txBox="1"/>
            <p:nvPr/>
          </p:nvSpPr>
          <p:spPr bwMode="auto">
            <a:xfrm>
              <a:off x="4751279" y="1805300"/>
              <a:ext cx="1280160" cy="389599"/>
            </a:xfrm>
            <a:prstGeom prst="rect">
              <a:avLst/>
            </a:prstGeom>
            <a:solidFill>
              <a:schemeClr val="bg1"/>
            </a:solidFill>
            <a:ln w="19050">
              <a:solidFill>
                <a:schemeClr val="tx1"/>
              </a:solidFill>
              <a:miter lim="800000"/>
              <a:headEnd/>
              <a:tailEnd/>
            </a:ln>
          </p:spPr>
          <p:txBody>
            <a:bodyPr wrap="square" rtlCol="0" anchor="ctr">
              <a:spAutoFit/>
            </a:bodyPr>
            <a:lstStyle/>
            <a:p>
              <a:pPr algn="ctr" eaLnBrk="0" hangingPunct="0">
                <a:lnSpc>
                  <a:spcPct val="105000"/>
                </a:lnSpc>
              </a:pPr>
              <a:r>
                <a:rPr lang="en-US" sz="1400"/>
                <a:t>Furnace</a:t>
              </a:r>
            </a:p>
          </p:txBody>
        </p:sp>
        <p:cxnSp>
          <p:nvCxnSpPr>
            <p:cNvPr id="58" name="Straight Connector 57">
              <a:extLst>
                <a:ext uri="{FF2B5EF4-FFF2-40B4-BE49-F238E27FC236}">
                  <a16:creationId xmlns:a16="http://schemas.microsoft.com/office/drawing/2014/main" id="{9F42E5E1-0C55-42DE-8654-657A68F6959B}"/>
                </a:ext>
              </a:extLst>
            </p:cNvPr>
            <p:cNvCxnSpPr>
              <a:cxnSpLocks/>
              <a:stCxn id="116" idx="2"/>
              <a:endCxn id="51" idx="0"/>
            </p:cNvCxnSpPr>
            <p:nvPr/>
          </p:nvCxnSpPr>
          <p:spPr bwMode="auto">
            <a:xfrm>
              <a:off x="3735892" y="3452392"/>
              <a:ext cx="1965325" cy="24711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B763962A-F0FD-4D84-A3A1-004A9932803D}"/>
                </a:ext>
              </a:extLst>
            </p:cNvPr>
            <p:cNvCxnSpPr>
              <a:cxnSpLocks/>
              <a:stCxn id="50" idx="2"/>
              <a:endCxn id="117" idx="0"/>
            </p:cNvCxnSpPr>
            <p:nvPr/>
          </p:nvCxnSpPr>
          <p:spPr bwMode="auto">
            <a:xfrm>
              <a:off x="1705254" y="4089110"/>
              <a:ext cx="0" cy="363406"/>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1530B66A-E4FD-4F3F-89A0-389D7F7B402C}"/>
                </a:ext>
              </a:extLst>
            </p:cNvPr>
            <p:cNvCxnSpPr>
              <a:cxnSpLocks/>
              <a:stCxn id="80" idx="2"/>
              <a:endCxn id="45" idx="0"/>
            </p:cNvCxnSpPr>
            <p:nvPr/>
          </p:nvCxnSpPr>
          <p:spPr bwMode="auto">
            <a:xfrm>
              <a:off x="4375972" y="4842115"/>
              <a:ext cx="0" cy="490771"/>
            </a:xfrm>
            <a:prstGeom prst="line">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67" name="Straight Connector 66">
              <a:extLst>
                <a:ext uri="{FF2B5EF4-FFF2-40B4-BE49-F238E27FC236}">
                  <a16:creationId xmlns:a16="http://schemas.microsoft.com/office/drawing/2014/main" id="{C626030F-75B3-4947-BBE8-B7BBB1BBB934}"/>
                </a:ext>
              </a:extLst>
            </p:cNvPr>
            <p:cNvCxnSpPr>
              <a:cxnSpLocks/>
              <a:stCxn id="68" idx="2"/>
              <a:endCxn id="63" idx="0"/>
            </p:cNvCxnSpPr>
            <p:nvPr/>
          </p:nvCxnSpPr>
          <p:spPr bwMode="auto">
            <a:xfrm>
              <a:off x="7046690" y="4842115"/>
              <a:ext cx="0" cy="367329"/>
            </a:xfrm>
            <a:prstGeom prst="line">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77" name="Straight Connector 76">
              <a:extLst>
                <a:ext uri="{FF2B5EF4-FFF2-40B4-BE49-F238E27FC236}">
                  <a16:creationId xmlns:a16="http://schemas.microsoft.com/office/drawing/2014/main" id="{E8006F5D-CB28-4A0B-AAA6-A9D5BD81A450}"/>
                </a:ext>
              </a:extLst>
            </p:cNvPr>
            <p:cNvCxnSpPr>
              <a:cxnSpLocks/>
              <a:stCxn id="59" idx="2"/>
              <a:endCxn id="74" idx="0"/>
            </p:cNvCxnSpPr>
            <p:nvPr/>
          </p:nvCxnSpPr>
          <p:spPr bwMode="auto">
            <a:xfrm>
              <a:off x="5701217" y="4842115"/>
              <a:ext cx="0" cy="459911"/>
            </a:xfrm>
            <a:prstGeom prst="line">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79" name="Straight Connector 78">
              <a:extLst>
                <a:ext uri="{FF2B5EF4-FFF2-40B4-BE49-F238E27FC236}">
                  <a16:creationId xmlns:a16="http://schemas.microsoft.com/office/drawing/2014/main" id="{696B14EB-C45C-496A-A800-5094AF12DEC7}"/>
                </a:ext>
              </a:extLst>
            </p:cNvPr>
            <p:cNvCxnSpPr>
              <a:cxnSpLocks/>
              <a:stCxn id="53" idx="2"/>
              <a:endCxn id="118" idx="0"/>
            </p:cNvCxnSpPr>
            <p:nvPr/>
          </p:nvCxnSpPr>
          <p:spPr bwMode="auto">
            <a:xfrm flipH="1">
              <a:off x="3040613" y="4127610"/>
              <a:ext cx="691358" cy="324906"/>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3B9B8D81-4A9A-470F-8713-6DB5098F3E92}"/>
                </a:ext>
              </a:extLst>
            </p:cNvPr>
            <p:cNvCxnSpPr>
              <a:cxnSpLocks/>
              <a:stCxn id="51" idx="2"/>
              <a:endCxn id="59" idx="0"/>
            </p:cNvCxnSpPr>
            <p:nvPr/>
          </p:nvCxnSpPr>
          <p:spPr bwMode="auto">
            <a:xfrm>
              <a:off x="5701217" y="4089110"/>
              <a:ext cx="0" cy="363406"/>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02" name="TextBox 101">
              <a:extLst>
                <a:ext uri="{FF2B5EF4-FFF2-40B4-BE49-F238E27FC236}">
                  <a16:creationId xmlns:a16="http://schemas.microsoft.com/office/drawing/2014/main" id="{917ED2D2-5D52-4015-8F72-F5F1DAD4ADF1}"/>
                </a:ext>
              </a:extLst>
            </p:cNvPr>
            <p:cNvSpPr txBox="1"/>
            <p:nvPr/>
          </p:nvSpPr>
          <p:spPr bwMode="auto">
            <a:xfrm>
              <a:off x="4751279" y="2381248"/>
              <a:ext cx="1280160" cy="389599"/>
            </a:xfrm>
            <a:prstGeom prst="rect">
              <a:avLst/>
            </a:prstGeom>
            <a:solidFill>
              <a:schemeClr val="bg1"/>
            </a:solidFill>
            <a:ln w="19050">
              <a:solidFill>
                <a:schemeClr val="tx1"/>
              </a:solidFill>
              <a:miter lim="800000"/>
              <a:headEnd/>
              <a:tailEnd/>
            </a:ln>
          </p:spPr>
          <p:txBody>
            <a:bodyPr wrap="square" rtlCol="0" anchor="ctr">
              <a:spAutoFit/>
            </a:bodyPr>
            <a:lstStyle/>
            <a:p>
              <a:pPr algn="ctr" eaLnBrk="0" hangingPunct="0">
                <a:lnSpc>
                  <a:spcPct val="105000"/>
                </a:lnSpc>
              </a:pPr>
              <a:r>
                <a:rPr lang="en-US" sz="1400"/>
                <a:t>36C Family</a:t>
              </a:r>
            </a:p>
          </p:txBody>
        </p:sp>
        <p:cxnSp>
          <p:nvCxnSpPr>
            <p:cNvPr id="48" name="Straight Connector 47">
              <a:extLst>
                <a:ext uri="{FF2B5EF4-FFF2-40B4-BE49-F238E27FC236}">
                  <a16:creationId xmlns:a16="http://schemas.microsoft.com/office/drawing/2014/main" id="{355B6D75-C59C-4763-A531-471D4D68337B}"/>
                </a:ext>
              </a:extLst>
            </p:cNvPr>
            <p:cNvCxnSpPr>
              <a:cxnSpLocks/>
              <a:stCxn id="14" idx="2"/>
              <a:endCxn id="47" idx="0"/>
            </p:cNvCxnSpPr>
            <p:nvPr/>
          </p:nvCxnSpPr>
          <p:spPr bwMode="auto">
            <a:xfrm>
              <a:off x="6707485" y="3452392"/>
              <a:ext cx="970838" cy="24711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F093795F-701C-439C-8577-B6D2E85E7110}"/>
                </a:ext>
              </a:extLst>
            </p:cNvPr>
            <p:cNvCxnSpPr>
              <a:cxnSpLocks/>
              <a:stCxn id="44" idx="2"/>
              <a:endCxn id="60" idx="0"/>
            </p:cNvCxnSpPr>
            <p:nvPr/>
          </p:nvCxnSpPr>
          <p:spPr bwMode="auto">
            <a:xfrm>
              <a:off x="8382050" y="4842115"/>
              <a:ext cx="0" cy="490771"/>
            </a:xfrm>
            <a:prstGeom prst="line">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110" name="Straight Connector 109">
              <a:extLst>
                <a:ext uri="{FF2B5EF4-FFF2-40B4-BE49-F238E27FC236}">
                  <a16:creationId xmlns:a16="http://schemas.microsoft.com/office/drawing/2014/main" id="{0693137B-1037-499D-98E7-F303B31C25CB}"/>
                </a:ext>
              </a:extLst>
            </p:cNvPr>
            <p:cNvCxnSpPr>
              <a:cxnSpLocks/>
              <a:stCxn id="116" idx="2"/>
              <a:endCxn id="50" idx="0"/>
            </p:cNvCxnSpPr>
            <p:nvPr/>
          </p:nvCxnSpPr>
          <p:spPr bwMode="auto">
            <a:xfrm flipH="1">
              <a:off x="1705254" y="3452392"/>
              <a:ext cx="2030638" cy="24711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E1212F3B-4CF5-4799-9CB2-5B4C6EF80850}"/>
                </a:ext>
              </a:extLst>
            </p:cNvPr>
            <p:cNvCxnSpPr>
              <a:cxnSpLocks/>
              <a:stCxn id="117" idx="2"/>
              <a:endCxn id="112" idx="0"/>
            </p:cNvCxnSpPr>
            <p:nvPr/>
          </p:nvCxnSpPr>
          <p:spPr bwMode="auto">
            <a:xfrm>
              <a:off x="1705254" y="4842115"/>
              <a:ext cx="0" cy="459911"/>
            </a:xfrm>
            <a:prstGeom prst="line">
              <a:avLst/>
            </a:prstGeom>
            <a:solidFill>
              <a:schemeClr val="accent1"/>
            </a:solidFill>
            <a:ln w="19050" cap="flat" cmpd="sng" algn="ctr">
              <a:solidFill>
                <a:schemeClr val="tx1"/>
              </a:solidFill>
              <a:prstDash val="solid"/>
              <a:round/>
              <a:headEnd type="none" w="med" len="med"/>
              <a:tailEnd type="triangle" w="lg" len="lg"/>
            </a:ln>
            <a:effectLst/>
          </p:spPr>
        </p:cxnSp>
        <p:grpSp>
          <p:nvGrpSpPr>
            <p:cNvPr id="62" name="Group 61">
              <a:extLst>
                <a:ext uri="{FF2B5EF4-FFF2-40B4-BE49-F238E27FC236}">
                  <a16:creationId xmlns:a16="http://schemas.microsoft.com/office/drawing/2014/main" id="{BB7E826D-FDE3-4866-8333-43A420D028F3}"/>
                </a:ext>
              </a:extLst>
            </p:cNvPr>
            <p:cNvGrpSpPr/>
            <p:nvPr/>
          </p:nvGrpSpPr>
          <p:grpSpPr>
            <a:xfrm>
              <a:off x="1110894" y="5209444"/>
              <a:ext cx="7865516" cy="1504610"/>
              <a:chOff x="1110894" y="5324944"/>
              <a:chExt cx="7865516" cy="1504610"/>
            </a:xfrm>
          </p:grpSpPr>
          <p:sp>
            <p:nvSpPr>
              <p:cNvPr id="45" name="TextBox 44">
                <a:extLst>
                  <a:ext uri="{FF2B5EF4-FFF2-40B4-BE49-F238E27FC236}">
                    <a16:creationId xmlns:a16="http://schemas.microsoft.com/office/drawing/2014/main" id="{91940088-7B66-49E3-A93E-B69DA8C1F9A2}"/>
                  </a:ext>
                </a:extLst>
              </p:cNvPr>
              <p:cNvSpPr txBox="1"/>
              <p:nvPr/>
            </p:nvSpPr>
            <p:spPr bwMode="auto">
              <a:xfrm>
                <a:off x="3781612" y="5448386"/>
                <a:ext cx="1188720" cy="395950"/>
              </a:xfrm>
              <a:prstGeom prst="rect">
                <a:avLst/>
              </a:prstGeom>
              <a:solidFill>
                <a:srgbClr val="E7E9EE"/>
              </a:solidFill>
              <a:ln w="19050">
                <a:noFill/>
                <a:miter lim="800000"/>
                <a:headEnd/>
                <a:tailEnd/>
              </a:ln>
            </p:spPr>
            <p:txBody>
              <a:bodyPr wrap="square" lIns="45720" tIns="45720" rIns="45720" bIns="45720" rtlCol="0" anchor="ctr">
                <a:spAutoFit/>
              </a:bodyPr>
              <a:lstStyle/>
              <a:p>
                <a:pPr algn="ctr"/>
                <a:r>
                  <a:rPr lang="en-US" sz="1400"/>
                  <a:t>36C53-418</a:t>
                </a:r>
              </a:p>
            </p:txBody>
          </p:sp>
          <p:sp>
            <p:nvSpPr>
              <p:cNvPr id="63" name="TextBox 62">
                <a:extLst>
                  <a:ext uri="{FF2B5EF4-FFF2-40B4-BE49-F238E27FC236}">
                    <a16:creationId xmlns:a16="http://schemas.microsoft.com/office/drawing/2014/main" id="{6D4C7847-40F1-4153-BA06-6A6D936B6361}"/>
                  </a:ext>
                </a:extLst>
              </p:cNvPr>
              <p:cNvSpPr txBox="1"/>
              <p:nvPr/>
            </p:nvSpPr>
            <p:spPr bwMode="auto">
              <a:xfrm>
                <a:off x="6452330" y="5324944"/>
                <a:ext cx="1188720" cy="1504610"/>
              </a:xfrm>
              <a:prstGeom prst="rect">
                <a:avLst/>
              </a:prstGeom>
              <a:solidFill>
                <a:srgbClr val="CBD0DB"/>
              </a:solidFill>
              <a:ln w="19050">
                <a:noFill/>
                <a:miter lim="800000"/>
                <a:headEnd/>
                <a:tailEnd/>
              </a:ln>
            </p:spPr>
            <p:txBody>
              <a:bodyPr wrap="square" lIns="45720" tIns="45720" rIns="45720" bIns="45720" rtlCol="0" anchor="ctr">
                <a:spAutoFit/>
              </a:bodyPr>
              <a:lstStyle/>
              <a:p>
                <a:pPr algn="ctr"/>
                <a:r>
                  <a:rPr lang="en-US" sz="1400"/>
                  <a:t>36C84-912</a:t>
                </a:r>
              </a:p>
              <a:p>
                <a:pPr algn="ctr"/>
                <a:r>
                  <a:rPr lang="en-US" sz="1400"/>
                  <a:t>36C84-921</a:t>
                </a:r>
              </a:p>
              <a:p>
                <a:pPr algn="ctr"/>
                <a:r>
                  <a:rPr lang="en-US" sz="1400"/>
                  <a:t>36C84-923</a:t>
                </a:r>
              </a:p>
              <a:p>
                <a:pPr algn="ctr"/>
                <a:r>
                  <a:rPr lang="en-US" sz="1400"/>
                  <a:t>36C84-926</a:t>
                </a:r>
              </a:p>
              <a:p>
                <a:pPr algn="ctr"/>
                <a:r>
                  <a:rPr lang="en-US" sz="1400"/>
                  <a:t>36C84-945</a:t>
                </a:r>
              </a:p>
            </p:txBody>
          </p:sp>
          <p:sp>
            <p:nvSpPr>
              <p:cNvPr id="74" name="TextBox 73">
                <a:extLst>
                  <a:ext uri="{FF2B5EF4-FFF2-40B4-BE49-F238E27FC236}">
                    <a16:creationId xmlns:a16="http://schemas.microsoft.com/office/drawing/2014/main" id="{7FA4AF5F-AC6E-435E-8870-62FBC312A120}"/>
                  </a:ext>
                </a:extLst>
              </p:cNvPr>
              <p:cNvSpPr txBox="1"/>
              <p:nvPr/>
            </p:nvSpPr>
            <p:spPr bwMode="auto">
              <a:xfrm>
                <a:off x="5106857" y="5417526"/>
                <a:ext cx="1188720" cy="673115"/>
              </a:xfrm>
              <a:prstGeom prst="rect">
                <a:avLst/>
              </a:prstGeom>
              <a:solidFill>
                <a:srgbClr val="E7E9EE"/>
              </a:solidFill>
              <a:ln w="19050">
                <a:noFill/>
                <a:miter lim="800000"/>
                <a:headEnd/>
                <a:tailEnd/>
              </a:ln>
            </p:spPr>
            <p:txBody>
              <a:bodyPr wrap="square" lIns="45720" tIns="45720" rIns="45720" bIns="45720" rtlCol="0" anchor="ctr">
                <a:spAutoFit/>
              </a:bodyPr>
              <a:lstStyle/>
              <a:p>
                <a:pPr algn="ctr"/>
                <a:r>
                  <a:rPr lang="en-US" sz="1400"/>
                  <a:t>36C01A-405</a:t>
                </a:r>
              </a:p>
              <a:p>
                <a:pPr algn="ctr"/>
                <a:r>
                  <a:rPr lang="en-US" sz="1400"/>
                  <a:t>36C03A-410</a:t>
                </a:r>
              </a:p>
            </p:txBody>
          </p:sp>
          <p:sp>
            <p:nvSpPr>
              <p:cNvPr id="60" name="TextBox 59">
                <a:extLst>
                  <a:ext uri="{FF2B5EF4-FFF2-40B4-BE49-F238E27FC236}">
                    <a16:creationId xmlns:a16="http://schemas.microsoft.com/office/drawing/2014/main" id="{D3E54530-1739-48F6-BEDD-B0297B6BF0C9}"/>
                  </a:ext>
                </a:extLst>
              </p:cNvPr>
              <p:cNvSpPr txBox="1"/>
              <p:nvPr/>
            </p:nvSpPr>
            <p:spPr bwMode="auto">
              <a:xfrm>
                <a:off x="7787690" y="5448386"/>
                <a:ext cx="1188720" cy="395951"/>
              </a:xfrm>
              <a:prstGeom prst="rect">
                <a:avLst/>
              </a:prstGeom>
              <a:solidFill>
                <a:srgbClr val="CBD0DB"/>
              </a:solidFill>
              <a:ln w="19050">
                <a:noFill/>
                <a:miter lim="800000"/>
                <a:headEnd/>
                <a:tailEnd/>
              </a:ln>
            </p:spPr>
            <p:txBody>
              <a:bodyPr wrap="square" lIns="45720" tIns="45720" rIns="45720" bIns="45720" rtlCol="0" anchor="ctr">
                <a:spAutoFit/>
              </a:bodyPr>
              <a:lstStyle/>
              <a:p>
                <a:pPr algn="ctr"/>
                <a:r>
                  <a:rPr lang="en-US" sz="1400"/>
                  <a:t>36C94-906</a:t>
                </a:r>
              </a:p>
            </p:txBody>
          </p:sp>
          <p:sp>
            <p:nvSpPr>
              <p:cNvPr id="112" name="TextBox 111">
                <a:extLst>
                  <a:ext uri="{FF2B5EF4-FFF2-40B4-BE49-F238E27FC236}">
                    <a16:creationId xmlns:a16="http://schemas.microsoft.com/office/drawing/2014/main" id="{FF104302-E3EF-449D-A0B0-CF8E1EB4AA9B}"/>
                  </a:ext>
                </a:extLst>
              </p:cNvPr>
              <p:cNvSpPr txBox="1"/>
              <p:nvPr/>
            </p:nvSpPr>
            <p:spPr bwMode="auto">
              <a:xfrm>
                <a:off x="1110894" y="5417526"/>
                <a:ext cx="1188720" cy="673115"/>
              </a:xfrm>
              <a:prstGeom prst="rect">
                <a:avLst/>
              </a:prstGeom>
              <a:solidFill>
                <a:srgbClr val="E7E9EE"/>
              </a:solidFill>
              <a:ln w="19050">
                <a:noFill/>
                <a:miter lim="800000"/>
                <a:headEnd/>
                <a:tailEnd/>
              </a:ln>
            </p:spPr>
            <p:txBody>
              <a:bodyPr wrap="square" lIns="45720" tIns="45720" rIns="45720" bIns="45720" rtlCol="0" anchor="ctr">
                <a:spAutoFit/>
              </a:bodyPr>
              <a:lstStyle/>
              <a:p>
                <a:pPr algn="ctr"/>
                <a:r>
                  <a:rPr lang="en-US" sz="1400"/>
                  <a:t>36C03U-333</a:t>
                </a:r>
              </a:p>
              <a:p>
                <a:pPr algn="ctr"/>
                <a:r>
                  <a:rPr lang="en-US" sz="1400"/>
                  <a:t>36C03U-433</a:t>
                </a:r>
              </a:p>
            </p:txBody>
          </p:sp>
          <p:sp>
            <p:nvSpPr>
              <p:cNvPr id="113" name="TextBox 112">
                <a:extLst>
                  <a:ext uri="{FF2B5EF4-FFF2-40B4-BE49-F238E27FC236}">
                    <a16:creationId xmlns:a16="http://schemas.microsoft.com/office/drawing/2014/main" id="{5E293931-30BE-484A-9BAB-97C5220D79C3}"/>
                  </a:ext>
                </a:extLst>
              </p:cNvPr>
              <p:cNvSpPr txBox="1"/>
              <p:nvPr/>
            </p:nvSpPr>
            <p:spPr bwMode="auto">
              <a:xfrm>
                <a:off x="2446253" y="5324944"/>
                <a:ext cx="1188720" cy="1504610"/>
              </a:xfrm>
              <a:prstGeom prst="rect">
                <a:avLst/>
              </a:prstGeom>
              <a:solidFill>
                <a:srgbClr val="E7E9EE"/>
              </a:solidFill>
              <a:ln w="19050">
                <a:noFill/>
                <a:miter lim="800000"/>
                <a:headEnd/>
                <a:tailEnd/>
              </a:ln>
            </p:spPr>
            <p:txBody>
              <a:bodyPr wrap="square" lIns="45720" tIns="45720" rIns="45720" bIns="45720" rtlCol="0" anchor="ctr">
                <a:spAutoFit/>
              </a:bodyPr>
              <a:lstStyle/>
              <a:p>
                <a:pPr algn="ctr"/>
                <a:r>
                  <a:rPr lang="en-US" sz="1400"/>
                  <a:t>36C03-258</a:t>
                </a:r>
              </a:p>
              <a:p>
                <a:pPr algn="ctr"/>
                <a:r>
                  <a:rPr lang="en-US" sz="1400"/>
                  <a:t>36C03-300</a:t>
                </a:r>
              </a:p>
              <a:p>
                <a:pPr algn="ctr"/>
                <a:r>
                  <a:rPr lang="en-US" sz="1400"/>
                  <a:t>36C03-333</a:t>
                </a:r>
              </a:p>
              <a:p>
                <a:pPr algn="ctr"/>
                <a:r>
                  <a:rPr lang="en-US" sz="1400"/>
                  <a:t>36C03-400</a:t>
                </a:r>
              </a:p>
              <a:p>
                <a:pPr algn="ctr"/>
                <a:r>
                  <a:rPr lang="en-US" sz="1400"/>
                  <a:t>36C03-433</a:t>
                </a:r>
              </a:p>
            </p:txBody>
          </p:sp>
        </p:grpSp>
        <p:cxnSp>
          <p:nvCxnSpPr>
            <p:cNvPr id="114" name="Straight Connector 113">
              <a:extLst>
                <a:ext uri="{FF2B5EF4-FFF2-40B4-BE49-F238E27FC236}">
                  <a16:creationId xmlns:a16="http://schemas.microsoft.com/office/drawing/2014/main" id="{680585FA-568E-414E-A83E-8A0CDF04E092}"/>
                </a:ext>
              </a:extLst>
            </p:cNvPr>
            <p:cNvCxnSpPr>
              <a:cxnSpLocks/>
              <a:stCxn id="118" idx="2"/>
              <a:endCxn id="113" idx="0"/>
            </p:cNvCxnSpPr>
            <p:nvPr/>
          </p:nvCxnSpPr>
          <p:spPr bwMode="auto">
            <a:xfrm>
              <a:off x="3040613" y="4842115"/>
              <a:ext cx="0" cy="367329"/>
            </a:xfrm>
            <a:prstGeom prst="line">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115" name="Straight Connector 114">
              <a:extLst>
                <a:ext uri="{FF2B5EF4-FFF2-40B4-BE49-F238E27FC236}">
                  <a16:creationId xmlns:a16="http://schemas.microsoft.com/office/drawing/2014/main" id="{06801B7A-50AC-42C3-A7BE-F51EEFA91405}"/>
                </a:ext>
              </a:extLst>
            </p:cNvPr>
            <p:cNvCxnSpPr>
              <a:cxnSpLocks/>
              <a:stCxn id="116" idx="2"/>
              <a:endCxn id="53" idx="0"/>
            </p:cNvCxnSpPr>
            <p:nvPr/>
          </p:nvCxnSpPr>
          <p:spPr bwMode="auto">
            <a:xfrm flipH="1">
              <a:off x="3731971" y="3452392"/>
              <a:ext cx="3921" cy="285619"/>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nvGrpSpPr>
            <p:cNvPr id="46" name="Group 45">
              <a:extLst>
                <a:ext uri="{FF2B5EF4-FFF2-40B4-BE49-F238E27FC236}">
                  <a16:creationId xmlns:a16="http://schemas.microsoft.com/office/drawing/2014/main" id="{1D303D10-8621-40CA-A71A-295F4163EC6C}"/>
                </a:ext>
              </a:extLst>
            </p:cNvPr>
            <p:cNvGrpSpPr/>
            <p:nvPr/>
          </p:nvGrpSpPr>
          <p:grpSpPr>
            <a:xfrm>
              <a:off x="3095812" y="3062793"/>
              <a:ext cx="4206033" cy="389599"/>
              <a:chOff x="3095812" y="3265029"/>
              <a:chExt cx="4206033" cy="389599"/>
            </a:xfrm>
          </p:grpSpPr>
          <p:sp>
            <p:nvSpPr>
              <p:cNvPr id="14" name="TextBox 13">
                <a:extLst>
                  <a:ext uri="{FF2B5EF4-FFF2-40B4-BE49-F238E27FC236}">
                    <a16:creationId xmlns:a16="http://schemas.microsoft.com/office/drawing/2014/main" id="{77A572D7-F649-4143-9D86-AD7EDF6ABAEB}"/>
                  </a:ext>
                </a:extLst>
              </p:cNvPr>
              <p:cNvSpPr txBox="1"/>
              <p:nvPr/>
            </p:nvSpPr>
            <p:spPr bwMode="auto">
              <a:xfrm>
                <a:off x="6113125" y="3265029"/>
                <a:ext cx="1188720" cy="389599"/>
              </a:xfrm>
              <a:prstGeom prst="rect">
                <a:avLst/>
              </a:prstGeom>
              <a:solidFill>
                <a:srgbClr val="CBD0DB"/>
              </a:solidFill>
              <a:ln w="19050">
                <a:noFill/>
                <a:miter lim="800000"/>
                <a:headEnd/>
                <a:tailEnd/>
              </a:ln>
            </p:spPr>
            <p:txBody>
              <a:bodyPr wrap="square" rtlCol="0" anchor="ctr">
                <a:spAutoFit/>
              </a:bodyPr>
              <a:lstStyle/>
              <a:p>
                <a:pPr algn="ctr" eaLnBrk="0" hangingPunct="0">
                  <a:lnSpc>
                    <a:spcPct val="105000"/>
                  </a:lnSpc>
                </a:pPr>
                <a:r>
                  <a:rPr lang="en-US" sz="1400"/>
                  <a:t>Cycle Pilot</a:t>
                </a:r>
              </a:p>
            </p:txBody>
          </p:sp>
          <p:sp>
            <p:nvSpPr>
              <p:cNvPr id="116" name="TextBox 115">
                <a:extLst>
                  <a:ext uri="{FF2B5EF4-FFF2-40B4-BE49-F238E27FC236}">
                    <a16:creationId xmlns:a16="http://schemas.microsoft.com/office/drawing/2014/main" id="{79973697-1C7C-4EEF-BB1C-8C0B1D6AA8ED}"/>
                  </a:ext>
                </a:extLst>
              </p:cNvPr>
              <p:cNvSpPr txBox="1"/>
              <p:nvPr/>
            </p:nvSpPr>
            <p:spPr bwMode="auto">
              <a:xfrm>
                <a:off x="3095812" y="3265029"/>
                <a:ext cx="1280160" cy="389599"/>
              </a:xfrm>
              <a:prstGeom prst="rect">
                <a:avLst/>
              </a:prstGeom>
              <a:solidFill>
                <a:srgbClr val="E7E9EE"/>
              </a:solidFill>
              <a:ln w="19050">
                <a:noFill/>
                <a:miter lim="800000"/>
                <a:headEnd/>
                <a:tailEnd/>
              </a:ln>
            </p:spPr>
            <p:txBody>
              <a:bodyPr wrap="square" rtlCol="0" anchor="ctr">
                <a:spAutoFit/>
              </a:bodyPr>
              <a:lstStyle/>
              <a:p>
                <a:pPr algn="ctr" eaLnBrk="0" hangingPunct="0">
                  <a:lnSpc>
                    <a:spcPct val="105000"/>
                  </a:lnSpc>
                </a:pPr>
                <a:r>
                  <a:rPr lang="en-US" sz="1400"/>
                  <a:t>Standing Pilot</a:t>
                </a:r>
              </a:p>
            </p:txBody>
          </p:sp>
        </p:grpSp>
        <p:grpSp>
          <p:nvGrpSpPr>
            <p:cNvPr id="55" name="Group 54">
              <a:extLst>
                <a:ext uri="{FF2B5EF4-FFF2-40B4-BE49-F238E27FC236}">
                  <a16:creationId xmlns:a16="http://schemas.microsoft.com/office/drawing/2014/main" id="{CAC8833A-2050-469D-B8AD-B376E9991928}"/>
                </a:ext>
              </a:extLst>
            </p:cNvPr>
            <p:cNvGrpSpPr/>
            <p:nvPr/>
          </p:nvGrpSpPr>
          <p:grpSpPr>
            <a:xfrm>
              <a:off x="1110894" y="3699510"/>
              <a:ext cx="7161789" cy="428100"/>
              <a:chOff x="1110894" y="3765777"/>
              <a:chExt cx="7161789" cy="428100"/>
            </a:xfrm>
          </p:grpSpPr>
          <p:sp>
            <p:nvSpPr>
              <p:cNvPr id="47" name="TextBox 46">
                <a:extLst>
                  <a:ext uri="{FF2B5EF4-FFF2-40B4-BE49-F238E27FC236}">
                    <a16:creationId xmlns:a16="http://schemas.microsoft.com/office/drawing/2014/main" id="{1DEEFF80-C572-4902-A794-A1F6B84758D7}"/>
                  </a:ext>
                </a:extLst>
              </p:cNvPr>
              <p:cNvSpPr txBox="1"/>
              <p:nvPr/>
            </p:nvSpPr>
            <p:spPr bwMode="auto">
              <a:xfrm>
                <a:off x="7083963" y="3765777"/>
                <a:ext cx="1188720" cy="389599"/>
              </a:xfrm>
              <a:prstGeom prst="rect">
                <a:avLst/>
              </a:prstGeom>
              <a:solidFill>
                <a:srgbClr val="CBD0DB"/>
              </a:solidFill>
              <a:ln w="19050">
                <a:noFill/>
                <a:miter lim="800000"/>
                <a:headEnd/>
                <a:tailEnd/>
              </a:ln>
            </p:spPr>
            <p:txBody>
              <a:bodyPr wrap="square" lIns="45720" tIns="45720" rIns="45720" bIns="45720" rtlCol="0" anchor="ctr">
                <a:spAutoFit/>
              </a:bodyPr>
              <a:lstStyle/>
              <a:p>
                <a:pPr algn="ctr" eaLnBrk="0" hangingPunct="0">
                  <a:lnSpc>
                    <a:spcPct val="105000"/>
                  </a:lnSpc>
                </a:pPr>
                <a:r>
                  <a:rPr lang="en-US" sz="1400"/>
                  <a:t>24 VAC</a:t>
                </a:r>
              </a:p>
            </p:txBody>
          </p:sp>
          <p:sp>
            <p:nvSpPr>
              <p:cNvPr id="50" name="TextBox 49">
                <a:extLst>
                  <a:ext uri="{FF2B5EF4-FFF2-40B4-BE49-F238E27FC236}">
                    <a16:creationId xmlns:a16="http://schemas.microsoft.com/office/drawing/2014/main" id="{E3359783-3B7E-4964-B179-D02C455A4421}"/>
                  </a:ext>
                </a:extLst>
              </p:cNvPr>
              <p:cNvSpPr txBox="1"/>
              <p:nvPr/>
            </p:nvSpPr>
            <p:spPr bwMode="auto">
              <a:xfrm>
                <a:off x="1110894" y="3765777"/>
                <a:ext cx="1188720" cy="389599"/>
              </a:xfrm>
              <a:prstGeom prst="rect">
                <a:avLst/>
              </a:prstGeom>
              <a:solidFill>
                <a:srgbClr val="E7E9EE"/>
              </a:solidFill>
              <a:ln w="19050">
                <a:noFill/>
                <a:miter lim="800000"/>
                <a:headEnd/>
                <a:tailEnd/>
              </a:ln>
            </p:spPr>
            <p:txBody>
              <a:bodyPr wrap="square" lIns="45720" tIns="45720" rIns="45720" bIns="45720" rtlCol="0" anchor="ctr">
                <a:spAutoFit/>
              </a:bodyPr>
              <a:lstStyle/>
              <a:p>
                <a:pPr algn="ctr" eaLnBrk="0" hangingPunct="0">
                  <a:lnSpc>
                    <a:spcPct val="105000"/>
                  </a:lnSpc>
                </a:pPr>
                <a:r>
                  <a:rPr lang="en-US" sz="1400"/>
                  <a:t>750 mV</a:t>
                </a:r>
              </a:p>
            </p:txBody>
          </p:sp>
          <p:sp>
            <p:nvSpPr>
              <p:cNvPr id="51" name="TextBox 50">
                <a:extLst>
                  <a:ext uri="{FF2B5EF4-FFF2-40B4-BE49-F238E27FC236}">
                    <a16:creationId xmlns:a16="http://schemas.microsoft.com/office/drawing/2014/main" id="{B9AD441F-79D0-4451-97CA-FD8BF538EEB9}"/>
                  </a:ext>
                </a:extLst>
              </p:cNvPr>
              <p:cNvSpPr txBox="1"/>
              <p:nvPr/>
            </p:nvSpPr>
            <p:spPr bwMode="auto">
              <a:xfrm>
                <a:off x="5106857" y="3765777"/>
                <a:ext cx="1188720" cy="389599"/>
              </a:xfrm>
              <a:prstGeom prst="rect">
                <a:avLst/>
              </a:prstGeom>
              <a:solidFill>
                <a:srgbClr val="E7E9EE"/>
              </a:solidFill>
              <a:ln w="19050">
                <a:noFill/>
                <a:miter lim="800000"/>
                <a:headEnd/>
                <a:tailEnd/>
              </a:ln>
            </p:spPr>
            <p:txBody>
              <a:bodyPr wrap="square" lIns="45720" tIns="45720" rIns="45720" bIns="45720" rtlCol="0" anchor="ctr">
                <a:spAutoFit/>
              </a:bodyPr>
              <a:lstStyle/>
              <a:p>
                <a:pPr algn="ctr" eaLnBrk="0" hangingPunct="0">
                  <a:lnSpc>
                    <a:spcPct val="105000"/>
                  </a:lnSpc>
                </a:pPr>
                <a:r>
                  <a:rPr lang="en-US" sz="1400"/>
                  <a:t>120 VAC</a:t>
                </a:r>
              </a:p>
            </p:txBody>
          </p:sp>
          <p:sp>
            <p:nvSpPr>
              <p:cNvPr id="53" name="TextBox 52">
                <a:extLst>
                  <a:ext uri="{FF2B5EF4-FFF2-40B4-BE49-F238E27FC236}">
                    <a16:creationId xmlns:a16="http://schemas.microsoft.com/office/drawing/2014/main" id="{29598D5B-FCC3-41AD-A071-EE94695054AE}"/>
                  </a:ext>
                </a:extLst>
              </p:cNvPr>
              <p:cNvSpPr txBox="1"/>
              <p:nvPr/>
            </p:nvSpPr>
            <p:spPr bwMode="auto">
              <a:xfrm>
                <a:off x="3137611" y="3804278"/>
                <a:ext cx="1188720" cy="389599"/>
              </a:xfrm>
              <a:prstGeom prst="rect">
                <a:avLst/>
              </a:prstGeom>
              <a:solidFill>
                <a:srgbClr val="E7E9EE"/>
              </a:solidFill>
              <a:ln w="19050">
                <a:noFill/>
                <a:miter lim="800000"/>
                <a:headEnd/>
                <a:tailEnd/>
              </a:ln>
            </p:spPr>
            <p:txBody>
              <a:bodyPr wrap="square" lIns="45720" tIns="45720" rIns="45720" bIns="45720" rtlCol="0" anchor="ctr">
                <a:spAutoFit/>
              </a:bodyPr>
              <a:lstStyle/>
              <a:p>
                <a:pPr algn="ctr" eaLnBrk="0" hangingPunct="0">
                  <a:lnSpc>
                    <a:spcPct val="105000"/>
                  </a:lnSpc>
                </a:pPr>
                <a:r>
                  <a:rPr lang="en-US" sz="1400"/>
                  <a:t>24 VAC</a:t>
                </a:r>
              </a:p>
            </p:txBody>
          </p:sp>
        </p:grpSp>
        <p:grpSp>
          <p:nvGrpSpPr>
            <p:cNvPr id="56" name="Group 55">
              <a:extLst>
                <a:ext uri="{FF2B5EF4-FFF2-40B4-BE49-F238E27FC236}">
                  <a16:creationId xmlns:a16="http://schemas.microsoft.com/office/drawing/2014/main" id="{2E5BC6FC-F04C-46F7-BFF4-17908EBE2493}"/>
                </a:ext>
              </a:extLst>
            </p:cNvPr>
            <p:cNvGrpSpPr/>
            <p:nvPr/>
          </p:nvGrpSpPr>
          <p:grpSpPr>
            <a:xfrm>
              <a:off x="1110894" y="4452516"/>
              <a:ext cx="7865516" cy="389599"/>
              <a:chOff x="1110894" y="4589404"/>
              <a:chExt cx="7865516" cy="389599"/>
            </a:xfrm>
          </p:grpSpPr>
          <p:sp>
            <p:nvSpPr>
              <p:cNvPr id="59" name="TextBox 58">
                <a:extLst>
                  <a:ext uri="{FF2B5EF4-FFF2-40B4-BE49-F238E27FC236}">
                    <a16:creationId xmlns:a16="http://schemas.microsoft.com/office/drawing/2014/main" id="{1D2777E1-0E3B-48F5-B75C-EE914912489D}"/>
                  </a:ext>
                </a:extLst>
              </p:cNvPr>
              <p:cNvSpPr txBox="1"/>
              <p:nvPr/>
            </p:nvSpPr>
            <p:spPr bwMode="auto">
              <a:xfrm>
                <a:off x="5106857" y="4589404"/>
                <a:ext cx="1188720" cy="389599"/>
              </a:xfrm>
              <a:prstGeom prst="rect">
                <a:avLst/>
              </a:prstGeom>
              <a:solidFill>
                <a:srgbClr val="E7E9EE"/>
              </a:solidFill>
              <a:ln w="19050">
                <a:noFill/>
                <a:miter lim="800000"/>
                <a:headEnd/>
                <a:tailEnd/>
              </a:ln>
            </p:spPr>
            <p:txBody>
              <a:bodyPr wrap="square" rtlCol="0" anchor="ctr">
                <a:spAutoFit/>
              </a:bodyPr>
              <a:lstStyle/>
              <a:p>
                <a:pPr algn="ctr" eaLnBrk="0" hangingPunct="0">
                  <a:lnSpc>
                    <a:spcPct val="105000"/>
                  </a:lnSpc>
                </a:pPr>
                <a:r>
                  <a:rPr lang="en-US" sz="1400"/>
                  <a:t>Fast Open</a:t>
                </a:r>
              </a:p>
            </p:txBody>
          </p:sp>
          <p:sp>
            <p:nvSpPr>
              <p:cNvPr id="68" name="TextBox 67">
                <a:extLst>
                  <a:ext uri="{FF2B5EF4-FFF2-40B4-BE49-F238E27FC236}">
                    <a16:creationId xmlns:a16="http://schemas.microsoft.com/office/drawing/2014/main" id="{48B6746A-F847-461B-A2EA-69E280F366BB}"/>
                  </a:ext>
                </a:extLst>
              </p:cNvPr>
              <p:cNvSpPr txBox="1"/>
              <p:nvPr/>
            </p:nvSpPr>
            <p:spPr bwMode="auto">
              <a:xfrm>
                <a:off x="6452330" y="4589404"/>
                <a:ext cx="1188720" cy="389599"/>
              </a:xfrm>
              <a:prstGeom prst="rect">
                <a:avLst/>
              </a:prstGeom>
              <a:solidFill>
                <a:srgbClr val="CBD0DB"/>
              </a:solidFill>
              <a:ln w="19050">
                <a:noFill/>
                <a:miter lim="800000"/>
                <a:headEnd/>
                <a:tailEnd/>
              </a:ln>
            </p:spPr>
            <p:txBody>
              <a:bodyPr wrap="square" lIns="45720" tIns="45720" rIns="45720" bIns="45720" rtlCol="0" anchor="ctr">
                <a:spAutoFit/>
              </a:bodyPr>
              <a:lstStyle/>
              <a:p>
                <a:pPr algn="ctr" eaLnBrk="0" hangingPunct="0">
                  <a:lnSpc>
                    <a:spcPct val="105000"/>
                  </a:lnSpc>
                </a:pPr>
                <a:r>
                  <a:rPr lang="en-US" sz="1400"/>
                  <a:t>Fast Open</a:t>
                </a:r>
              </a:p>
            </p:txBody>
          </p:sp>
          <p:sp>
            <p:nvSpPr>
              <p:cNvPr id="44" name="TextBox 43">
                <a:extLst>
                  <a:ext uri="{FF2B5EF4-FFF2-40B4-BE49-F238E27FC236}">
                    <a16:creationId xmlns:a16="http://schemas.microsoft.com/office/drawing/2014/main" id="{F24EE339-2A24-46CD-A57D-8BF09507CA09}"/>
                  </a:ext>
                </a:extLst>
              </p:cNvPr>
              <p:cNvSpPr txBox="1"/>
              <p:nvPr/>
            </p:nvSpPr>
            <p:spPr bwMode="auto">
              <a:xfrm>
                <a:off x="7787690" y="4589404"/>
                <a:ext cx="1188720" cy="389599"/>
              </a:xfrm>
              <a:prstGeom prst="rect">
                <a:avLst/>
              </a:prstGeom>
              <a:solidFill>
                <a:srgbClr val="CBD0DB"/>
              </a:solidFill>
              <a:ln w="19050">
                <a:noFill/>
                <a:miter lim="800000"/>
                <a:headEnd/>
                <a:tailEnd/>
              </a:ln>
            </p:spPr>
            <p:txBody>
              <a:bodyPr wrap="square" lIns="45720" tIns="45720" rIns="45720" bIns="45720" rtlCol="0" anchor="ctr">
                <a:spAutoFit/>
              </a:bodyPr>
              <a:lstStyle/>
              <a:p>
                <a:pPr algn="ctr" eaLnBrk="0" hangingPunct="0">
                  <a:lnSpc>
                    <a:spcPct val="105000"/>
                  </a:lnSpc>
                </a:pPr>
                <a:r>
                  <a:rPr lang="en-US" sz="1400"/>
                  <a:t>Slow Open</a:t>
                </a:r>
              </a:p>
            </p:txBody>
          </p:sp>
          <p:sp>
            <p:nvSpPr>
              <p:cNvPr id="117" name="TextBox 116">
                <a:extLst>
                  <a:ext uri="{FF2B5EF4-FFF2-40B4-BE49-F238E27FC236}">
                    <a16:creationId xmlns:a16="http://schemas.microsoft.com/office/drawing/2014/main" id="{A4D32998-D4AE-4B68-9C07-483C85FD0476}"/>
                  </a:ext>
                </a:extLst>
              </p:cNvPr>
              <p:cNvSpPr txBox="1"/>
              <p:nvPr/>
            </p:nvSpPr>
            <p:spPr bwMode="auto">
              <a:xfrm>
                <a:off x="1110894" y="4589404"/>
                <a:ext cx="1188720" cy="389599"/>
              </a:xfrm>
              <a:prstGeom prst="rect">
                <a:avLst/>
              </a:prstGeom>
              <a:solidFill>
                <a:srgbClr val="E7E9EE"/>
              </a:solidFill>
              <a:ln w="19050">
                <a:noFill/>
                <a:miter lim="800000"/>
                <a:headEnd/>
                <a:tailEnd/>
              </a:ln>
            </p:spPr>
            <p:txBody>
              <a:bodyPr wrap="square" lIns="45720" tIns="45720" rIns="45720" bIns="45720" rtlCol="0" anchor="ctr">
                <a:spAutoFit/>
              </a:bodyPr>
              <a:lstStyle/>
              <a:p>
                <a:pPr algn="ctr" eaLnBrk="0" hangingPunct="0">
                  <a:lnSpc>
                    <a:spcPct val="105000"/>
                  </a:lnSpc>
                </a:pPr>
                <a:r>
                  <a:rPr lang="en-US" sz="1400"/>
                  <a:t>Fast Open</a:t>
                </a:r>
              </a:p>
            </p:txBody>
          </p:sp>
          <p:sp>
            <p:nvSpPr>
              <p:cNvPr id="118" name="TextBox 117">
                <a:extLst>
                  <a:ext uri="{FF2B5EF4-FFF2-40B4-BE49-F238E27FC236}">
                    <a16:creationId xmlns:a16="http://schemas.microsoft.com/office/drawing/2014/main" id="{4B0E8BC6-D857-4A15-8BE9-885639315FC8}"/>
                  </a:ext>
                </a:extLst>
              </p:cNvPr>
              <p:cNvSpPr txBox="1"/>
              <p:nvPr/>
            </p:nvSpPr>
            <p:spPr bwMode="auto">
              <a:xfrm>
                <a:off x="2446253" y="4589404"/>
                <a:ext cx="1188720" cy="389599"/>
              </a:xfrm>
              <a:prstGeom prst="rect">
                <a:avLst/>
              </a:prstGeom>
              <a:solidFill>
                <a:srgbClr val="E7E9EE"/>
              </a:solidFill>
              <a:ln w="19050">
                <a:noFill/>
                <a:miter lim="800000"/>
                <a:headEnd/>
                <a:tailEnd/>
              </a:ln>
            </p:spPr>
            <p:txBody>
              <a:bodyPr wrap="square" lIns="45720" tIns="45720" rIns="45720" bIns="45720" rtlCol="0" anchor="ctr">
                <a:spAutoFit/>
              </a:bodyPr>
              <a:lstStyle/>
              <a:p>
                <a:pPr algn="ctr" eaLnBrk="0" hangingPunct="0">
                  <a:lnSpc>
                    <a:spcPct val="105000"/>
                  </a:lnSpc>
                </a:pPr>
                <a:r>
                  <a:rPr lang="en-US" sz="1400"/>
                  <a:t>Fast Open</a:t>
                </a:r>
              </a:p>
            </p:txBody>
          </p:sp>
          <p:sp>
            <p:nvSpPr>
              <p:cNvPr id="80" name="TextBox 79">
                <a:extLst>
                  <a:ext uri="{FF2B5EF4-FFF2-40B4-BE49-F238E27FC236}">
                    <a16:creationId xmlns:a16="http://schemas.microsoft.com/office/drawing/2014/main" id="{FF35C45F-6461-4428-A7E8-AD1D5B7FC5DC}"/>
                  </a:ext>
                </a:extLst>
              </p:cNvPr>
              <p:cNvSpPr txBox="1"/>
              <p:nvPr/>
            </p:nvSpPr>
            <p:spPr bwMode="auto">
              <a:xfrm>
                <a:off x="3781612" y="4589404"/>
                <a:ext cx="1188720" cy="389599"/>
              </a:xfrm>
              <a:prstGeom prst="rect">
                <a:avLst/>
              </a:prstGeom>
              <a:solidFill>
                <a:srgbClr val="E7E9EE"/>
              </a:solidFill>
              <a:ln w="19050">
                <a:noFill/>
                <a:miter lim="800000"/>
                <a:headEnd/>
                <a:tailEnd/>
              </a:ln>
            </p:spPr>
            <p:txBody>
              <a:bodyPr wrap="square" lIns="45720" tIns="45720" rIns="45720" bIns="45720" rtlCol="0" anchor="ctr">
                <a:spAutoFit/>
              </a:bodyPr>
              <a:lstStyle/>
              <a:p>
                <a:pPr algn="ctr" eaLnBrk="0" hangingPunct="0">
                  <a:lnSpc>
                    <a:spcPct val="105000"/>
                  </a:lnSpc>
                </a:pPr>
                <a:r>
                  <a:rPr lang="en-US" sz="1400"/>
                  <a:t>Slow Open</a:t>
                </a:r>
              </a:p>
            </p:txBody>
          </p:sp>
        </p:grpSp>
        <p:cxnSp>
          <p:nvCxnSpPr>
            <p:cNvPr id="85" name="Straight Connector 84">
              <a:extLst>
                <a:ext uri="{FF2B5EF4-FFF2-40B4-BE49-F238E27FC236}">
                  <a16:creationId xmlns:a16="http://schemas.microsoft.com/office/drawing/2014/main" id="{112ABF59-D760-4281-9E1E-B9260FB1A162}"/>
                </a:ext>
              </a:extLst>
            </p:cNvPr>
            <p:cNvCxnSpPr>
              <a:cxnSpLocks/>
              <a:stCxn id="53" idx="2"/>
              <a:endCxn id="80" idx="0"/>
            </p:cNvCxnSpPr>
            <p:nvPr/>
          </p:nvCxnSpPr>
          <p:spPr bwMode="auto">
            <a:xfrm>
              <a:off x="3731971" y="4127610"/>
              <a:ext cx="644001" cy="324906"/>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64" name="TextBox 63">
            <a:extLst>
              <a:ext uri="{FF2B5EF4-FFF2-40B4-BE49-F238E27FC236}">
                <a16:creationId xmlns:a16="http://schemas.microsoft.com/office/drawing/2014/main" id="{27C9A8A4-2730-4A00-A76C-0246F5D664E9}"/>
              </a:ext>
            </a:extLst>
          </p:cNvPr>
          <p:cNvSpPr txBox="1"/>
          <p:nvPr/>
        </p:nvSpPr>
        <p:spPr bwMode="auto">
          <a:xfrm>
            <a:off x="4477523" y="1281193"/>
            <a:ext cx="3242004" cy="1200329"/>
          </a:xfrm>
          <a:prstGeom prst="rect">
            <a:avLst/>
          </a:prstGeom>
          <a:noFill/>
          <a:ln w="9525">
            <a:noFill/>
            <a:miter lim="800000"/>
            <a:headEnd/>
            <a:tailEnd/>
          </a:ln>
        </p:spPr>
        <p:txBody>
          <a:bodyPr wrap="square">
            <a:spAutoFit/>
          </a:bodyPr>
          <a:lstStyle/>
          <a:p>
            <a:pPr marL="342900" indent="-342900">
              <a:buFont typeface="+mj-lt"/>
              <a:buAutoNum type="arabicPeriod" startAt="4"/>
            </a:pPr>
            <a:r>
              <a:rPr lang="en-US" sz="1800">
                <a:effectLst/>
              </a:rPr>
              <a:t>Opening style: </a:t>
            </a:r>
            <a:r>
              <a:rPr lang="en-US" sz="1800" b="1">
                <a:effectLst/>
              </a:rPr>
              <a:t>Fast/Slow</a:t>
            </a:r>
          </a:p>
          <a:p>
            <a:pPr marL="342900" indent="-342900">
              <a:buFont typeface="+mj-lt"/>
              <a:buAutoNum type="arabicPeriod" startAt="4"/>
            </a:pPr>
            <a:r>
              <a:rPr lang="en-US"/>
              <a:t>Staging: </a:t>
            </a:r>
            <a:r>
              <a:rPr lang="en-US" b="1"/>
              <a:t>Single Stage</a:t>
            </a:r>
            <a:endParaRPr lang="en-US"/>
          </a:p>
          <a:p>
            <a:pPr marL="342900" indent="-342900">
              <a:buFont typeface="+mj-lt"/>
              <a:buAutoNum type="arabicPeriod" startAt="4"/>
            </a:pPr>
            <a:r>
              <a:rPr lang="en-US"/>
              <a:t>Pipe size/Appliance input Btu/H: </a:t>
            </a:r>
            <a:r>
              <a:rPr lang="en-US" b="1"/>
              <a:t>See table</a:t>
            </a:r>
          </a:p>
        </p:txBody>
      </p:sp>
    </p:spTree>
    <p:extLst>
      <p:ext uri="{BB962C8B-B14F-4D97-AF65-F5344CB8AC3E}">
        <p14:creationId xmlns:p14="http://schemas.microsoft.com/office/powerpoint/2010/main" val="267921940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C933E4-5AA4-4EA4-B794-6FE41A2D957E}"/>
              </a:ext>
            </a:extLst>
          </p:cNvPr>
          <p:cNvSpPr/>
          <p:nvPr/>
        </p:nvSpPr>
        <p:spPr bwMode="auto">
          <a:xfrm rot="16200000">
            <a:off x="-154075" y="1401025"/>
            <a:ext cx="3561423" cy="3253273"/>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8" name="TextBox 7">
            <a:extLst>
              <a:ext uri="{FF2B5EF4-FFF2-40B4-BE49-F238E27FC236}">
                <a16:creationId xmlns:a16="http://schemas.microsoft.com/office/drawing/2014/main" id="{39F3C631-9CA5-4A62-B62B-F98084D9ED65}"/>
              </a:ext>
            </a:extLst>
          </p:cNvPr>
          <p:cNvSpPr txBox="1"/>
          <p:nvPr/>
        </p:nvSpPr>
        <p:spPr bwMode="auto">
          <a:xfrm>
            <a:off x="637148" y="4375612"/>
            <a:ext cx="1916772" cy="276999"/>
          </a:xfrm>
          <a:prstGeom prst="rect">
            <a:avLst/>
          </a:prstGeom>
          <a:noFill/>
          <a:ln w="9525">
            <a:noFill/>
            <a:miter lim="800000"/>
            <a:headEnd/>
            <a:tailEnd/>
          </a:ln>
        </p:spPr>
        <p:txBody>
          <a:bodyPr wrap="square">
            <a:spAutoFit/>
          </a:bodyPr>
          <a:lstStyle/>
          <a:p>
            <a:pPr algn="ctr"/>
            <a:r>
              <a:rPr lang="en-US" sz="1200" b="1" i="1"/>
              <a:t>36H Gas Valve</a:t>
            </a:r>
            <a:endParaRPr lang="en-US" sz="1200" i="1"/>
          </a:p>
        </p:txBody>
      </p:sp>
      <p:sp>
        <p:nvSpPr>
          <p:cNvPr id="22" name="Rectangle 1031">
            <a:extLst>
              <a:ext uri="{FF2B5EF4-FFF2-40B4-BE49-F238E27FC236}">
                <a16:creationId xmlns:a16="http://schemas.microsoft.com/office/drawing/2014/main" id="{55F3B8C9-CDA3-4BEC-B9A9-DBC41144D6A6}"/>
              </a:ext>
            </a:extLst>
          </p:cNvPr>
          <p:cNvSpPr>
            <a:spLocks noGrp="1" noChangeArrowheads="1"/>
          </p:cNvSpPr>
          <p:nvPr>
            <p:ph type="title"/>
          </p:nvPr>
        </p:nvSpPr>
        <p:spPr>
          <a:xfrm>
            <a:off x="393700" y="162560"/>
            <a:ext cx="8356600" cy="820103"/>
          </a:xfrm>
        </p:spPr>
        <p:txBody>
          <a:bodyPr>
            <a:normAutofit/>
          </a:bodyPr>
          <a:lstStyle/>
          <a:p>
            <a:pPr>
              <a:defRPr/>
            </a:pPr>
            <a:r>
              <a:rPr lang="en-US" b="1"/>
              <a:t>36H Gas Valve Family</a:t>
            </a:r>
          </a:p>
        </p:txBody>
      </p:sp>
      <p:sp>
        <p:nvSpPr>
          <p:cNvPr id="20" name="TextBox 19">
            <a:extLst>
              <a:ext uri="{FF2B5EF4-FFF2-40B4-BE49-F238E27FC236}">
                <a16:creationId xmlns:a16="http://schemas.microsoft.com/office/drawing/2014/main" id="{67B4D2F9-8B82-462B-946F-E6B084CAB007}"/>
              </a:ext>
            </a:extLst>
          </p:cNvPr>
          <p:cNvSpPr txBox="1"/>
          <p:nvPr/>
        </p:nvSpPr>
        <p:spPr bwMode="auto">
          <a:xfrm>
            <a:off x="3508473" y="1246949"/>
            <a:ext cx="5341353" cy="3754874"/>
          </a:xfrm>
          <a:prstGeom prst="rect">
            <a:avLst/>
          </a:prstGeom>
          <a:noFill/>
          <a:ln w="9525">
            <a:noFill/>
            <a:miter lim="800000"/>
            <a:headEnd/>
            <a:tailEnd/>
          </a:ln>
        </p:spPr>
        <p:txBody>
          <a:bodyPr wrap="square" lIns="91440" tIns="45720" rIns="91440" bIns="45720" anchor="t">
            <a:spAutoFit/>
          </a:bodyPr>
          <a:lstStyle/>
          <a:p>
            <a:r>
              <a:rPr lang="en-US"/>
              <a:t>Universal electronic ignition gas valves. Our highest capacity multi-function combination control covering a wide range of gas heating applications.</a:t>
            </a:r>
          </a:p>
          <a:p>
            <a:endParaRPr lang="en-US" sz="800"/>
          </a:p>
          <a:p>
            <a:pPr marL="342900" indent="-342900">
              <a:buFont typeface="Arial" panose="020B0604020202020204" pitchFamily="34" charset="0"/>
              <a:buChar char="•"/>
            </a:pPr>
            <a:r>
              <a:rPr lang="en-US" sz="1600"/>
              <a:t>Pilot port plugged for Hot Surface and Direct Spark Ignition systems, remove plug for Intermittent / Proven Pilot systems</a:t>
            </a:r>
          </a:p>
          <a:p>
            <a:pPr marL="342900" indent="-342900">
              <a:buFont typeface="Arial" panose="020B0604020202020204" pitchFamily="34" charset="0"/>
              <a:buChar char="•"/>
            </a:pPr>
            <a:r>
              <a:rPr lang="en-US" sz="1600"/>
              <a:t>Fast open, slow open, single and two stage models</a:t>
            </a:r>
          </a:p>
          <a:p>
            <a:pPr marL="342900" indent="-342900">
              <a:buFont typeface="Arial" panose="020B0604020202020204" pitchFamily="34" charset="0"/>
              <a:buChar char="•"/>
            </a:pPr>
            <a:r>
              <a:rPr lang="en-US" sz="1600"/>
              <a:t>Electric on-off switch and convenient quick connect coil terminals</a:t>
            </a:r>
          </a:p>
          <a:p>
            <a:pPr marL="342900" indent="-342900">
              <a:buFont typeface="Arial" panose="020B0604020202020204" pitchFamily="34" charset="0"/>
              <a:buChar char="•"/>
            </a:pPr>
            <a:r>
              <a:rPr lang="en-US" sz="1600"/>
              <a:t>Tamper resistant screws and controlled gasket compression to withstand high inlet pressures</a:t>
            </a:r>
          </a:p>
          <a:p>
            <a:pPr marL="342900" indent="-342900">
              <a:buFont typeface="Arial" panose="020B0604020202020204" pitchFamily="34" charset="0"/>
              <a:buChar char="•"/>
            </a:pPr>
            <a:r>
              <a:rPr lang="en-US" sz="1600"/>
              <a:t>Mounting position upright, or 0° to 90° from upright in any direction</a:t>
            </a:r>
          </a:p>
          <a:p>
            <a:pPr marL="342900" indent="-342900">
              <a:buFont typeface="Arial" panose="020B0604020202020204" pitchFamily="34" charset="0"/>
              <a:buChar char="•"/>
            </a:pPr>
            <a:r>
              <a:rPr lang="en-US" sz="1600">
                <a:cs typeface="Arial"/>
              </a:rPr>
              <a:t>Dimensions: 4"L x 3"W x5"H</a:t>
            </a:r>
          </a:p>
        </p:txBody>
      </p:sp>
      <p:pic>
        <p:nvPicPr>
          <p:cNvPr id="9" name="Picture 8">
            <a:extLst>
              <a:ext uri="{FF2B5EF4-FFF2-40B4-BE49-F238E27FC236}">
                <a16:creationId xmlns:a16="http://schemas.microsoft.com/office/drawing/2014/main" id="{8D0791FC-8B8E-4C6D-A0F6-EBBF7AB92792}"/>
              </a:ext>
            </a:extLst>
          </p:cNvPr>
          <p:cNvPicPr>
            <a:picLocks noChangeAspect="1"/>
          </p:cNvPicPr>
          <p:nvPr/>
        </p:nvPicPr>
        <p:blipFill>
          <a:blip r:embed="rId3"/>
          <a:stretch>
            <a:fillRect/>
          </a:stretch>
        </p:blipFill>
        <p:spPr>
          <a:xfrm>
            <a:off x="914400" y="5325247"/>
            <a:ext cx="7315200" cy="1178500"/>
          </a:xfrm>
          <a:prstGeom prst="rect">
            <a:avLst/>
          </a:prstGeom>
        </p:spPr>
      </p:pic>
      <p:pic>
        <p:nvPicPr>
          <p:cNvPr id="3" name="Picture 2" descr="A model of a space ship&#10;&#10;Description automatically generated with low confidence">
            <a:extLst>
              <a:ext uri="{FF2B5EF4-FFF2-40B4-BE49-F238E27FC236}">
                <a16:creationId xmlns:a16="http://schemas.microsoft.com/office/drawing/2014/main" id="{263760B0-50EB-4B54-AB83-3BFF5A7FEE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03" y="1248831"/>
            <a:ext cx="2393043" cy="3269215"/>
          </a:xfrm>
          <a:prstGeom prst="rect">
            <a:avLst/>
          </a:prstGeom>
        </p:spPr>
      </p:pic>
    </p:spTree>
    <p:extLst>
      <p:ext uri="{BB962C8B-B14F-4D97-AF65-F5344CB8AC3E}">
        <p14:creationId xmlns:p14="http://schemas.microsoft.com/office/powerpoint/2010/main" val="307031324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031">
            <a:extLst>
              <a:ext uri="{FF2B5EF4-FFF2-40B4-BE49-F238E27FC236}">
                <a16:creationId xmlns:a16="http://schemas.microsoft.com/office/drawing/2014/main" id="{55F3B8C9-CDA3-4BEC-B9A9-DBC41144D6A6}"/>
              </a:ext>
            </a:extLst>
          </p:cNvPr>
          <p:cNvSpPr>
            <a:spLocks noGrp="1" noChangeArrowheads="1"/>
          </p:cNvSpPr>
          <p:nvPr>
            <p:ph type="title"/>
          </p:nvPr>
        </p:nvSpPr>
        <p:spPr>
          <a:xfrm>
            <a:off x="393700" y="162560"/>
            <a:ext cx="8356600" cy="820103"/>
          </a:xfrm>
        </p:spPr>
        <p:txBody>
          <a:bodyPr>
            <a:normAutofit/>
          </a:bodyPr>
          <a:lstStyle/>
          <a:p>
            <a:pPr>
              <a:defRPr/>
            </a:pPr>
            <a:r>
              <a:rPr lang="en-US" b="1"/>
              <a:t>36H Family Gas Valve Selector</a:t>
            </a:r>
          </a:p>
        </p:txBody>
      </p:sp>
      <p:sp>
        <p:nvSpPr>
          <p:cNvPr id="20" name="TextBox 19">
            <a:extLst>
              <a:ext uri="{FF2B5EF4-FFF2-40B4-BE49-F238E27FC236}">
                <a16:creationId xmlns:a16="http://schemas.microsoft.com/office/drawing/2014/main" id="{67B4D2F9-8B82-462B-946F-E6B084CAB007}"/>
              </a:ext>
            </a:extLst>
          </p:cNvPr>
          <p:cNvSpPr txBox="1"/>
          <p:nvPr/>
        </p:nvSpPr>
        <p:spPr bwMode="auto">
          <a:xfrm>
            <a:off x="369398" y="1281083"/>
            <a:ext cx="4059533" cy="1477328"/>
          </a:xfrm>
          <a:prstGeom prst="rect">
            <a:avLst/>
          </a:prstGeom>
          <a:noFill/>
          <a:ln w="9525">
            <a:noFill/>
            <a:miter lim="800000"/>
            <a:headEnd/>
            <a:tailEnd/>
          </a:ln>
        </p:spPr>
        <p:txBody>
          <a:bodyPr wrap="square">
            <a:spAutoFit/>
          </a:bodyPr>
          <a:lstStyle/>
          <a:p>
            <a:pPr marL="342900" indent="-342900">
              <a:buFont typeface="+mj-lt"/>
              <a:buAutoNum type="arabicPeriod"/>
            </a:pPr>
            <a:r>
              <a:rPr lang="en-US" sz="1800">
                <a:effectLst/>
              </a:rPr>
              <a:t>Typical Application: </a:t>
            </a:r>
            <a:r>
              <a:rPr lang="en-US" sz="1800" b="1">
                <a:effectLst/>
              </a:rPr>
              <a:t>Furnace/Boiler</a:t>
            </a:r>
          </a:p>
          <a:p>
            <a:pPr marL="342900" indent="-342900">
              <a:buFont typeface="+mj-lt"/>
              <a:buAutoNum type="arabicPeriod"/>
            </a:pPr>
            <a:r>
              <a:rPr lang="en-US"/>
              <a:t>Ignition type: </a:t>
            </a:r>
            <a:r>
              <a:rPr lang="en-US" b="1"/>
              <a:t>Intermittent/Proven Pilot/HSI/DSI</a:t>
            </a:r>
          </a:p>
          <a:p>
            <a:pPr marL="342900" indent="-342900">
              <a:buFont typeface="+mj-lt"/>
              <a:buAutoNum type="arabicPeriod"/>
            </a:pPr>
            <a:r>
              <a:rPr lang="en-US" sz="1800">
                <a:effectLst/>
              </a:rPr>
              <a:t>Control voltage: </a:t>
            </a:r>
            <a:r>
              <a:rPr lang="en-US" sz="1800" b="1">
                <a:effectLst/>
              </a:rPr>
              <a:t>24VAC</a:t>
            </a:r>
            <a:endParaRPr lang="en-US" sz="1800">
              <a:effectLst/>
            </a:endParaRPr>
          </a:p>
        </p:txBody>
      </p:sp>
      <p:grpSp>
        <p:nvGrpSpPr>
          <p:cNvPr id="3" name="Group 2">
            <a:extLst>
              <a:ext uri="{FF2B5EF4-FFF2-40B4-BE49-F238E27FC236}">
                <a16:creationId xmlns:a16="http://schemas.microsoft.com/office/drawing/2014/main" id="{9022AB60-5E2E-4EA4-B2EE-8324417D7537}"/>
              </a:ext>
            </a:extLst>
          </p:cNvPr>
          <p:cNvGrpSpPr/>
          <p:nvPr/>
        </p:nvGrpSpPr>
        <p:grpSpPr>
          <a:xfrm>
            <a:off x="1812705" y="2857500"/>
            <a:ext cx="5518590" cy="3630165"/>
            <a:chOff x="1681045" y="3065275"/>
            <a:chExt cx="5518590" cy="3630165"/>
          </a:xfrm>
        </p:grpSpPr>
        <p:cxnSp>
          <p:nvCxnSpPr>
            <p:cNvPr id="12" name="Straight Connector 11">
              <a:extLst>
                <a:ext uri="{FF2B5EF4-FFF2-40B4-BE49-F238E27FC236}">
                  <a16:creationId xmlns:a16="http://schemas.microsoft.com/office/drawing/2014/main" id="{F528B933-2B27-4C18-8905-0CF874D7B2E2}"/>
                </a:ext>
              </a:extLst>
            </p:cNvPr>
            <p:cNvCxnSpPr>
              <a:cxnSpLocks/>
              <a:stCxn id="5" idx="2"/>
              <a:endCxn id="14" idx="0"/>
            </p:cNvCxnSpPr>
            <p:nvPr/>
          </p:nvCxnSpPr>
          <p:spPr bwMode="auto">
            <a:xfrm>
              <a:off x="4474033" y="3368115"/>
              <a:ext cx="0" cy="686964"/>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5" name="TextBox 4">
              <a:extLst>
                <a:ext uri="{FF2B5EF4-FFF2-40B4-BE49-F238E27FC236}">
                  <a16:creationId xmlns:a16="http://schemas.microsoft.com/office/drawing/2014/main" id="{251763D2-EC50-4492-978C-1393A8274753}"/>
                </a:ext>
              </a:extLst>
            </p:cNvPr>
            <p:cNvSpPr txBox="1"/>
            <p:nvPr/>
          </p:nvSpPr>
          <p:spPr bwMode="auto">
            <a:xfrm>
              <a:off x="3833953" y="3065275"/>
              <a:ext cx="1280160" cy="302840"/>
            </a:xfrm>
            <a:prstGeom prst="rect">
              <a:avLst/>
            </a:prstGeom>
            <a:solidFill>
              <a:schemeClr val="bg1"/>
            </a:solidFill>
            <a:ln w="19050">
              <a:solidFill>
                <a:schemeClr val="tx1"/>
              </a:solidFill>
              <a:miter lim="800000"/>
              <a:headEnd/>
              <a:tailEnd/>
            </a:ln>
          </p:spPr>
          <p:txBody>
            <a:bodyPr wrap="square" rtlCol="0">
              <a:spAutoFit/>
            </a:bodyPr>
            <a:lstStyle/>
            <a:p>
              <a:pPr algn="ctr" eaLnBrk="0" hangingPunct="0">
                <a:lnSpc>
                  <a:spcPct val="105000"/>
                </a:lnSpc>
              </a:pPr>
              <a:r>
                <a:rPr lang="en-US" sz="1400"/>
                <a:t>Furnace</a:t>
              </a:r>
            </a:p>
          </p:txBody>
        </p:sp>
        <p:sp>
          <p:nvSpPr>
            <p:cNvPr id="14" name="TextBox 13">
              <a:extLst>
                <a:ext uri="{FF2B5EF4-FFF2-40B4-BE49-F238E27FC236}">
                  <a16:creationId xmlns:a16="http://schemas.microsoft.com/office/drawing/2014/main" id="{77A572D7-F649-4143-9D86-AD7EDF6ABAEB}"/>
                </a:ext>
              </a:extLst>
            </p:cNvPr>
            <p:cNvSpPr txBox="1"/>
            <p:nvPr/>
          </p:nvSpPr>
          <p:spPr bwMode="auto">
            <a:xfrm>
              <a:off x="3395688" y="4055079"/>
              <a:ext cx="2156690" cy="529056"/>
            </a:xfrm>
            <a:prstGeom prst="rect">
              <a:avLst/>
            </a:prstGeom>
            <a:solidFill>
              <a:schemeClr val="bg1"/>
            </a:solidFill>
            <a:ln w="19050">
              <a:solidFill>
                <a:schemeClr val="tx1"/>
              </a:solidFill>
              <a:miter lim="800000"/>
              <a:headEnd/>
              <a:tailEnd/>
            </a:ln>
          </p:spPr>
          <p:txBody>
            <a:bodyPr wrap="square" rtlCol="0">
              <a:spAutoFit/>
            </a:bodyPr>
            <a:lstStyle/>
            <a:p>
              <a:pPr algn="ctr" eaLnBrk="0" hangingPunct="0">
                <a:lnSpc>
                  <a:spcPct val="105000"/>
                </a:lnSpc>
              </a:pPr>
              <a:r>
                <a:rPr lang="en-US" sz="1400"/>
                <a:t>Intermittent/Proven Pilot/</a:t>
              </a:r>
              <a:br>
                <a:rPr lang="en-US" sz="1400"/>
              </a:br>
              <a:r>
                <a:rPr lang="en-US" sz="1400"/>
                <a:t>HSI/DSI</a:t>
              </a:r>
            </a:p>
          </p:txBody>
        </p:sp>
        <p:cxnSp>
          <p:nvCxnSpPr>
            <p:cNvPr id="58" name="Straight Connector 57">
              <a:extLst>
                <a:ext uri="{FF2B5EF4-FFF2-40B4-BE49-F238E27FC236}">
                  <a16:creationId xmlns:a16="http://schemas.microsoft.com/office/drawing/2014/main" id="{9F42E5E1-0C55-42DE-8654-657A68F6959B}"/>
                </a:ext>
              </a:extLst>
            </p:cNvPr>
            <p:cNvCxnSpPr>
              <a:cxnSpLocks/>
              <a:stCxn id="14" idx="2"/>
              <a:endCxn id="59" idx="0"/>
            </p:cNvCxnSpPr>
            <p:nvPr/>
          </p:nvCxnSpPr>
          <p:spPr bwMode="auto">
            <a:xfrm flipH="1">
              <a:off x="3027530" y="4584135"/>
              <a:ext cx="1446503" cy="12274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B763962A-F0FD-4D84-A3A1-004A9932803D}"/>
                </a:ext>
              </a:extLst>
            </p:cNvPr>
            <p:cNvCxnSpPr>
              <a:cxnSpLocks/>
              <a:stCxn id="59" idx="2"/>
              <a:endCxn id="92" idx="0"/>
            </p:cNvCxnSpPr>
            <p:nvPr/>
          </p:nvCxnSpPr>
          <p:spPr bwMode="auto">
            <a:xfrm>
              <a:off x="3027530" y="5009718"/>
              <a:ext cx="706405" cy="32211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1530B66A-E4FD-4F3F-89A0-389D7F7B402C}"/>
                </a:ext>
              </a:extLst>
            </p:cNvPr>
            <p:cNvCxnSpPr>
              <a:cxnSpLocks/>
              <a:stCxn id="92" idx="2"/>
              <a:endCxn id="45" idx="0"/>
            </p:cNvCxnSpPr>
            <p:nvPr/>
          </p:nvCxnSpPr>
          <p:spPr bwMode="auto">
            <a:xfrm>
              <a:off x="3733935" y="5634668"/>
              <a:ext cx="0" cy="322108"/>
            </a:xfrm>
            <a:prstGeom prst="line">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67" name="Straight Connector 66">
              <a:extLst>
                <a:ext uri="{FF2B5EF4-FFF2-40B4-BE49-F238E27FC236}">
                  <a16:creationId xmlns:a16="http://schemas.microsoft.com/office/drawing/2014/main" id="{C626030F-75B3-4947-BBE8-B7BBB1BBB934}"/>
                </a:ext>
              </a:extLst>
            </p:cNvPr>
            <p:cNvCxnSpPr>
              <a:cxnSpLocks/>
              <a:stCxn id="82" idx="2"/>
              <a:endCxn id="63" idx="0"/>
            </p:cNvCxnSpPr>
            <p:nvPr/>
          </p:nvCxnSpPr>
          <p:spPr bwMode="auto">
            <a:xfrm>
              <a:off x="6559555" y="5634668"/>
              <a:ext cx="1" cy="322108"/>
            </a:xfrm>
            <a:prstGeom prst="line">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72" name="Straight Connector 71">
              <a:extLst>
                <a:ext uri="{FF2B5EF4-FFF2-40B4-BE49-F238E27FC236}">
                  <a16:creationId xmlns:a16="http://schemas.microsoft.com/office/drawing/2014/main" id="{7890D3C8-FA03-4556-9E0F-66517421BBE5}"/>
                </a:ext>
              </a:extLst>
            </p:cNvPr>
            <p:cNvCxnSpPr>
              <a:cxnSpLocks/>
              <a:stCxn id="91" idx="2"/>
              <a:endCxn id="69" idx="0"/>
            </p:cNvCxnSpPr>
            <p:nvPr/>
          </p:nvCxnSpPr>
          <p:spPr bwMode="auto">
            <a:xfrm>
              <a:off x="2321125" y="5634668"/>
              <a:ext cx="0" cy="322108"/>
            </a:xfrm>
            <a:prstGeom prst="line">
              <a:avLst/>
            </a:prstGeom>
            <a:solidFill>
              <a:schemeClr val="accent1"/>
            </a:solidFill>
            <a:ln w="19050" cap="flat" cmpd="sng" algn="ctr">
              <a:solidFill>
                <a:schemeClr val="tx1"/>
              </a:solidFill>
              <a:prstDash val="solid"/>
              <a:round/>
              <a:headEnd type="none" w="med" len="med"/>
              <a:tailEnd type="triangle" w="lg" len="lg"/>
            </a:ln>
            <a:effectLst/>
          </p:spPr>
        </p:cxnSp>
        <p:grpSp>
          <p:nvGrpSpPr>
            <p:cNvPr id="100" name="Group 99">
              <a:extLst>
                <a:ext uri="{FF2B5EF4-FFF2-40B4-BE49-F238E27FC236}">
                  <a16:creationId xmlns:a16="http://schemas.microsoft.com/office/drawing/2014/main" id="{B5C470D0-798B-4B88-831C-C3CF735076DE}"/>
                </a:ext>
              </a:extLst>
            </p:cNvPr>
            <p:cNvGrpSpPr/>
            <p:nvPr/>
          </p:nvGrpSpPr>
          <p:grpSpPr>
            <a:xfrm>
              <a:off x="1681045" y="5956776"/>
              <a:ext cx="5518590" cy="738664"/>
              <a:chOff x="3484964" y="4421346"/>
              <a:chExt cx="5518590" cy="738664"/>
            </a:xfrm>
          </p:grpSpPr>
          <p:sp>
            <p:nvSpPr>
              <p:cNvPr id="45" name="TextBox 44">
                <a:extLst>
                  <a:ext uri="{FF2B5EF4-FFF2-40B4-BE49-F238E27FC236}">
                    <a16:creationId xmlns:a16="http://schemas.microsoft.com/office/drawing/2014/main" id="{91940088-7B66-49E3-A93E-B69DA8C1F9A2}"/>
                  </a:ext>
                </a:extLst>
              </p:cNvPr>
              <p:cNvSpPr txBox="1"/>
              <p:nvPr/>
            </p:nvSpPr>
            <p:spPr bwMode="auto">
              <a:xfrm>
                <a:off x="4897774" y="4421346"/>
                <a:ext cx="1280159" cy="307777"/>
              </a:xfrm>
              <a:prstGeom prst="rect">
                <a:avLst/>
              </a:prstGeom>
              <a:solidFill>
                <a:srgbClr val="CBD0DB"/>
              </a:solidFill>
              <a:ln w="19050">
                <a:noFill/>
                <a:miter lim="800000"/>
                <a:headEnd/>
                <a:tailEnd/>
              </a:ln>
            </p:spPr>
            <p:txBody>
              <a:bodyPr wrap="square" rtlCol="0">
                <a:spAutoFit/>
              </a:bodyPr>
              <a:lstStyle/>
              <a:p>
                <a:pPr algn="ctr"/>
                <a:r>
                  <a:rPr lang="en-US" sz="1400"/>
                  <a:t>36H64-463</a:t>
                </a:r>
              </a:p>
            </p:txBody>
          </p:sp>
          <p:sp>
            <p:nvSpPr>
              <p:cNvPr id="63" name="TextBox 62">
                <a:extLst>
                  <a:ext uri="{FF2B5EF4-FFF2-40B4-BE49-F238E27FC236}">
                    <a16:creationId xmlns:a16="http://schemas.microsoft.com/office/drawing/2014/main" id="{6D4C7847-40F1-4153-BA06-6A6D936B6361}"/>
                  </a:ext>
                </a:extLst>
              </p:cNvPr>
              <p:cNvSpPr txBox="1"/>
              <p:nvPr/>
            </p:nvSpPr>
            <p:spPr bwMode="auto">
              <a:xfrm>
                <a:off x="7723395" y="4421346"/>
                <a:ext cx="1280159" cy="307777"/>
              </a:xfrm>
              <a:prstGeom prst="rect">
                <a:avLst/>
              </a:prstGeom>
              <a:solidFill>
                <a:srgbClr val="E7E9EE"/>
              </a:solidFill>
              <a:ln w="19050">
                <a:noFill/>
                <a:miter lim="800000"/>
                <a:headEnd/>
                <a:tailEnd/>
              </a:ln>
            </p:spPr>
            <p:txBody>
              <a:bodyPr wrap="square" rtlCol="0">
                <a:spAutoFit/>
              </a:bodyPr>
              <a:lstStyle/>
              <a:p>
                <a:pPr algn="ctr"/>
                <a:r>
                  <a:rPr lang="en-US" sz="1400"/>
                  <a:t>36H65-401</a:t>
                </a:r>
              </a:p>
            </p:txBody>
          </p:sp>
          <p:sp>
            <p:nvSpPr>
              <p:cNvPr id="69" name="TextBox 68">
                <a:extLst>
                  <a:ext uri="{FF2B5EF4-FFF2-40B4-BE49-F238E27FC236}">
                    <a16:creationId xmlns:a16="http://schemas.microsoft.com/office/drawing/2014/main" id="{0D37B68E-B4BC-4870-BD3C-8B17D872848D}"/>
                  </a:ext>
                </a:extLst>
              </p:cNvPr>
              <p:cNvSpPr txBox="1"/>
              <p:nvPr/>
            </p:nvSpPr>
            <p:spPr bwMode="auto">
              <a:xfrm>
                <a:off x="3484964" y="4421346"/>
                <a:ext cx="1280159" cy="738664"/>
              </a:xfrm>
              <a:prstGeom prst="rect">
                <a:avLst/>
              </a:prstGeom>
              <a:solidFill>
                <a:srgbClr val="CBD0DB"/>
              </a:solidFill>
              <a:ln w="19050">
                <a:noFill/>
                <a:miter lim="800000"/>
                <a:headEnd/>
                <a:tailEnd/>
              </a:ln>
            </p:spPr>
            <p:txBody>
              <a:bodyPr wrap="square" rtlCol="0">
                <a:spAutoFit/>
              </a:bodyPr>
              <a:lstStyle/>
              <a:p>
                <a:pPr algn="ctr"/>
                <a:r>
                  <a:rPr lang="en-US" sz="1400"/>
                  <a:t>36H32-214</a:t>
                </a:r>
              </a:p>
              <a:p>
                <a:pPr algn="ctr"/>
                <a:r>
                  <a:rPr lang="en-US" sz="1400"/>
                  <a:t>36H32-304</a:t>
                </a:r>
              </a:p>
              <a:p>
                <a:pPr algn="ctr"/>
                <a:r>
                  <a:rPr lang="en-US" sz="1400"/>
                  <a:t>36H32-423</a:t>
                </a:r>
              </a:p>
            </p:txBody>
          </p:sp>
          <p:sp>
            <p:nvSpPr>
              <p:cNvPr id="74" name="TextBox 73">
                <a:extLst>
                  <a:ext uri="{FF2B5EF4-FFF2-40B4-BE49-F238E27FC236}">
                    <a16:creationId xmlns:a16="http://schemas.microsoft.com/office/drawing/2014/main" id="{7FA4AF5F-AC6E-435E-8870-62FBC312A120}"/>
                  </a:ext>
                </a:extLst>
              </p:cNvPr>
              <p:cNvSpPr txBox="1"/>
              <p:nvPr/>
            </p:nvSpPr>
            <p:spPr bwMode="auto">
              <a:xfrm>
                <a:off x="6310584" y="4421346"/>
                <a:ext cx="1280159" cy="307777"/>
              </a:xfrm>
              <a:prstGeom prst="rect">
                <a:avLst/>
              </a:prstGeom>
              <a:solidFill>
                <a:srgbClr val="E7E9EE"/>
              </a:solidFill>
              <a:ln w="19050">
                <a:noFill/>
                <a:miter lim="800000"/>
                <a:headEnd/>
                <a:tailEnd/>
              </a:ln>
            </p:spPr>
            <p:txBody>
              <a:bodyPr wrap="square" rtlCol="0">
                <a:spAutoFit/>
              </a:bodyPr>
              <a:lstStyle/>
              <a:p>
                <a:pPr algn="ctr"/>
                <a:r>
                  <a:rPr lang="en-US" sz="1400"/>
                  <a:t>36H33-412</a:t>
                </a:r>
              </a:p>
            </p:txBody>
          </p:sp>
        </p:grpSp>
        <p:cxnSp>
          <p:nvCxnSpPr>
            <p:cNvPr id="77" name="Straight Connector 76">
              <a:extLst>
                <a:ext uri="{FF2B5EF4-FFF2-40B4-BE49-F238E27FC236}">
                  <a16:creationId xmlns:a16="http://schemas.microsoft.com/office/drawing/2014/main" id="{E8006F5D-CB28-4A0B-AAA6-A9D5BD81A450}"/>
                </a:ext>
              </a:extLst>
            </p:cNvPr>
            <p:cNvCxnSpPr>
              <a:cxnSpLocks/>
              <a:stCxn id="81" idx="2"/>
              <a:endCxn id="74" idx="0"/>
            </p:cNvCxnSpPr>
            <p:nvPr/>
          </p:nvCxnSpPr>
          <p:spPr bwMode="auto">
            <a:xfrm>
              <a:off x="5146745" y="5634668"/>
              <a:ext cx="0" cy="322108"/>
            </a:xfrm>
            <a:prstGeom prst="line">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79" name="Straight Connector 78">
              <a:extLst>
                <a:ext uri="{FF2B5EF4-FFF2-40B4-BE49-F238E27FC236}">
                  <a16:creationId xmlns:a16="http://schemas.microsoft.com/office/drawing/2014/main" id="{696B14EB-C45C-496A-A800-5094AF12DEC7}"/>
                </a:ext>
              </a:extLst>
            </p:cNvPr>
            <p:cNvCxnSpPr>
              <a:cxnSpLocks/>
              <a:stCxn id="59" idx="2"/>
              <a:endCxn id="91" idx="0"/>
            </p:cNvCxnSpPr>
            <p:nvPr/>
          </p:nvCxnSpPr>
          <p:spPr bwMode="auto">
            <a:xfrm flipH="1">
              <a:off x="2321125" y="5009718"/>
              <a:ext cx="706405" cy="32211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59" name="TextBox 58">
              <a:extLst>
                <a:ext uri="{FF2B5EF4-FFF2-40B4-BE49-F238E27FC236}">
                  <a16:creationId xmlns:a16="http://schemas.microsoft.com/office/drawing/2014/main" id="{1D2777E1-0E3B-48F5-B75C-EE914912489D}"/>
                </a:ext>
              </a:extLst>
            </p:cNvPr>
            <p:cNvSpPr txBox="1"/>
            <p:nvPr/>
          </p:nvSpPr>
          <p:spPr bwMode="auto">
            <a:xfrm>
              <a:off x="2387450" y="4706878"/>
              <a:ext cx="1280160" cy="302840"/>
            </a:xfrm>
            <a:prstGeom prst="rect">
              <a:avLst/>
            </a:prstGeom>
            <a:solidFill>
              <a:srgbClr val="CBD0DB"/>
            </a:solidFill>
            <a:ln w="19050">
              <a:noFill/>
              <a:miter lim="800000"/>
              <a:headEnd/>
              <a:tailEnd/>
            </a:ln>
          </p:spPr>
          <p:txBody>
            <a:bodyPr wrap="square" rtlCol="0">
              <a:spAutoFit/>
            </a:bodyPr>
            <a:lstStyle/>
            <a:p>
              <a:pPr algn="ctr" eaLnBrk="0" hangingPunct="0">
                <a:lnSpc>
                  <a:spcPct val="105000"/>
                </a:lnSpc>
              </a:pPr>
              <a:r>
                <a:rPr lang="en-US" sz="1400"/>
                <a:t>Fast Open</a:t>
              </a:r>
            </a:p>
          </p:txBody>
        </p:sp>
        <p:sp>
          <p:nvSpPr>
            <p:cNvPr id="68" name="TextBox 67">
              <a:extLst>
                <a:ext uri="{FF2B5EF4-FFF2-40B4-BE49-F238E27FC236}">
                  <a16:creationId xmlns:a16="http://schemas.microsoft.com/office/drawing/2014/main" id="{48B6746A-F847-461B-A2EA-69E280F366BB}"/>
                </a:ext>
              </a:extLst>
            </p:cNvPr>
            <p:cNvSpPr txBox="1"/>
            <p:nvPr/>
          </p:nvSpPr>
          <p:spPr bwMode="auto">
            <a:xfrm>
              <a:off x="5213070" y="4706878"/>
              <a:ext cx="1280160" cy="302840"/>
            </a:xfrm>
            <a:prstGeom prst="rect">
              <a:avLst/>
            </a:prstGeom>
            <a:solidFill>
              <a:srgbClr val="E7E9EE"/>
            </a:solidFill>
            <a:ln w="19050">
              <a:noFill/>
              <a:miter lim="800000"/>
              <a:headEnd/>
              <a:tailEnd/>
            </a:ln>
          </p:spPr>
          <p:txBody>
            <a:bodyPr wrap="square" rtlCol="0">
              <a:spAutoFit/>
            </a:bodyPr>
            <a:lstStyle/>
            <a:p>
              <a:pPr algn="ctr" eaLnBrk="0" hangingPunct="0">
                <a:lnSpc>
                  <a:spcPct val="105000"/>
                </a:lnSpc>
              </a:pPr>
              <a:r>
                <a:rPr lang="en-US" sz="1400"/>
                <a:t>Slow Open</a:t>
              </a:r>
            </a:p>
          </p:txBody>
        </p:sp>
        <p:cxnSp>
          <p:nvCxnSpPr>
            <p:cNvPr id="78" name="Straight Connector 77">
              <a:extLst>
                <a:ext uri="{FF2B5EF4-FFF2-40B4-BE49-F238E27FC236}">
                  <a16:creationId xmlns:a16="http://schemas.microsoft.com/office/drawing/2014/main" id="{198AA64C-782C-4A3D-9F27-0FAFB0E4680E}"/>
                </a:ext>
              </a:extLst>
            </p:cNvPr>
            <p:cNvCxnSpPr>
              <a:cxnSpLocks/>
              <a:stCxn id="14" idx="2"/>
              <a:endCxn id="68" idx="0"/>
            </p:cNvCxnSpPr>
            <p:nvPr/>
          </p:nvCxnSpPr>
          <p:spPr bwMode="auto">
            <a:xfrm>
              <a:off x="4474033" y="4584135"/>
              <a:ext cx="1379117" cy="12274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3B9B8D81-4A9A-470F-8713-6DB5098F3E92}"/>
                </a:ext>
              </a:extLst>
            </p:cNvPr>
            <p:cNvCxnSpPr>
              <a:cxnSpLocks/>
              <a:stCxn id="68" idx="2"/>
              <a:endCxn id="81" idx="0"/>
            </p:cNvCxnSpPr>
            <p:nvPr/>
          </p:nvCxnSpPr>
          <p:spPr bwMode="auto">
            <a:xfrm flipH="1">
              <a:off x="5146745" y="5009718"/>
              <a:ext cx="706405" cy="32211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C13DA70E-9253-44E2-9786-922032C83E27}"/>
                </a:ext>
              </a:extLst>
            </p:cNvPr>
            <p:cNvCxnSpPr>
              <a:cxnSpLocks/>
              <a:stCxn id="68" idx="2"/>
              <a:endCxn id="82" idx="0"/>
            </p:cNvCxnSpPr>
            <p:nvPr/>
          </p:nvCxnSpPr>
          <p:spPr bwMode="auto">
            <a:xfrm>
              <a:off x="5853150" y="5009718"/>
              <a:ext cx="706405" cy="32211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nvGrpSpPr>
            <p:cNvPr id="101" name="Group 100">
              <a:extLst>
                <a:ext uri="{FF2B5EF4-FFF2-40B4-BE49-F238E27FC236}">
                  <a16:creationId xmlns:a16="http://schemas.microsoft.com/office/drawing/2014/main" id="{1B3722F1-49A8-401C-A640-F55B75049517}"/>
                </a:ext>
              </a:extLst>
            </p:cNvPr>
            <p:cNvGrpSpPr/>
            <p:nvPr/>
          </p:nvGrpSpPr>
          <p:grpSpPr>
            <a:xfrm>
              <a:off x="4506665" y="5331828"/>
              <a:ext cx="2692970" cy="302840"/>
              <a:chOff x="6310584" y="4075526"/>
              <a:chExt cx="2692970" cy="302840"/>
            </a:xfrm>
            <a:solidFill>
              <a:srgbClr val="E7E9EE"/>
            </a:solidFill>
          </p:grpSpPr>
          <p:sp>
            <p:nvSpPr>
              <p:cNvPr id="81" name="TextBox 80">
                <a:extLst>
                  <a:ext uri="{FF2B5EF4-FFF2-40B4-BE49-F238E27FC236}">
                    <a16:creationId xmlns:a16="http://schemas.microsoft.com/office/drawing/2014/main" id="{EAFDE920-BA28-4B6A-B4F6-1E80A6A2A20C}"/>
                  </a:ext>
                </a:extLst>
              </p:cNvPr>
              <p:cNvSpPr txBox="1"/>
              <p:nvPr/>
            </p:nvSpPr>
            <p:spPr bwMode="auto">
              <a:xfrm>
                <a:off x="6310584" y="4075526"/>
                <a:ext cx="1280160" cy="302840"/>
              </a:xfrm>
              <a:prstGeom prst="rect">
                <a:avLst/>
              </a:prstGeom>
              <a:grpFill/>
              <a:ln w="19050">
                <a:noFill/>
                <a:miter lim="800000"/>
                <a:headEnd/>
                <a:tailEnd/>
              </a:ln>
            </p:spPr>
            <p:txBody>
              <a:bodyPr wrap="square" rtlCol="0">
                <a:spAutoFit/>
              </a:bodyPr>
              <a:lstStyle/>
              <a:p>
                <a:pPr algn="ctr" eaLnBrk="0" hangingPunct="0">
                  <a:lnSpc>
                    <a:spcPct val="105000"/>
                  </a:lnSpc>
                </a:pPr>
                <a:r>
                  <a:rPr lang="en-US" sz="1400"/>
                  <a:t>Single Stage</a:t>
                </a:r>
              </a:p>
            </p:txBody>
          </p:sp>
          <p:sp>
            <p:nvSpPr>
              <p:cNvPr id="82" name="TextBox 81">
                <a:extLst>
                  <a:ext uri="{FF2B5EF4-FFF2-40B4-BE49-F238E27FC236}">
                    <a16:creationId xmlns:a16="http://schemas.microsoft.com/office/drawing/2014/main" id="{60A33831-E0EB-405C-9CE8-EBB13C59EE5F}"/>
                  </a:ext>
                </a:extLst>
              </p:cNvPr>
              <p:cNvSpPr txBox="1"/>
              <p:nvPr/>
            </p:nvSpPr>
            <p:spPr bwMode="auto">
              <a:xfrm>
                <a:off x="7723394" y="4075526"/>
                <a:ext cx="1280160" cy="302840"/>
              </a:xfrm>
              <a:prstGeom prst="rect">
                <a:avLst/>
              </a:prstGeom>
              <a:grpFill/>
              <a:ln w="19050">
                <a:noFill/>
                <a:miter lim="800000"/>
                <a:headEnd/>
                <a:tailEnd/>
              </a:ln>
            </p:spPr>
            <p:txBody>
              <a:bodyPr wrap="square" rtlCol="0">
                <a:spAutoFit/>
              </a:bodyPr>
              <a:lstStyle/>
              <a:p>
                <a:pPr algn="ctr" eaLnBrk="0" hangingPunct="0">
                  <a:lnSpc>
                    <a:spcPct val="105000"/>
                  </a:lnSpc>
                </a:pPr>
                <a:r>
                  <a:rPr lang="en-US" sz="1400"/>
                  <a:t>Two Stage</a:t>
                </a:r>
              </a:p>
            </p:txBody>
          </p:sp>
        </p:grpSp>
        <p:grpSp>
          <p:nvGrpSpPr>
            <p:cNvPr id="103" name="Group 102">
              <a:extLst>
                <a:ext uri="{FF2B5EF4-FFF2-40B4-BE49-F238E27FC236}">
                  <a16:creationId xmlns:a16="http://schemas.microsoft.com/office/drawing/2014/main" id="{D6CE24F3-C51C-4AF8-B44A-7C205B93F8FD}"/>
                </a:ext>
              </a:extLst>
            </p:cNvPr>
            <p:cNvGrpSpPr/>
            <p:nvPr/>
          </p:nvGrpSpPr>
          <p:grpSpPr>
            <a:xfrm>
              <a:off x="1681045" y="5331828"/>
              <a:ext cx="2692970" cy="302840"/>
              <a:chOff x="3484964" y="4075526"/>
              <a:chExt cx="2692970" cy="302840"/>
            </a:xfrm>
            <a:solidFill>
              <a:srgbClr val="CBD0DB"/>
            </a:solidFill>
          </p:grpSpPr>
          <p:sp>
            <p:nvSpPr>
              <p:cNvPr id="91" name="TextBox 90">
                <a:extLst>
                  <a:ext uri="{FF2B5EF4-FFF2-40B4-BE49-F238E27FC236}">
                    <a16:creationId xmlns:a16="http://schemas.microsoft.com/office/drawing/2014/main" id="{13E53F28-0643-47D3-B2C2-A77B00DE69D3}"/>
                  </a:ext>
                </a:extLst>
              </p:cNvPr>
              <p:cNvSpPr txBox="1"/>
              <p:nvPr/>
            </p:nvSpPr>
            <p:spPr bwMode="auto">
              <a:xfrm>
                <a:off x="3484964" y="4075526"/>
                <a:ext cx="1280160" cy="302840"/>
              </a:xfrm>
              <a:prstGeom prst="rect">
                <a:avLst/>
              </a:prstGeom>
              <a:grpFill/>
              <a:ln w="19050">
                <a:noFill/>
                <a:miter lim="800000"/>
                <a:headEnd/>
                <a:tailEnd/>
              </a:ln>
            </p:spPr>
            <p:txBody>
              <a:bodyPr wrap="square" rtlCol="0">
                <a:spAutoFit/>
              </a:bodyPr>
              <a:lstStyle/>
              <a:p>
                <a:pPr algn="ctr" eaLnBrk="0" hangingPunct="0">
                  <a:lnSpc>
                    <a:spcPct val="105000"/>
                  </a:lnSpc>
                </a:pPr>
                <a:r>
                  <a:rPr lang="en-US" sz="1400"/>
                  <a:t>Single Stage</a:t>
                </a:r>
              </a:p>
            </p:txBody>
          </p:sp>
          <p:sp>
            <p:nvSpPr>
              <p:cNvPr id="92" name="TextBox 91">
                <a:extLst>
                  <a:ext uri="{FF2B5EF4-FFF2-40B4-BE49-F238E27FC236}">
                    <a16:creationId xmlns:a16="http://schemas.microsoft.com/office/drawing/2014/main" id="{8A624526-18AE-42B0-8351-D6FE01A31EA9}"/>
                  </a:ext>
                </a:extLst>
              </p:cNvPr>
              <p:cNvSpPr txBox="1"/>
              <p:nvPr/>
            </p:nvSpPr>
            <p:spPr bwMode="auto">
              <a:xfrm>
                <a:off x="4897774" y="4075526"/>
                <a:ext cx="1280160" cy="302840"/>
              </a:xfrm>
              <a:prstGeom prst="rect">
                <a:avLst/>
              </a:prstGeom>
              <a:grpFill/>
              <a:ln w="19050">
                <a:noFill/>
                <a:miter lim="800000"/>
                <a:headEnd/>
                <a:tailEnd/>
              </a:ln>
            </p:spPr>
            <p:txBody>
              <a:bodyPr wrap="square" rtlCol="0">
                <a:spAutoFit/>
              </a:bodyPr>
              <a:lstStyle/>
              <a:p>
                <a:pPr algn="ctr" eaLnBrk="0" hangingPunct="0">
                  <a:lnSpc>
                    <a:spcPct val="105000"/>
                  </a:lnSpc>
                </a:pPr>
                <a:r>
                  <a:rPr lang="en-US" sz="1400"/>
                  <a:t>Two Stage</a:t>
                </a:r>
              </a:p>
            </p:txBody>
          </p:sp>
        </p:grpSp>
        <p:sp>
          <p:nvSpPr>
            <p:cNvPr id="102" name="TextBox 101">
              <a:extLst>
                <a:ext uri="{FF2B5EF4-FFF2-40B4-BE49-F238E27FC236}">
                  <a16:creationId xmlns:a16="http://schemas.microsoft.com/office/drawing/2014/main" id="{917ED2D2-5D52-4015-8F72-F5F1DAD4ADF1}"/>
                </a:ext>
              </a:extLst>
            </p:cNvPr>
            <p:cNvSpPr txBox="1"/>
            <p:nvPr/>
          </p:nvSpPr>
          <p:spPr bwMode="auto">
            <a:xfrm>
              <a:off x="3833953" y="3591184"/>
              <a:ext cx="1280160" cy="302840"/>
            </a:xfrm>
            <a:prstGeom prst="rect">
              <a:avLst/>
            </a:prstGeom>
            <a:solidFill>
              <a:schemeClr val="bg1"/>
            </a:solidFill>
            <a:ln w="19050">
              <a:solidFill>
                <a:schemeClr val="tx1"/>
              </a:solidFill>
              <a:miter lim="800000"/>
              <a:headEnd/>
              <a:tailEnd/>
            </a:ln>
          </p:spPr>
          <p:txBody>
            <a:bodyPr wrap="square" rtlCol="0">
              <a:spAutoFit/>
            </a:bodyPr>
            <a:lstStyle/>
            <a:p>
              <a:pPr algn="ctr" eaLnBrk="0" hangingPunct="0">
                <a:lnSpc>
                  <a:spcPct val="105000"/>
                </a:lnSpc>
              </a:pPr>
              <a:r>
                <a:rPr lang="en-US" sz="1400"/>
                <a:t>36H Family</a:t>
              </a:r>
            </a:p>
          </p:txBody>
        </p:sp>
      </p:grpSp>
      <p:sp>
        <p:nvSpPr>
          <p:cNvPr id="34" name="TextBox 33">
            <a:extLst>
              <a:ext uri="{FF2B5EF4-FFF2-40B4-BE49-F238E27FC236}">
                <a16:creationId xmlns:a16="http://schemas.microsoft.com/office/drawing/2014/main" id="{90F21C94-5D3F-4528-831B-D6169FFBA272}"/>
              </a:ext>
            </a:extLst>
          </p:cNvPr>
          <p:cNvSpPr txBox="1"/>
          <p:nvPr/>
        </p:nvSpPr>
        <p:spPr bwMode="auto">
          <a:xfrm>
            <a:off x="4506665" y="1280759"/>
            <a:ext cx="3673172" cy="1200329"/>
          </a:xfrm>
          <a:prstGeom prst="rect">
            <a:avLst/>
          </a:prstGeom>
          <a:noFill/>
          <a:ln w="9525">
            <a:noFill/>
            <a:miter lim="800000"/>
            <a:headEnd/>
            <a:tailEnd/>
          </a:ln>
        </p:spPr>
        <p:txBody>
          <a:bodyPr wrap="square">
            <a:spAutoFit/>
          </a:bodyPr>
          <a:lstStyle/>
          <a:p>
            <a:pPr marL="342900" indent="-342900">
              <a:buFont typeface="+mj-lt"/>
              <a:buAutoNum type="arabicPeriod" startAt="4"/>
            </a:pPr>
            <a:r>
              <a:rPr lang="en-US" sz="1800">
                <a:effectLst/>
              </a:rPr>
              <a:t>Opening style: </a:t>
            </a:r>
            <a:r>
              <a:rPr lang="en-US" sz="1800" b="1">
                <a:effectLst/>
              </a:rPr>
              <a:t>Fast/Slow</a:t>
            </a:r>
          </a:p>
          <a:p>
            <a:pPr marL="342900" indent="-342900">
              <a:buFont typeface="+mj-lt"/>
              <a:buAutoNum type="arabicPeriod" startAt="4"/>
            </a:pPr>
            <a:r>
              <a:rPr lang="en-US"/>
              <a:t>Staging: </a:t>
            </a:r>
            <a:r>
              <a:rPr lang="en-US" b="1"/>
              <a:t>Single/Two Stage</a:t>
            </a:r>
            <a:endParaRPr lang="en-US"/>
          </a:p>
          <a:p>
            <a:pPr marL="342900" indent="-342900">
              <a:buFont typeface="+mj-lt"/>
              <a:buAutoNum type="arabicPeriod" startAt="4"/>
            </a:pPr>
            <a:r>
              <a:rPr lang="en-US"/>
              <a:t>Pipe size/Appliance input Btu/H: </a:t>
            </a:r>
            <a:r>
              <a:rPr lang="en-US" b="1"/>
              <a:t>See table</a:t>
            </a:r>
            <a:endParaRPr lang="en-US" sz="1800">
              <a:effectLst/>
            </a:endParaRPr>
          </a:p>
        </p:txBody>
      </p:sp>
    </p:spTree>
    <p:extLst>
      <p:ext uri="{BB962C8B-B14F-4D97-AF65-F5344CB8AC3E}">
        <p14:creationId xmlns:p14="http://schemas.microsoft.com/office/powerpoint/2010/main" val="173627393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73CF7B-A3A8-40AE-8586-DDA78381E357}"/>
              </a:ext>
            </a:extLst>
          </p:cNvPr>
          <p:cNvSpPr/>
          <p:nvPr/>
        </p:nvSpPr>
        <p:spPr bwMode="auto">
          <a:xfrm rot="16200000">
            <a:off x="-154075" y="1401025"/>
            <a:ext cx="3561423" cy="3253273"/>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8" name="TextBox 7">
            <a:extLst>
              <a:ext uri="{FF2B5EF4-FFF2-40B4-BE49-F238E27FC236}">
                <a16:creationId xmlns:a16="http://schemas.microsoft.com/office/drawing/2014/main" id="{C4BB9E77-1693-4B4F-9CC5-537F225135EE}"/>
              </a:ext>
            </a:extLst>
          </p:cNvPr>
          <p:cNvSpPr txBox="1"/>
          <p:nvPr/>
        </p:nvSpPr>
        <p:spPr bwMode="auto">
          <a:xfrm>
            <a:off x="637148" y="4375612"/>
            <a:ext cx="1916772" cy="276999"/>
          </a:xfrm>
          <a:prstGeom prst="rect">
            <a:avLst/>
          </a:prstGeom>
          <a:noFill/>
          <a:ln w="9525">
            <a:noFill/>
            <a:miter lim="800000"/>
            <a:headEnd/>
            <a:tailEnd/>
          </a:ln>
        </p:spPr>
        <p:txBody>
          <a:bodyPr wrap="square">
            <a:spAutoFit/>
          </a:bodyPr>
          <a:lstStyle/>
          <a:p>
            <a:pPr algn="ctr"/>
            <a:r>
              <a:rPr lang="en-US" sz="1200" b="1" i="1"/>
              <a:t>36H Gas Valve</a:t>
            </a:r>
            <a:endParaRPr lang="en-US" sz="1200" i="1"/>
          </a:p>
        </p:txBody>
      </p:sp>
      <p:sp>
        <p:nvSpPr>
          <p:cNvPr id="22" name="Rectangle 1031">
            <a:extLst>
              <a:ext uri="{FF2B5EF4-FFF2-40B4-BE49-F238E27FC236}">
                <a16:creationId xmlns:a16="http://schemas.microsoft.com/office/drawing/2014/main" id="{55F3B8C9-CDA3-4BEC-B9A9-DBC41144D6A6}"/>
              </a:ext>
            </a:extLst>
          </p:cNvPr>
          <p:cNvSpPr>
            <a:spLocks noGrp="1" noChangeArrowheads="1"/>
          </p:cNvSpPr>
          <p:nvPr>
            <p:ph type="title"/>
          </p:nvPr>
        </p:nvSpPr>
        <p:spPr>
          <a:xfrm>
            <a:off x="393700" y="162560"/>
            <a:ext cx="8356600" cy="820103"/>
          </a:xfrm>
        </p:spPr>
        <p:txBody>
          <a:bodyPr>
            <a:normAutofit/>
          </a:bodyPr>
          <a:lstStyle/>
          <a:p>
            <a:pPr>
              <a:defRPr/>
            </a:pPr>
            <a:r>
              <a:rPr lang="en-US" b="1"/>
              <a:t>36G/J Gas Valve Family</a:t>
            </a:r>
          </a:p>
        </p:txBody>
      </p:sp>
      <p:sp>
        <p:nvSpPr>
          <p:cNvPr id="20" name="TextBox 19">
            <a:extLst>
              <a:ext uri="{FF2B5EF4-FFF2-40B4-BE49-F238E27FC236}">
                <a16:creationId xmlns:a16="http://schemas.microsoft.com/office/drawing/2014/main" id="{67B4D2F9-8B82-462B-946F-E6B084CAB007}"/>
              </a:ext>
            </a:extLst>
          </p:cNvPr>
          <p:cNvSpPr txBox="1"/>
          <p:nvPr/>
        </p:nvSpPr>
        <p:spPr bwMode="auto">
          <a:xfrm>
            <a:off x="3568723" y="1246949"/>
            <a:ext cx="5318813" cy="3508653"/>
          </a:xfrm>
          <a:prstGeom prst="rect">
            <a:avLst/>
          </a:prstGeom>
          <a:noFill/>
          <a:ln w="9525">
            <a:noFill/>
            <a:miter lim="800000"/>
            <a:headEnd/>
            <a:tailEnd/>
          </a:ln>
        </p:spPr>
        <p:txBody>
          <a:bodyPr wrap="square" lIns="91440" tIns="45720" rIns="91440" bIns="45720" anchor="t">
            <a:spAutoFit/>
          </a:bodyPr>
          <a:lstStyle/>
          <a:p>
            <a:r>
              <a:rPr lang="en-US"/>
              <a:t>Designed for use with common ignition systems (HSI/DSI/ Intermittent/Proven Pilot). This series is our most compact footprint combination gas valve.</a:t>
            </a:r>
          </a:p>
          <a:p>
            <a:endParaRPr lang="en-US" sz="800"/>
          </a:p>
          <a:p>
            <a:pPr marL="342900" indent="-342900">
              <a:buFont typeface="Arial" panose="020B0604020202020204" pitchFamily="34" charset="0"/>
              <a:buChar char="•"/>
            </a:pPr>
            <a:r>
              <a:rPr lang="en-US" sz="1600"/>
              <a:t>Designed for hot surface, direct spark and intermittent pilot ignition systems and features a compact footprint and versatile range</a:t>
            </a:r>
          </a:p>
          <a:p>
            <a:pPr marL="342900" indent="-342900">
              <a:buFont typeface="Arial" panose="020B0604020202020204" pitchFamily="34" charset="0"/>
              <a:buChar char="•"/>
            </a:pPr>
            <a:r>
              <a:rPr lang="en-US" sz="1600"/>
              <a:t>Fast open, slow open, single and two stage models</a:t>
            </a:r>
          </a:p>
          <a:p>
            <a:pPr marL="342900" indent="-342900">
              <a:buFont typeface="Arial" panose="020B0604020202020204" pitchFamily="34" charset="0"/>
              <a:buChar char="•"/>
            </a:pPr>
            <a:r>
              <a:rPr lang="en-US" sz="1600"/>
              <a:t>Electric on-off switch and convenient quick connect coil terminals and built-in pressure taps </a:t>
            </a:r>
          </a:p>
          <a:p>
            <a:pPr marL="342900" indent="-342900">
              <a:buFont typeface="Arial" panose="020B0604020202020204" pitchFamily="34" charset="0"/>
              <a:buChar char="•"/>
            </a:pPr>
            <a:r>
              <a:rPr lang="en-US" sz="1600"/>
              <a:t>Tamper resistant screws and controlled gasket compression to withstand high inlet pressures</a:t>
            </a:r>
          </a:p>
          <a:p>
            <a:pPr marL="342900" indent="-342900">
              <a:buFont typeface="Arial" panose="020B0604020202020204" pitchFamily="34" charset="0"/>
              <a:buChar char="•"/>
            </a:pPr>
            <a:r>
              <a:rPr lang="en-US" sz="1600"/>
              <a:t>Mounts in any position including upside down</a:t>
            </a:r>
            <a:endParaRPr lang="en-US" sz="1600" b="1">
              <a:cs typeface="Arial"/>
            </a:endParaRPr>
          </a:p>
          <a:p>
            <a:pPr marL="342900" indent="-342900">
              <a:buFont typeface="Arial" panose="020B0604020202020204" pitchFamily="34" charset="0"/>
              <a:buChar char="•"/>
            </a:pPr>
            <a:r>
              <a:rPr lang="en-US" sz="1600">
                <a:cs typeface="Arial"/>
              </a:rPr>
              <a:t>Dimensions: </a:t>
            </a:r>
            <a:r>
              <a:rPr lang="en-US" sz="1600">
                <a:solidFill>
                  <a:schemeClr val="tx1">
                    <a:lumMod val="75000"/>
                  </a:schemeClr>
                </a:solidFill>
                <a:ea typeface="+mn-lt"/>
                <a:cs typeface="+mn-lt"/>
              </a:rPr>
              <a:t>3 ¾”L  x  2 ½”W  x  4 ¼”H</a:t>
            </a:r>
            <a:r>
              <a:rPr lang="en-US" sz="1600">
                <a:cs typeface="Arial"/>
              </a:rPr>
              <a:t> </a:t>
            </a:r>
          </a:p>
        </p:txBody>
      </p:sp>
      <p:pic>
        <p:nvPicPr>
          <p:cNvPr id="53" name="Picture 52">
            <a:extLst>
              <a:ext uri="{FF2B5EF4-FFF2-40B4-BE49-F238E27FC236}">
                <a16:creationId xmlns:a16="http://schemas.microsoft.com/office/drawing/2014/main" id="{07E964D0-E906-4F3C-8473-62F8FD742CA7}"/>
              </a:ext>
            </a:extLst>
          </p:cNvPr>
          <p:cNvPicPr>
            <a:picLocks noChangeAspect="1"/>
          </p:cNvPicPr>
          <p:nvPr/>
        </p:nvPicPr>
        <p:blipFill>
          <a:blip r:embed="rId3"/>
          <a:stretch>
            <a:fillRect/>
          </a:stretch>
        </p:blipFill>
        <p:spPr>
          <a:xfrm>
            <a:off x="198186" y="5226629"/>
            <a:ext cx="8750750" cy="1397072"/>
          </a:xfrm>
          <a:prstGeom prst="rect">
            <a:avLst/>
          </a:prstGeom>
        </p:spPr>
      </p:pic>
      <p:pic>
        <p:nvPicPr>
          <p:cNvPr id="4" name="Picture 3" descr="A close-up of a microscope&#10;&#10;Description automatically generated with medium confidence">
            <a:extLst>
              <a:ext uri="{FF2B5EF4-FFF2-40B4-BE49-F238E27FC236}">
                <a16:creationId xmlns:a16="http://schemas.microsoft.com/office/drawing/2014/main" id="{C8E3AAA9-22CC-408E-A472-403F779083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699" y="1158475"/>
            <a:ext cx="2620131" cy="3280861"/>
          </a:xfrm>
          <a:prstGeom prst="rect">
            <a:avLst/>
          </a:prstGeom>
        </p:spPr>
      </p:pic>
    </p:spTree>
    <p:extLst>
      <p:ext uri="{BB962C8B-B14F-4D97-AF65-F5344CB8AC3E}">
        <p14:creationId xmlns:p14="http://schemas.microsoft.com/office/powerpoint/2010/main" val="294683943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031">
            <a:extLst>
              <a:ext uri="{FF2B5EF4-FFF2-40B4-BE49-F238E27FC236}">
                <a16:creationId xmlns:a16="http://schemas.microsoft.com/office/drawing/2014/main" id="{55F3B8C9-CDA3-4BEC-B9A9-DBC41144D6A6}"/>
              </a:ext>
            </a:extLst>
          </p:cNvPr>
          <p:cNvSpPr>
            <a:spLocks noGrp="1" noChangeArrowheads="1"/>
          </p:cNvSpPr>
          <p:nvPr>
            <p:ph type="title"/>
          </p:nvPr>
        </p:nvSpPr>
        <p:spPr>
          <a:xfrm>
            <a:off x="393700" y="162560"/>
            <a:ext cx="8356600" cy="820103"/>
          </a:xfrm>
        </p:spPr>
        <p:txBody>
          <a:bodyPr>
            <a:normAutofit/>
          </a:bodyPr>
          <a:lstStyle/>
          <a:p>
            <a:pPr>
              <a:defRPr/>
            </a:pPr>
            <a:r>
              <a:rPr lang="en-US" b="1"/>
              <a:t>36G/J Family Gas Valve Selector</a:t>
            </a:r>
            <a:endParaRPr lang="en-US" sz="1200" b="1">
              <a:highlight>
                <a:srgbClr val="FFFF00"/>
              </a:highlight>
              <a:cs typeface="Arial"/>
            </a:endParaRPr>
          </a:p>
        </p:txBody>
      </p:sp>
      <p:sp>
        <p:nvSpPr>
          <p:cNvPr id="20" name="TextBox 19">
            <a:extLst>
              <a:ext uri="{FF2B5EF4-FFF2-40B4-BE49-F238E27FC236}">
                <a16:creationId xmlns:a16="http://schemas.microsoft.com/office/drawing/2014/main" id="{67B4D2F9-8B82-462B-946F-E6B084CAB007}"/>
              </a:ext>
            </a:extLst>
          </p:cNvPr>
          <p:cNvSpPr txBox="1"/>
          <p:nvPr/>
        </p:nvSpPr>
        <p:spPr bwMode="auto">
          <a:xfrm>
            <a:off x="393700" y="1276392"/>
            <a:ext cx="4178300" cy="1200329"/>
          </a:xfrm>
          <a:prstGeom prst="rect">
            <a:avLst/>
          </a:prstGeom>
          <a:noFill/>
          <a:ln w="9525">
            <a:noFill/>
            <a:miter lim="800000"/>
            <a:headEnd/>
            <a:tailEnd/>
          </a:ln>
        </p:spPr>
        <p:txBody>
          <a:bodyPr wrap="square" lIns="91440" tIns="45720" rIns="91440" bIns="45720" anchor="t">
            <a:spAutoFit/>
          </a:bodyPr>
          <a:lstStyle/>
          <a:p>
            <a:pPr marL="342900" indent="-342900">
              <a:buFont typeface="+mj-lt"/>
              <a:buAutoNum type="arabicPeriod"/>
            </a:pPr>
            <a:r>
              <a:rPr lang="en-US" sz="1800">
                <a:effectLst/>
              </a:rPr>
              <a:t>Typical Application: </a:t>
            </a:r>
            <a:r>
              <a:rPr lang="en-US" sz="1800" b="1">
                <a:effectLst/>
              </a:rPr>
              <a:t>Furnace/Boiler</a:t>
            </a:r>
          </a:p>
          <a:p>
            <a:pPr marL="342900" indent="-342900">
              <a:buFont typeface="+mj-lt"/>
              <a:buAutoNum type="arabicPeriod"/>
            </a:pPr>
            <a:r>
              <a:rPr lang="en-US"/>
              <a:t>Ignition type: </a:t>
            </a:r>
            <a:r>
              <a:rPr lang="en-US" b="1"/>
              <a:t>Intermittent/Proven Pilot/HSI/DSI</a:t>
            </a:r>
          </a:p>
          <a:p>
            <a:pPr marL="342900" indent="-342900">
              <a:buFont typeface="+mj-lt"/>
              <a:buAutoNum type="arabicPeriod"/>
            </a:pPr>
            <a:r>
              <a:rPr lang="en-US" sz="1800">
                <a:effectLst/>
              </a:rPr>
              <a:t>Control voltage: </a:t>
            </a:r>
            <a:r>
              <a:rPr lang="en-US" sz="1800" b="1">
                <a:effectLst/>
              </a:rPr>
              <a:t>24VAC</a:t>
            </a:r>
            <a:endParaRPr lang="en-US" sz="1800">
              <a:effectLst/>
            </a:endParaRPr>
          </a:p>
        </p:txBody>
      </p:sp>
      <p:grpSp>
        <p:nvGrpSpPr>
          <p:cNvPr id="5" name="Group 4">
            <a:extLst>
              <a:ext uri="{FF2B5EF4-FFF2-40B4-BE49-F238E27FC236}">
                <a16:creationId xmlns:a16="http://schemas.microsoft.com/office/drawing/2014/main" id="{37B89E5F-3DB6-4677-88FC-9EEA894300F3}"/>
              </a:ext>
            </a:extLst>
          </p:cNvPr>
          <p:cNvGrpSpPr/>
          <p:nvPr/>
        </p:nvGrpSpPr>
        <p:grpSpPr>
          <a:xfrm>
            <a:off x="163235" y="2857500"/>
            <a:ext cx="8803736" cy="3760697"/>
            <a:chOff x="163235" y="2934743"/>
            <a:chExt cx="8803736" cy="3760697"/>
          </a:xfrm>
        </p:grpSpPr>
        <p:cxnSp>
          <p:nvCxnSpPr>
            <p:cNvPr id="157" name="Straight Connector 156">
              <a:extLst>
                <a:ext uri="{FF2B5EF4-FFF2-40B4-BE49-F238E27FC236}">
                  <a16:creationId xmlns:a16="http://schemas.microsoft.com/office/drawing/2014/main" id="{974DE020-39D5-45A1-93B4-117A6462497A}"/>
                </a:ext>
              </a:extLst>
            </p:cNvPr>
            <p:cNvCxnSpPr>
              <a:cxnSpLocks/>
              <a:stCxn id="19" idx="0"/>
              <a:endCxn id="30" idx="0"/>
            </p:cNvCxnSpPr>
            <p:nvPr/>
          </p:nvCxnSpPr>
          <p:spPr bwMode="auto">
            <a:xfrm>
              <a:off x="1577475" y="3728806"/>
              <a:ext cx="640080" cy="905351"/>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05658F30-077C-4B04-BCCB-7FECAB6321F4}"/>
                </a:ext>
              </a:extLst>
            </p:cNvPr>
            <p:cNvCxnSpPr>
              <a:cxnSpLocks/>
            </p:cNvCxnSpPr>
            <p:nvPr/>
          </p:nvCxnSpPr>
          <p:spPr bwMode="auto">
            <a:xfrm flipH="1">
              <a:off x="6884870" y="4659875"/>
              <a:ext cx="632728" cy="47783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997FAAF1-77A9-479C-9AB8-53C154BE9036}"/>
                </a:ext>
              </a:extLst>
            </p:cNvPr>
            <p:cNvCxnSpPr>
              <a:cxnSpLocks/>
              <a:stCxn id="32" idx="0"/>
              <a:endCxn id="45" idx="0"/>
            </p:cNvCxnSpPr>
            <p:nvPr/>
          </p:nvCxnSpPr>
          <p:spPr bwMode="auto">
            <a:xfrm flipH="1">
              <a:off x="3628122" y="4657294"/>
              <a:ext cx="632728" cy="47783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F147FE56-12BF-4D08-9C73-085C09B1CD6B}"/>
                </a:ext>
              </a:extLst>
            </p:cNvPr>
            <p:cNvCxnSpPr>
              <a:cxnSpLocks/>
              <a:stCxn id="21" idx="0"/>
            </p:cNvCxnSpPr>
            <p:nvPr/>
          </p:nvCxnSpPr>
          <p:spPr bwMode="auto">
            <a:xfrm flipH="1">
              <a:off x="5922875" y="3735724"/>
              <a:ext cx="10086" cy="1176262"/>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nvGrpSpPr>
            <p:cNvPr id="108" name="Group 107">
              <a:extLst>
                <a:ext uri="{FF2B5EF4-FFF2-40B4-BE49-F238E27FC236}">
                  <a16:creationId xmlns:a16="http://schemas.microsoft.com/office/drawing/2014/main" id="{95576FA4-817D-48A5-9D36-2996F9834875}"/>
                </a:ext>
              </a:extLst>
            </p:cNvPr>
            <p:cNvGrpSpPr/>
            <p:nvPr/>
          </p:nvGrpSpPr>
          <p:grpSpPr>
            <a:xfrm>
              <a:off x="801199" y="3237583"/>
              <a:ext cx="7563423" cy="3090545"/>
              <a:chOff x="801199" y="1714825"/>
              <a:chExt cx="7563423" cy="3090545"/>
            </a:xfrm>
          </p:grpSpPr>
          <p:cxnSp>
            <p:nvCxnSpPr>
              <p:cNvPr id="7" name="Straight Connector 6">
                <a:extLst>
                  <a:ext uri="{FF2B5EF4-FFF2-40B4-BE49-F238E27FC236}">
                    <a16:creationId xmlns:a16="http://schemas.microsoft.com/office/drawing/2014/main" id="{90AFC240-AA13-4722-AFA0-71A3C2BA30BF}"/>
                  </a:ext>
                </a:extLst>
              </p:cNvPr>
              <p:cNvCxnSpPr>
                <a:cxnSpLocks/>
                <a:stCxn id="8" idx="2"/>
                <a:endCxn id="9" idx="2"/>
              </p:cNvCxnSpPr>
              <p:nvPr/>
            </p:nvCxnSpPr>
            <p:spPr bwMode="auto">
              <a:xfrm>
                <a:off x="4075258" y="1714825"/>
                <a:ext cx="0" cy="557876"/>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CA616C7D-0E56-4436-A29B-3B50087017A3}"/>
                  </a:ext>
                </a:extLst>
              </p:cNvPr>
              <p:cNvCxnSpPr>
                <a:cxnSpLocks/>
                <a:stCxn id="9" idx="0"/>
                <a:endCxn id="19" idx="0"/>
              </p:cNvCxnSpPr>
              <p:nvPr/>
            </p:nvCxnSpPr>
            <p:spPr bwMode="auto">
              <a:xfrm flipH="1">
                <a:off x="1577475" y="1969861"/>
                <a:ext cx="2497783" cy="23618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6DB44564-9861-4E3E-A2DC-41320747E389}"/>
                  </a:ext>
                </a:extLst>
              </p:cNvPr>
              <p:cNvCxnSpPr>
                <a:cxnSpLocks/>
                <a:stCxn id="9" idx="0"/>
                <a:endCxn id="21" idx="0"/>
              </p:cNvCxnSpPr>
              <p:nvPr/>
            </p:nvCxnSpPr>
            <p:spPr bwMode="auto">
              <a:xfrm>
                <a:off x="4075258" y="1969861"/>
                <a:ext cx="1857703" cy="243105"/>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1E81C4FF-7299-4326-8874-B05AAF880E65}"/>
                  </a:ext>
                </a:extLst>
              </p:cNvPr>
              <p:cNvCxnSpPr>
                <a:cxnSpLocks/>
              </p:cNvCxnSpPr>
              <p:nvPr/>
            </p:nvCxnSpPr>
            <p:spPr bwMode="auto">
              <a:xfrm flipH="1">
                <a:off x="801199" y="2334379"/>
                <a:ext cx="839464" cy="79744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104A3DB7-EBC1-48B2-8D58-32D5EFBD3BDF}"/>
                  </a:ext>
                </a:extLst>
              </p:cNvPr>
              <p:cNvCxnSpPr>
                <a:cxnSpLocks/>
                <a:stCxn id="21" idx="0"/>
                <a:endCxn id="32" idx="0"/>
              </p:cNvCxnSpPr>
              <p:nvPr/>
            </p:nvCxnSpPr>
            <p:spPr bwMode="auto">
              <a:xfrm flipH="1">
                <a:off x="4260850" y="2212966"/>
                <a:ext cx="1672111" cy="92157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D8435AD8-F982-444B-B67C-2B781F08ED79}"/>
                  </a:ext>
                </a:extLst>
              </p:cNvPr>
              <p:cNvCxnSpPr>
                <a:cxnSpLocks/>
              </p:cNvCxnSpPr>
              <p:nvPr/>
            </p:nvCxnSpPr>
            <p:spPr bwMode="auto">
              <a:xfrm>
                <a:off x="5872551" y="2256341"/>
                <a:ext cx="1751242" cy="92628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AF52A449-D45A-4839-B858-C06D2BFD02A6}"/>
                  </a:ext>
                </a:extLst>
              </p:cNvPr>
              <p:cNvCxnSpPr>
                <a:cxnSpLocks/>
              </p:cNvCxnSpPr>
              <p:nvPr/>
            </p:nvCxnSpPr>
            <p:spPr bwMode="auto">
              <a:xfrm flipH="1">
                <a:off x="828162" y="3109251"/>
                <a:ext cx="10086" cy="117626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A8655A86-E859-482C-A337-EE19DA2A555A}"/>
                  </a:ext>
                </a:extLst>
              </p:cNvPr>
              <p:cNvCxnSpPr>
                <a:cxnSpLocks/>
              </p:cNvCxnSpPr>
              <p:nvPr/>
            </p:nvCxnSpPr>
            <p:spPr bwMode="auto">
              <a:xfrm flipH="1">
                <a:off x="2201487" y="3093456"/>
                <a:ext cx="10086" cy="117626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A9C30C3D-0BF9-4E64-965A-72F936DAA2B3}"/>
                  </a:ext>
                </a:extLst>
              </p:cNvPr>
              <p:cNvCxnSpPr>
                <a:cxnSpLocks/>
                <a:stCxn id="32" idx="0"/>
                <a:endCxn id="51" idx="0"/>
              </p:cNvCxnSpPr>
              <p:nvPr/>
            </p:nvCxnSpPr>
            <p:spPr bwMode="auto">
              <a:xfrm>
                <a:off x="4260850" y="3134536"/>
                <a:ext cx="729837" cy="492251"/>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27991FCA-2219-49E2-8C3A-DB68718AEF34}"/>
                  </a:ext>
                </a:extLst>
              </p:cNvPr>
              <p:cNvCxnSpPr>
                <a:cxnSpLocks/>
              </p:cNvCxnSpPr>
              <p:nvPr/>
            </p:nvCxnSpPr>
            <p:spPr bwMode="auto">
              <a:xfrm>
                <a:off x="7634785" y="3128699"/>
                <a:ext cx="729837" cy="492251"/>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3F671D9F-EE65-461B-B641-EB33A3A89522}"/>
                  </a:ext>
                </a:extLst>
              </p:cNvPr>
              <p:cNvCxnSpPr>
                <a:cxnSpLocks/>
                <a:stCxn id="45" idx="2"/>
                <a:endCxn id="88" idx="2"/>
              </p:cNvCxnSpPr>
              <p:nvPr/>
            </p:nvCxnSpPr>
            <p:spPr bwMode="auto">
              <a:xfrm>
                <a:off x="3628122" y="3915209"/>
                <a:ext cx="10086" cy="83942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23754C67-C4C8-4B6C-968C-3E5F6DDC8460}"/>
                  </a:ext>
                </a:extLst>
              </p:cNvPr>
              <p:cNvCxnSpPr>
                <a:cxnSpLocks/>
              </p:cNvCxnSpPr>
              <p:nvPr/>
            </p:nvCxnSpPr>
            <p:spPr bwMode="auto">
              <a:xfrm flipH="1">
                <a:off x="6957911" y="3629108"/>
                <a:ext cx="10086" cy="117626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75520567-FC99-4E43-B8F4-5524B7C82149}"/>
                  </a:ext>
                </a:extLst>
              </p:cNvPr>
              <p:cNvCxnSpPr>
                <a:cxnSpLocks/>
              </p:cNvCxnSpPr>
              <p:nvPr/>
            </p:nvCxnSpPr>
            <p:spPr bwMode="auto">
              <a:xfrm flipH="1">
                <a:off x="8330619" y="3612369"/>
                <a:ext cx="10086" cy="1176262"/>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8" name="TextBox 7">
              <a:extLst>
                <a:ext uri="{FF2B5EF4-FFF2-40B4-BE49-F238E27FC236}">
                  <a16:creationId xmlns:a16="http://schemas.microsoft.com/office/drawing/2014/main" id="{274DFCCB-23C5-4C1A-B251-94B74285AB74}"/>
                </a:ext>
              </a:extLst>
            </p:cNvPr>
            <p:cNvSpPr txBox="1"/>
            <p:nvPr/>
          </p:nvSpPr>
          <p:spPr bwMode="auto">
            <a:xfrm>
              <a:off x="3435178" y="2934743"/>
              <a:ext cx="1280160" cy="302840"/>
            </a:xfrm>
            <a:prstGeom prst="rect">
              <a:avLst/>
            </a:prstGeom>
            <a:solidFill>
              <a:schemeClr val="bg1"/>
            </a:solidFill>
            <a:ln w="19050">
              <a:solidFill>
                <a:schemeClr val="tx1"/>
              </a:solidFill>
              <a:miter lim="800000"/>
              <a:headEnd/>
              <a:tailEnd/>
            </a:ln>
          </p:spPr>
          <p:txBody>
            <a:bodyPr wrap="square" rtlCol="0">
              <a:spAutoFit/>
            </a:bodyPr>
            <a:lstStyle/>
            <a:p>
              <a:pPr algn="ctr" eaLnBrk="0" hangingPunct="0">
                <a:lnSpc>
                  <a:spcPct val="105000"/>
                </a:lnSpc>
              </a:pPr>
              <a:r>
                <a:rPr lang="en-US" sz="1400"/>
                <a:t>Furnace</a:t>
              </a:r>
            </a:p>
          </p:txBody>
        </p:sp>
        <p:sp>
          <p:nvSpPr>
            <p:cNvPr id="9" name="TextBox 8">
              <a:extLst>
                <a:ext uri="{FF2B5EF4-FFF2-40B4-BE49-F238E27FC236}">
                  <a16:creationId xmlns:a16="http://schemas.microsoft.com/office/drawing/2014/main" id="{00CAA15A-9087-4CDE-9E22-07D75753F847}"/>
                </a:ext>
              </a:extLst>
            </p:cNvPr>
            <p:cNvSpPr txBox="1"/>
            <p:nvPr/>
          </p:nvSpPr>
          <p:spPr bwMode="auto">
            <a:xfrm>
              <a:off x="3435178" y="3492619"/>
              <a:ext cx="1280160" cy="302840"/>
            </a:xfrm>
            <a:prstGeom prst="rect">
              <a:avLst/>
            </a:prstGeom>
            <a:solidFill>
              <a:schemeClr val="bg1"/>
            </a:solidFill>
            <a:ln w="19050">
              <a:solidFill>
                <a:schemeClr val="tx1"/>
              </a:solidFill>
              <a:miter lim="800000"/>
              <a:headEnd/>
              <a:tailEnd/>
            </a:ln>
          </p:spPr>
          <p:txBody>
            <a:bodyPr wrap="square" rtlCol="0">
              <a:spAutoFit/>
            </a:bodyPr>
            <a:lstStyle/>
            <a:p>
              <a:pPr algn="ctr" eaLnBrk="0" hangingPunct="0">
                <a:lnSpc>
                  <a:spcPct val="105000"/>
                </a:lnSpc>
              </a:pPr>
              <a:r>
                <a:rPr lang="en-US" sz="1400"/>
                <a:t>36G/J Family</a:t>
              </a:r>
            </a:p>
          </p:txBody>
        </p:sp>
        <p:sp>
          <p:nvSpPr>
            <p:cNvPr id="19" name="TextBox 18">
              <a:extLst>
                <a:ext uri="{FF2B5EF4-FFF2-40B4-BE49-F238E27FC236}">
                  <a16:creationId xmlns:a16="http://schemas.microsoft.com/office/drawing/2014/main" id="{9A6FEB1B-F8A3-4DC1-9F62-B0770471F5F0}"/>
                </a:ext>
              </a:extLst>
            </p:cNvPr>
            <p:cNvSpPr txBox="1"/>
            <p:nvPr/>
          </p:nvSpPr>
          <p:spPr bwMode="auto">
            <a:xfrm>
              <a:off x="736742" y="3728806"/>
              <a:ext cx="1681465" cy="529056"/>
            </a:xfrm>
            <a:prstGeom prst="rect">
              <a:avLst/>
            </a:prstGeom>
            <a:solidFill>
              <a:srgbClr val="CBD0DB"/>
            </a:solidFill>
            <a:ln w="19050">
              <a:noFill/>
              <a:miter lim="800000"/>
              <a:headEnd/>
              <a:tailEnd/>
            </a:ln>
          </p:spPr>
          <p:txBody>
            <a:bodyPr wrap="square" rtlCol="0">
              <a:spAutoFit/>
            </a:bodyPr>
            <a:lstStyle/>
            <a:p>
              <a:pPr algn="ctr" eaLnBrk="0" hangingPunct="0">
                <a:lnSpc>
                  <a:spcPct val="105000"/>
                </a:lnSpc>
              </a:pPr>
              <a:r>
                <a:rPr lang="en-US" sz="1400"/>
                <a:t>Intermittent/Proven Pilot/HIS/DSI</a:t>
              </a:r>
            </a:p>
          </p:txBody>
        </p:sp>
        <p:sp>
          <p:nvSpPr>
            <p:cNvPr id="21" name="TextBox 20">
              <a:extLst>
                <a:ext uri="{FF2B5EF4-FFF2-40B4-BE49-F238E27FC236}">
                  <a16:creationId xmlns:a16="http://schemas.microsoft.com/office/drawing/2014/main" id="{EE0194D4-273A-4410-B636-2F6881078961}"/>
                </a:ext>
              </a:extLst>
            </p:cNvPr>
            <p:cNvSpPr txBox="1"/>
            <p:nvPr/>
          </p:nvSpPr>
          <p:spPr bwMode="auto">
            <a:xfrm>
              <a:off x="5292881" y="3735724"/>
              <a:ext cx="1280160" cy="302840"/>
            </a:xfrm>
            <a:prstGeom prst="rect">
              <a:avLst/>
            </a:prstGeom>
            <a:solidFill>
              <a:srgbClr val="E7E9EE"/>
            </a:solidFill>
            <a:ln w="19050">
              <a:noFill/>
              <a:miter lim="800000"/>
              <a:headEnd/>
              <a:tailEnd/>
            </a:ln>
          </p:spPr>
          <p:txBody>
            <a:bodyPr wrap="square" rtlCol="0">
              <a:spAutoFit/>
            </a:bodyPr>
            <a:lstStyle/>
            <a:p>
              <a:pPr algn="ctr" eaLnBrk="0" hangingPunct="0">
                <a:lnSpc>
                  <a:spcPct val="105000"/>
                </a:lnSpc>
              </a:pPr>
              <a:r>
                <a:rPr lang="en-US" sz="1400"/>
                <a:t>HIS/DSI</a:t>
              </a:r>
            </a:p>
          </p:txBody>
        </p:sp>
        <p:sp>
          <p:nvSpPr>
            <p:cNvPr id="29" name="TextBox 28">
              <a:extLst>
                <a:ext uri="{FF2B5EF4-FFF2-40B4-BE49-F238E27FC236}">
                  <a16:creationId xmlns:a16="http://schemas.microsoft.com/office/drawing/2014/main" id="{9A769D8F-E718-4E7F-A0A3-805A68CDEBA5}"/>
                </a:ext>
              </a:extLst>
            </p:cNvPr>
            <p:cNvSpPr txBox="1"/>
            <p:nvPr/>
          </p:nvSpPr>
          <p:spPr bwMode="auto">
            <a:xfrm>
              <a:off x="163235" y="4632009"/>
              <a:ext cx="1280160" cy="302840"/>
            </a:xfrm>
            <a:prstGeom prst="rect">
              <a:avLst/>
            </a:prstGeom>
            <a:solidFill>
              <a:srgbClr val="CBD0DB"/>
            </a:solidFill>
            <a:ln w="19050">
              <a:noFill/>
              <a:miter lim="800000"/>
              <a:headEnd/>
              <a:tailEnd/>
            </a:ln>
          </p:spPr>
          <p:txBody>
            <a:bodyPr wrap="square" rtlCol="0">
              <a:spAutoFit/>
            </a:bodyPr>
            <a:lstStyle/>
            <a:p>
              <a:pPr algn="ctr" eaLnBrk="0" hangingPunct="0">
                <a:lnSpc>
                  <a:spcPct val="105000"/>
                </a:lnSpc>
              </a:pPr>
              <a:r>
                <a:rPr lang="en-US" sz="1400"/>
                <a:t>Fast Open</a:t>
              </a:r>
            </a:p>
          </p:txBody>
        </p:sp>
        <p:sp>
          <p:nvSpPr>
            <p:cNvPr id="30" name="TextBox 29">
              <a:extLst>
                <a:ext uri="{FF2B5EF4-FFF2-40B4-BE49-F238E27FC236}">
                  <a16:creationId xmlns:a16="http://schemas.microsoft.com/office/drawing/2014/main" id="{4AB18418-CDCF-4595-8196-0AF4D7D62A5C}"/>
                </a:ext>
              </a:extLst>
            </p:cNvPr>
            <p:cNvSpPr txBox="1"/>
            <p:nvPr/>
          </p:nvSpPr>
          <p:spPr bwMode="auto">
            <a:xfrm>
              <a:off x="1577475" y="4634157"/>
              <a:ext cx="1280160" cy="302840"/>
            </a:xfrm>
            <a:prstGeom prst="rect">
              <a:avLst/>
            </a:prstGeom>
            <a:solidFill>
              <a:srgbClr val="CBD0DB"/>
            </a:solidFill>
            <a:ln w="19050">
              <a:noFill/>
              <a:miter lim="800000"/>
              <a:headEnd/>
              <a:tailEnd/>
            </a:ln>
          </p:spPr>
          <p:txBody>
            <a:bodyPr wrap="square" rtlCol="0">
              <a:spAutoFit/>
            </a:bodyPr>
            <a:lstStyle/>
            <a:p>
              <a:pPr algn="ctr" eaLnBrk="0" hangingPunct="0">
                <a:lnSpc>
                  <a:spcPct val="105000"/>
                </a:lnSpc>
              </a:pPr>
              <a:r>
                <a:rPr lang="en-US" sz="1400"/>
                <a:t>Slow Open</a:t>
              </a:r>
            </a:p>
          </p:txBody>
        </p:sp>
        <p:sp>
          <p:nvSpPr>
            <p:cNvPr id="31" name="TextBox 30">
              <a:extLst>
                <a:ext uri="{FF2B5EF4-FFF2-40B4-BE49-F238E27FC236}">
                  <a16:creationId xmlns:a16="http://schemas.microsoft.com/office/drawing/2014/main" id="{38B60C27-19A1-4074-942B-A599E5714564}"/>
                </a:ext>
              </a:extLst>
            </p:cNvPr>
            <p:cNvSpPr txBox="1"/>
            <p:nvPr/>
          </p:nvSpPr>
          <p:spPr bwMode="auto">
            <a:xfrm>
              <a:off x="6954044" y="4645320"/>
              <a:ext cx="1280160" cy="302840"/>
            </a:xfrm>
            <a:prstGeom prst="rect">
              <a:avLst/>
            </a:prstGeom>
            <a:solidFill>
              <a:srgbClr val="E7E9EE"/>
            </a:solidFill>
            <a:ln w="19050">
              <a:noFill/>
              <a:miter lim="800000"/>
              <a:headEnd/>
              <a:tailEnd/>
            </a:ln>
          </p:spPr>
          <p:txBody>
            <a:bodyPr wrap="square" rtlCol="0">
              <a:spAutoFit/>
            </a:bodyPr>
            <a:lstStyle/>
            <a:p>
              <a:pPr algn="ctr" eaLnBrk="0" hangingPunct="0">
                <a:lnSpc>
                  <a:spcPct val="105000"/>
                </a:lnSpc>
              </a:pPr>
              <a:r>
                <a:rPr lang="en-US" sz="1400"/>
                <a:t>Slow Open</a:t>
              </a:r>
            </a:p>
          </p:txBody>
        </p:sp>
        <p:sp>
          <p:nvSpPr>
            <p:cNvPr id="32" name="TextBox 31">
              <a:extLst>
                <a:ext uri="{FF2B5EF4-FFF2-40B4-BE49-F238E27FC236}">
                  <a16:creationId xmlns:a16="http://schemas.microsoft.com/office/drawing/2014/main" id="{207A0CA4-E2C9-475E-BB2E-39C5B83D94D5}"/>
                </a:ext>
              </a:extLst>
            </p:cNvPr>
            <p:cNvSpPr txBox="1"/>
            <p:nvPr/>
          </p:nvSpPr>
          <p:spPr bwMode="auto">
            <a:xfrm>
              <a:off x="3620770" y="4657294"/>
              <a:ext cx="1280160" cy="302840"/>
            </a:xfrm>
            <a:prstGeom prst="rect">
              <a:avLst/>
            </a:prstGeom>
            <a:solidFill>
              <a:srgbClr val="E7E9EE"/>
            </a:solidFill>
            <a:ln w="19050">
              <a:noFill/>
              <a:miter lim="800000"/>
              <a:headEnd/>
              <a:tailEnd/>
            </a:ln>
          </p:spPr>
          <p:txBody>
            <a:bodyPr wrap="square" rtlCol="0">
              <a:spAutoFit/>
            </a:bodyPr>
            <a:lstStyle/>
            <a:p>
              <a:pPr algn="ctr" eaLnBrk="0" hangingPunct="0">
                <a:lnSpc>
                  <a:spcPct val="105000"/>
                </a:lnSpc>
              </a:pPr>
              <a:r>
                <a:rPr lang="en-US" sz="1400"/>
                <a:t>Fast Open</a:t>
              </a:r>
            </a:p>
          </p:txBody>
        </p:sp>
        <p:sp>
          <p:nvSpPr>
            <p:cNvPr id="33" name="TextBox 32">
              <a:extLst>
                <a:ext uri="{FF2B5EF4-FFF2-40B4-BE49-F238E27FC236}">
                  <a16:creationId xmlns:a16="http://schemas.microsoft.com/office/drawing/2014/main" id="{B8E2C82D-5F42-4D87-93A0-92FFC1C0D24C}"/>
                </a:ext>
              </a:extLst>
            </p:cNvPr>
            <p:cNvSpPr txBox="1"/>
            <p:nvPr/>
          </p:nvSpPr>
          <p:spPr bwMode="auto">
            <a:xfrm>
              <a:off x="5287407" y="4662006"/>
              <a:ext cx="1280160" cy="302840"/>
            </a:xfrm>
            <a:prstGeom prst="rect">
              <a:avLst/>
            </a:prstGeom>
            <a:solidFill>
              <a:srgbClr val="E7E9EE"/>
            </a:solidFill>
            <a:ln w="19050">
              <a:noFill/>
              <a:miter lim="800000"/>
              <a:headEnd/>
              <a:tailEnd/>
            </a:ln>
          </p:spPr>
          <p:txBody>
            <a:bodyPr wrap="square" rtlCol="0">
              <a:spAutoFit/>
            </a:bodyPr>
            <a:lstStyle/>
            <a:p>
              <a:pPr algn="ctr" eaLnBrk="0" hangingPunct="0">
                <a:lnSpc>
                  <a:spcPct val="105000"/>
                </a:lnSpc>
              </a:pPr>
              <a:r>
                <a:rPr lang="en-US" sz="1400"/>
                <a:t>Modulating</a:t>
              </a:r>
            </a:p>
          </p:txBody>
        </p:sp>
        <p:sp>
          <p:nvSpPr>
            <p:cNvPr id="43" name="TextBox 42">
              <a:extLst>
                <a:ext uri="{FF2B5EF4-FFF2-40B4-BE49-F238E27FC236}">
                  <a16:creationId xmlns:a16="http://schemas.microsoft.com/office/drawing/2014/main" id="{458417A0-4C17-4589-9C67-289F2A2C1185}"/>
                </a:ext>
              </a:extLst>
            </p:cNvPr>
            <p:cNvSpPr txBox="1"/>
            <p:nvPr/>
          </p:nvSpPr>
          <p:spPr bwMode="auto">
            <a:xfrm>
              <a:off x="163235" y="5144782"/>
              <a:ext cx="1280160" cy="302840"/>
            </a:xfrm>
            <a:prstGeom prst="rect">
              <a:avLst/>
            </a:prstGeom>
            <a:solidFill>
              <a:srgbClr val="CBD0DB"/>
            </a:solidFill>
            <a:ln w="19050">
              <a:noFill/>
              <a:miter lim="800000"/>
              <a:headEnd/>
              <a:tailEnd/>
            </a:ln>
          </p:spPr>
          <p:txBody>
            <a:bodyPr wrap="square" rtlCol="0">
              <a:spAutoFit/>
            </a:bodyPr>
            <a:lstStyle/>
            <a:p>
              <a:pPr algn="ctr" eaLnBrk="0" hangingPunct="0">
                <a:lnSpc>
                  <a:spcPct val="105000"/>
                </a:lnSpc>
              </a:pPr>
              <a:r>
                <a:rPr lang="en-US" sz="1400"/>
                <a:t>Single Stage</a:t>
              </a:r>
            </a:p>
          </p:txBody>
        </p:sp>
        <p:sp>
          <p:nvSpPr>
            <p:cNvPr id="44" name="TextBox 43">
              <a:extLst>
                <a:ext uri="{FF2B5EF4-FFF2-40B4-BE49-F238E27FC236}">
                  <a16:creationId xmlns:a16="http://schemas.microsoft.com/office/drawing/2014/main" id="{40F88C85-F16C-4C00-A441-57B84207E86E}"/>
                </a:ext>
              </a:extLst>
            </p:cNvPr>
            <p:cNvSpPr txBox="1"/>
            <p:nvPr/>
          </p:nvSpPr>
          <p:spPr bwMode="auto">
            <a:xfrm>
              <a:off x="1577475" y="5143708"/>
              <a:ext cx="1280160" cy="302840"/>
            </a:xfrm>
            <a:prstGeom prst="rect">
              <a:avLst/>
            </a:prstGeom>
            <a:solidFill>
              <a:srgbClr val="CBD0DB"/>
            </a:solidFill>
            <a:ln w="19050">
              <a:noFill/>
              <a:miter lim="800000"/>
              <a:headEnd/>
              <a:tailEnd/>
            </a:ln>
          </p:spPr>
          <p:txBody>
            <a:bodyPr wrap="square" rtlCol="0">
              <a:spAutoFit/>
            </a:bodyPr>
            <a:lstStyle/>
            <a:p>
              <a:pPr algn="ctr" eaLnBrk="0" hangingPunct="0">
                <a:lnSpc>
                  <a:spcPct val="105000"/>
                </a:lnSpc>
              </a:pPr>
              <a:r>
                <a:rPr lang="en-US" sz="1400"/>
                <a:t>Single Stage</a:t>
              </a:r>
            </a:p>
          </p:txBody>
        </p:sp>
        <p:sp>
          <p:nvSpPr>
            <p:cNvPr id="45" name="TextBox 44">
              <a:extLst>
                <a:ext uri="{FF2B5EF4-FFF2-40B4-BE49-F238E27FC236}">
                  <a16:creationId xmlns:a16="http://schemas.microsoft.com/office/drawing/2014/main" id="{DC5F548A-4B94-4ED7-847D-8A167B712F83}"/>
                </a:ext>
              </a:extLst>
            </p:cNvPr>
            <p:cNvSpPr txBox="1"/>
            <p:nvPr/>
          </p:nvSpPr>
          <p:spPr bwMode="auto">
            <a:xfrm>
              <a:off x="2988042" y="5135127"/>
              <a:ext cx="1280160" cy="302840"/>
            </a:xfrm>
            <a:prstGeom prst="rect">
              <a:avLst/>
            </a:prstGeom>
            <a:solidFill>
              <a:srgbClr val="E7E9EE"/>
            </a:solidFill>
            <a:ln w="19050">
              <a:noFill/>
              <a:miter lim="800000"/>
              <a:headEnd/>
              <a:tailEnd/>
            </a:ln>
          </p:spPr>
          <p:txBody>
            <a:bodyPr wrap="square" rtlCol="0">
              <a:spAutoFit/>
            </a:bodyPr>
            <a:lstStyle/>
            <a:p>
              <a:pPr algn="ctr" eaLnBrk="0" hangingPunct="0">
                <a:lnSpc>
                  <a:spcPct val="105000"/>
                </a:lnSpc>
              </a:pPr>
              <a:r>
                <a:rPr lang="en-US" sz="1400"/>
                <a:t>Single Stage</a:t>
              </a:r>
            </a:p>
          </p:txBody>
        </p:sp>
        <p:sp>
          <p:nvSpPr>
            <p:cNvPr id="51" name="TextBox 50">
              <a:extLst>
                <a:ext uri="{FF2B5EF4-FFF2-40B4-BE49-F238E27FC236}">
                  <a16:creationId xmlns:a16="http://schemas.microsoft.com/office/drawing/2014/main" id="{74171471-9FB9-453B-8998-C64103817632}"/>
                </a:ext>
              </a:extLst>
            </p:cNvPr>
            <p:cNvSpPr txBox="1"/>
            <p:nvPr/>
          </p:nvSpPr>
          <p:spPr bwMode="auto">
            <a:xfrm>
              <a:off x="4350607" y="5149545"/>
              <a:ext cx="1280160" cy="302840"/>
            </a:xfrm>
            <a:prstGeom prst="rect">
              <a:avLst/>
            </a:prstGeom>
            <a:solidFill>
              <a:srgbClr val="E7E9EE"/>
            </a:solidFill>
            <a:ln w="19050">
              <a:noFill/>
              <a:miter lim="800000"/>
              <a:headEnd/>
              <a:tailEnd/>
            </a:ln>
          </p:spPr>
          <p:txBody>
            <a:bodyPr wrap="square" rtlCol="0">
              <a:spAutoFit/>
            </a:bodyPr>
            <a:lstStyle/>
            <a:p>
              <a:pPr algn="ctr" eaLnBrk="0" hangingPunct="0">
                <a:lnSpc>
                  <a:spcPct val="105000"/>
                </a:lnSpc>
              </a:pPr>
              <a:r>
                <a:rPr lang="en-US" sz="1400"/>
                <a:t>Two Stage</a:t>
              </a:r>
            </a:p>
          </p:txBody>
        </p:sp>
        <p:sp>
          <p:nvSpPr>
            <p:cNvPr id="54" name="TextBox 53">
              <a:extLst>
                <a:ext uri="{FF2B5EF4-FFF2-40B4-BE49-F238E27FC236}">
                  <a16:creationId xmlns:a16="http://schemas.microsoft.com/office/drawing/2014/main" id="{E32C2FB0-A7C4-4CA3-868A-1C979865E3AA}"/>
                </a:ext>
              </a:extLst>
            </p:cNvPr>
            <p:cNvSpPr txBox="1"/>
            <p:nvPr/>
          </p:nvSpPr>
          <p:spPr bwMode="auto">
            <a:xfrm>
              <a:off x="6321638" y="5140673"/>
              <a:ext cx="1280160" cy="302840"/>
            </a:xfrm>
            <a:prstGeom prst="rect">
              <a:avLst/>
            </a:prstGeom>
            <a:solidFill>
              <a:srgbClr val="E7E9EE"/>
            </a:solidFill>
            <a:ln w="19050">
              <a:noFill/>
              <a:miter lim="800000"/>
              <a:headEnd/>
              <a:tailEnd/>
            </a:ln>
          </p:spPr>
          <p:txBody>
            <a:bodyPr wrap="square" rtlCol="0">
              <a:spAutoFit/>
            </a:bodyPr>
            <a:lstStyle/>
            <a:p>
              <a:pPr algn="ctr" eaLnBrk="0" hangingPunct="0">
                <a:lnSpc>
                  <a:spcPct val="105000"/>
                </a:lnSpc>
              </a:pPr>
              <a:r>
                <a:rPr lang="en-US" sz="1400"/>
                <a:t>Single Stage</a:t>
              </a:r>
            </a:p>
          </p:txBody>
        </p:sp>
        <p:sp>
          <p:nvSpPr>
            <p:cNvPr id="55" name="TextBox 54">
              <a:extLst>
                <a:ext uri="{FF2B5EF4-FFF2-40B4-BE49-F238E27FC236}">
                  <a16:creationId xmlns:a16="http://schemas.microsoft.com/office/drawing/2014/main" id="{6A542910-BCD7-4022-B43E-4BA0F80339E7}"/>
                </a:ext>
              </a:extLst>
            </p:cNvPr>
            <p:cNvSpPr txBox="1"/>
            <p:nvPr/>
          </p:nvSpPr>
          <p:spPr bwMode="auto">
            <a:xfrm>
              <a:off x="7684203" y="5135127"/>
              <a:ext cx="1280160" cy="302840"/>
            </a:xfrm>
            <a:prstGeom prst="rect">
              <a:avLst/>
            </a:prstGeom>
            <a:solidFill>
              <a:srgbClr val="E7E9EE"/>
            </a:solidFill>
            <a:ln w="19050">
              <a:noFill/>
              <a:miter lim="800000"/>
              <a:headEnd/>
              <a:tailEnd/>
            </a:ln>
          </p:spPr>
          <p:txBody>
            <a:bodyPr wrap="square" rtlCol="0">
              <a:spAutoFit/>
            </a:bodyPr>
            <a:lstStyle/>
            <a:p>
              <a:pPr algn="ctr" eaLnBrk="0" hangingPunct="0">
                <a:lnSpc>
                  <a:spcPct val="105000"/>
                </a:lnSpc>
              </a:pPr>
              <a:r>
                <a:rPr lang="en-US" sz="1400"/>
                <a:t>Two Stage</a:t>
              </a:r>
            </a:p>
          </p:txBody>
        </p:sp>
        <p:sp>
          <p:nvSpPr>
            <p:cNvPr id="82" name="TextBox 81">
              <a:extLst>
                <a:ext uri="{FF2B5EF4-FFF2-40B4-BE49-F238E27FC236}">
                  <a16:creationId xmlns:a16="http://schemas.microsoft.com/office/drawing/2014/main" id="{78BBFF30-4905-4602-87E9-B0ED6BBFD6C9}"/>
                </a:ext>
              </a:extLst>
            </p:cNvPr>
            <p:cNvSpPr txBox="1"/>
            <p:nvPr/>
          </p:nvSpPr>
          <p:spPr bwMode="auto">
            <a:xfrm>
              <a:off x="163235" y="5661836"/>
              <a:ext cx="1280160" cy="307777"/>
            </a:xfrm>
            <a:prstGeom prst="rect">
              <a:avLst/>
            </a:prstGeom>
            <a:solidFill>
              <a:srgbClr val="CBD0DB"/>
            </a:solidFill>
            <a:ln w="19050">
              <a:noFill/>
              <a:miter lim="800000"/>
              <a:headEnd/>
              <a:tailEn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mn-lt"/>
                </a:rPr>
                <a:t>36G32-500</a:t>
              </a:r>
            </a:p>
          </p:txBody>
        </p:sp>
        <p:sp>
          <p:nvSpPr>
            <p:cNvPr id="85" name="TextBox 84">
              <a:extLst>
                <a:ext uri="{FF2B5EF4-FFF2-40B4-BE49-F238E27FC236}">
                  <a16:creationId xmlns:a16="http://schemas.microsoft.com/office/drawing/2014/main" id="{0484B2C0-C92E-40A5-9865-2FE8685A7CEC}"/>
                </a:ext>
              </a:extLst>
            </p:cNvPr>
            <p:cNvSpPr txBox="1"/>
            <p:nvPr/>
          </p:nvSpPr>
          <p:spPr bwMode="auto">
            <a:xfrm>
              <a:off x="1589123" y="5655241"/>
              <a:ext cx="1280160" cy="307777"/>
            </a:xfrm>
            <a:prstGeom prst="rect">
              <a:avLst/>
            </a:prstGeom>
            <a:solidFill>
              <a:srgbClr val="CBD0DB"/>
            </a:solidFill>
            <a:ln w="19050">
              <a:noFill/>
              <a:miter lim="800000"/>
              <a:headEnd/>
              <a:tailEn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mn-lt"/>
                </a:rPr>
                <a:t>36G33-500</a:t>
              </a:r>
            </a:p>
          </p:txBody>
        </p:sp>
        <p:sp>
          <p:nvSpPr>
            <p:cNvPr id="88" name="TextBox 87">
              <a:extLst>
                <a:ext uri="{FF2B5EF4-FFF2-40B4-BE49-F238E27FC236}">
                  <a16:creationId xmlns:a16="http://schemas.microsoft.com/office/drawing/2014/main" id="{64FE30F3-61FB-43F6-8FD2-6FECEF95C7F8}"/>
                </a:ext>
              </a:extLst>
            </p:cNvPr>
            <p:cNvSpPr txBox="1"/>
            <p:nvPr/>
          </p:nvSpPr>
          <p:spPr bwMode="auto">
            <a:xfrm>
              <a:off x="2998128" y="5969613"/>
              <a:ext cx="1280160" cy="307777"/>
            </a:xfrm>
            <a:prstGeom prst="rect">
              <a:avLst/>
            </a:prstGeom>
            <a:solidFill>
              <a:srgbClr val="E7E9EE"/>
            </a:solidFill>
            <a:ln w="19050">
              <a:noFill/>
              <a:miter lim="800000"/>
              <a:headEnd/>
              <a:tailEn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mn-lt"/>
                </a:rPr>
                <a:t>36J22-214</a:t>
              </a:r>
            </a:p>
          </p:txBody>
        </p:sp>
        <p:sp>
          <p:nvSpPr>
            <p:cNvPr id="91" name="TextBox 90">
              <a:extLst>
                <a:ext uri="{FF2B5EF4-FFF2-40B4-BE49-F238E27FC236}">
                  <a16:creationId xmlns:a16="http://schemas.microsoft.com/office/drawing/2014/main" id="{CBA3205A-79A2-47CE-8196-53F57D99C966}"/>
                </a:ext>
              </a:extLst>
            </p:cNvPr>
            <p:cNvSpPr txBox="1"/>
            <p:nvPr/>
          </p:nvSpPr>
          <p:spPr bwMode="auto">
            <a:xfrm>
              <a:off x="4356360" y="5969613"/>
              <a:ext cx="1280160" cy="307777"/>
            </a:xfrm>
            <a:prstGeom prst="rect">
              <a:avLst/>
            </a:prstGeom>
            <a:solidFill>
              <a:srgbClr val="E7E9EE"/>
            </a:solidFill>
            <a:ln w="19050">
              <a:noFill/>
              <a:miter lim="800000"/>
              <a:headEnd/>
              <a:tailEn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mn-lt"/>
                </a:rPr>
                <a:t>36J22-214</a:t>
              </a:r>
            </a:p>
          </p:txBody>
        </p:sp>
        <p:sp>
          <p:nvSpPr>
            <p:cNvPr id="96" name="TextBox 95">
              <a:extLst>
                <a:ext uri="{FF2B5EF4-FFF2-40B4-BE49-F238E27FC236}">
                  <a16:creationId xmlns:a16="http://schemas.microsoft.com/office/drawing/2014/main" id="{6C08733E-E91C-4045-9416-465400F75754}"/>
                </a:ext>
              </a:extLst>
            </p:cNvPr>
            <p:cNvSpPr txBox="1"/>
            <p:nvPr/>
          </p:nvSpPr>
          <p:spPr bwMode="auto">
            <a:xfrm>
              <a:off x="5302516" y="5550692"/>
              <a:ext cx="1280160" cy="307777"/>
            </a:xfrm>
            <a:prstGeom prst="rect">
              <a:avLst/>
            </a:prstGeom>
            <a:solidFill>
              <a:srgbClr val="E7E9EE"/>
            </a:solidFill>
            <a:ln w="19050">
              <a:noFill/>
              <a:miter lim="800000"/>
              <a:headEnd/>
              <a:tailEnd/>
            </a:ln>
          </p:spPr>
          <p:txBody>
            <a:bodyPr wrap="square" rtlCol="0">
              <a:spAutoFit/>
            </a:bodyPr>
            <a:lstStyle/>
            <a:p>
              <a:pPr algn="ctr"/>
              <a:r>
                <a:rPr lang="en-US" sz="1400">
                  <a:latin typeface="+mn-lt"/>
                </a:rPr>
                <a:t>36J27-554</a:t>
              </a:r>
              <a:endParaRPr lang="en-US" sz="2000"/>
            </a:p>
          </p:txBody>
        </p:sp>
        <p:sp>
          <p:nvSpPr>
            <p:cNvPr id="99" name="TextBox 98">
              <a:extLst>
                <a:ext uri="{FF2B5EF4-FFF2-40B4-BE49-F238E27FC236}">
                  <a16:creationId xmlns:a16="http://schemas.microsoft.com/office/drawing/2014/main" id="{D08C5CDD-620B-4F7E-83AD-6009651FECEA}"/>
                </a:ext>
              </a:extLst>
            </p:cNvPr>
            <p:cNvSpPr txBox="1"/>
            <p:nvPr/>
          </p:nvSpPr>
          <p:spPr bwMode="auto">
            <a:xfrm>
              <a:off x="6329462" y="5956776"/>
              <a:ext cx="1280160" cy="738664"/>
            </a:xfrm>
            <a:prstGeom prst="rect">
              <a:avLst/>
            </a:prstGeom>
            <a:solidFill>
              <a:srgbClr val="E7E9EE"/>
            </a:solidFill>
            <a:ln w="19050">
              <a:noFill/>
              <a:miter lim="800000"/>
              <a:headEnd/>
              <a:tailEnd/>
            </a:ln>
          </p:spPr>
          <p:txBody>
            <a:bodyPr wrap="square" rtlCol="0">
              <a:spAutoFit/>
            </a:bodyPr>
            <a:lstStyle/>
            <a:p>
              <a:pPr algn="ctr"/>
              <a:r>
                <a:rPr lang="en-US" sz="1400">
                  <a:latin typeface="+mn-lt"/>
                </a:rPr>
                <a:t>36G22-254</a:t>
              </a:r>
            </a:p>
            <a:p>
              <a:pPr algn="ctr"/>
              <a:r>
                <a:rPr lang="en-US" sz="1400">
                  <a:latin typeface="+mn-lt"/>
                </a:rPr>
                <a:t>36J24-214</a:t>
              </a:r>
            </a:p>
            <a:p>
              <a:pPr algn="ctr"/>
              <a:r>
                <a:rPr lang="en-US" sz="1400">
                  <a:latin typeface="+mn-lt"/>
                </a:rPr>
                <a:t>36J24-614</a:t>
              </a:r>
              <a:endParaRPr lang="en-US" sz="2000"/>
            </a:p>
          </p:txBody>
        </p:sp>
        <p:sp>
          <p:nvSpPr>
            <p:cNvPr id="106" name="TextBox 105">
              <a:extLst>
                <a:ext uri="{FF2B5EF4-FFF2-40B4-BE49-F238E27FC236}">
                  <a16:creationId xmlns:a16="http://schemas.microsoft.com/office/drawing/2014/main" id="{CE8EC37A-696C-47EB-86A8-EED8A9500ACB}"/>
                </a:ext>
              </a:extLst>
            </p:cNvPr>
            <p:cNvSpPr txBox="1"/>
            <p:nvPr/>
          </p:nvSpPr>
          <p:spPr bwMode="auto">
            <a:xfrm>
              <a:off x="7686811" y="5954320"/>
              <a:ext cx="1280160" cy="523220"/>
            </a:xfrm>
            <a:prstGeom prst="rect">
              <a:avLst/>
            </a:prstGeom>
            <a:solidFill>
              <a:srgbClr val="E7E9EE"/>
            </a:solidFill>
            <a:ln w="19050">
              <a:noFill/>
              <a:miter lim="800000"/>
              <a:headEnd/>
              <a:tailEnd/>
            </a:ln>
          </p:spPr>
          <p:txBody>
            <a:bodyPr wrap="square" rtlCol="0">
              <a:spAutoFit/>
            </a:bodyPr>
            <a:lstStyle/>
            <a:p>
              <a:pPr algn="ctr"/>
              <a:r>
                <a:rPr lang="en-US" sz="1400">
                  <a:latin typeface="+mn-lt"/>
                </a:rPr>
                <a:t>36J55-214</a:t>
              </a:r>
            </a:p>
            <a:p>
              <a:pPr algn="ctr"/>
              <a:r>
                <a:rPr lang="en-US" sz="1400">
                  <a:latin typeface="+mn-lt"/>
                </a:rPr>
                <a:t>36J55-614</a:t>
              </a:r>
              <a:endParaRPr lang="en-US" sz="2000"/>
            </a:p>
          </p:txBody>
        </p:sp>
        <p:cxnSp>
          <p:nvCxnSpPr>
            <p:cNvPr id="109" name="Straight Connector 108">
              <a:extLst>
                <a:ext uri="{FF2B5EF4-FFF2-40B4-BE49-F238E27FC236}">
                  <a16:creationId xmlns:a16="http://schemas.microsoft.com/office/drawing/2014/main" id="{C0250AEF-6D1E-44FE-BE5C-23EA6508DAC4}"/>
                </a:ext>
              </a:extLst>
            </p:cNvPr>
            <p:cNvCxnSpPr>
              <a:cxnSpLocks/>
              <a:endCxn id="82" idx="0"/>
            </p:cNvCxnSpPr>
            <p:nvPr/>
          </p:nvCxnSpPr>
          <p:spPr bwMode="auto">
            <a:xfrm flipH="1">
              <a:off x="803315" y="5446548"/>
              <a:ext cx="29626" cy="215288"/>
            </a:xfrm>
            <a:prstGeom prst="line">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112" name="Straight Connector 111">
              <a:extLst>
                <a:ext uri="{FF2B5EF4-FFF2-40B4-BE49-F238E27FC236}">
                  <a16:creationId xmlns:a16="http://schemas.microsoft.com/office/drawing/2014/main" id="{4B53EF49-0828-46DC-9EB6-399EFB46D92D}"/>
                </a:ext>
              </a:extLst>
            </p:cNvPr>
            <p:cNvCxnSpPr>
              <a:cxnSpLocks/>
              <a:endCxn id="85" idx="0"/>
            </p:cNvCxnSpPr>
            <p:nvPr/>
          </p:nvCxnSpPr>
          <p:spPr bwMode="auto">
            <a:xfrm>
              <a:off x="2211573" y="5446548"/>
              <a:ext cx="17630" cy="208693"/>
            </a:xfrm>
            <a:prstGeom prst="line">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114" name="Straight Connector 113">
              <a:extLst>
                <a:ext uri="{FF2B5EF4-FFF2-40B4-BE49-F238E27FC236}">
                  <a16:creationId xmlns:a16="http://schemas.microsoft.com/office/drawing/2014/main" id="{22E21A93-3AED-47EA-B907-D66626B9DEA0}"/>
                </a:ext>
              </a:extLst>
            </p:cNvPr>
            <p:cNvCxnSpPr>
              <a:cxnSpLocks/>
              <a:endCxn id="88" idx="0"/>
            </p:cNvCxnSpPr>
            <p:nvPr/>
          </p:nvCxnSpPr>
          <p:spPr bwMode="auto">
            <a:xfrm>
              <a:off x="3628122" y="5437967"/>
              <a:ext cx="10086" cy="531646"/>
            </a:xfrm>
            <a:prstGeom prst="line">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135" name="Straight Connector 134">
              <a:extLst>
                <a:ext uri="{FF2B5EF4-FFF2-40B4-BE49-F238E27FC236}">
                  <a16:creationId xmlns:a16="http://schemas.microsoft.com/office/drawing/2014/main" id="{DD3DB11E-B643-4A43-8CD3-1D7B20C452EC}"/>
                </a:ext>
              </a:extLst>
            </p:cNvPr>
            <p:cNvCxnSpPr>
              <a:cxnSpLocks/>
            </p:cNvCxnSpPr>
            <p:nvPr/>
          </p:nvCxnSpPr>
          <p:spPr bwMode="auto">
            <a:xfrm>
              <a:off x="4975231" y="5446720"/>
              <a:ext cx="10086" cy="531646"/>
            </a:xfrm>
            <a:prstGeom prst="line">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136" name="Straight Connector 135">
              <a:extLst>
                <a:ext uri="{FF2B5EF4-FFF2-40B4-BE49-F238E27FC236}">
                  <a16:creationId xmlns:a16="http://schemas.microsoft.com/office/drawing/2014/main" id="{69BD7671-DD2E-4277-A50B-E126E5F87E68}"/>
                </a:ext>
              </a:extLst>
            </p:cNvPr>
            <p:cNvCxnSpPr>
              <a:cxnSpLocks/>
              <a:endCxn id="96" idx="0"/>
            </p:cNvCxnSpPr>
            <p:nvPr/>
          </p:nvCxnSpPr>
          <p:spPr bwMode="auto">
            <a:xfrm>
              <a:off x="5932961" y="4992830"/>
              <a:ext cx="9635" cy="557862"/>
            </a:xfrm>
            <a:prstGeom prst="line">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138" name="Straight Connector 137">
              <a:extLst>
                <a:ext uri="{FF2B5EF4-FFF2-40B4-BE49-F238E27FC236}">
                  <a16:creationId xmlns:a16="http://schemas.microsoft.com/office/drawing/2014/main" id="{15C14B10-EC14-4A2C-9B2D-4766A0FC028E}"/>
                </a:ext>
              </a:extLst>
            </p:cNvPr>
            <p:cNvCxnSpPr>
              <a:cxnSpLocks/>
            </p:cNvCxnSpPr>
            <p:nvPr/>
          </p:nvCxnSpPr>
          <p:spPr bwMode="auto">
            <a:xfrm>
              <a:off x="6964499" y="5452385"/>
              <a:ext cx="10086" cy="531646"/>
            </a:xfrm>
            <a:prstGeom prst="line">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139" name="Straight Connector 138">
              <a:extLst>
                <a:ext uri="{FF2B5EF4-FFF2-40B4-BE49-F238E27FC236}">
                  <a16:creationId xmlns:a16="http://schemas.microsoft.com/office/drawing/2014/main" id="{A44681E0-016D-4FC4-B819-8A1706F37413}"/>
                </a:ext>
              </a:extLst>
            </p:cNvPr>
            <p:cNvCxnSpPr>
              <a:cxnSpLocks/>
            </p:cNvCxnSpPr>
            <p:nvPr/>
          </p:nvCxnSpPr>
          <p:spPr bwMode="auto">
            <a:xfrm>
              <a:off x="8321751" y="5430321"/>
              <a:ext cx="10086" cy="531646"/>
            </a:xfrm>
            <a:prstGeom prst="line">
              <a:avLst/>
            </a:prstGeom>
            <a:solidFill>
              <a:schemeClr val="accent1"/>
            </a:solidFill>
            <a:ln w="19050" cap="flat" cmpd="sng" algn="ctr">
              <a:solidFill>
                <a:schemeClr val="tx1"/>
              </a:solidFill>
              <a:prstDash val="solid"/>
              <a:round/>
              <a:headEnd type="none" w="med" len="med"/>
              <a:tailEnd type="triangle" w="lg" len="lg"/>
            </a:ln>
            <a:effectLst/>
          </p:spPr>
        </p:cxnSp>
      </p:grpSp>
      <p:sp>
        <p:nvSpPr>
          <p:cNvPr id="53" name="TextBox 52">
            <a:extLst>
              <a:ext uri="{FF2B5EF4-FFF2-40B4-BE49-F238E27FC236}">
                <a16:creationId xmlns:a16="http://schemas.microsoft.com/office/drawing/2014/main" id="{ABC3C79A-497E-4C87-AA98-CAD0B9942455}"/>
              </a:ext>
            </a:extLst>
          </p:cNvPr>
          <p:cNvSpPr txBox="1"/>
          <p:nvPr/>
        </p:nvSpPr>
        <p:spPr bwMode="auto">
          <a:xfrm>
            <a:off x="4462712" y="1276392"/>
            <a:ext cx="4178300" cy="1200329"/>
          </a:xfrm>
          <a:prstGeom prst="rect">
            <a:avLst/>
          </a:prstGeom>
          <a:noFill/>
          <a:ln w="9525">
            <a:noFill/>
            <a:miter lim="800000"/>
            <a:headEnd/>
            <a:tailEnd/>
          </a:ln>
        </p:spPr>
        <p:txBody>
          <a:bodyPr wrap="square">
            <a:spAutoFit/>
          </a:bodyPr>
          <a:lstStyle/>
          <a:p>
            <a:pPr marL="342900" indent="-342900">
              <a:buFont typeface="+mj-lt"/>
              <a:buAutoNum type="arabicPeriod" startAt="4"/>
            </a:pPr>
            <a:r>
              <a:rPr lang="en-US" sz="1800">
                <a:effectLst/>
              </a:rPr>
              <a:t>Opening style: </a:t>
            </a:r>
            <a:r>
              <a:rPr lang="en-US" sz="1800" b="1">
                <a:effectLst/>
              </a:rPr>
              <a:t>Fast/Slow/Modulating</a:t>
            </a:r>
          </a:p>
          <a:p>
            <a:pPr marL="342900" indent="-342900">
              <a:buFont typeface="+mj-lt"/>
              <a:buAutoNum type="arabicPeriod" startAt="4"/>
            </a:pPr>
            <a:r>
              <a:rPr lang="en-US"/>
              <a:t>Staging: </a:t>
            </a:r>
            <a:r>
              <a:rPr lang="en-US" b="1"/>
              <a:t>Single/Two Stage</a:t>
            </a:r>
            <a:endParaRPr lang="en-US"/>
          </a:p>
          <a:p>
            <a:pPr marL="342900" indent="-342900">
              <a:buFont typeface="+mj-lt"/>
              <a:buAutoNum type="arabicPeriod" startAt="4"/>
            </a:pPr>
            <a:r>
              <a:rPr lang="en-US"/>
              <a:t>Pipe size/Appliance input: </a:t>
            </a:r>
            <a:r>
              <a:rPr lang="en-US" b="1"/>
              <a:t>Btu/H</a:t>
            </a:r>
            <a:endParaRPr lang="en-US" b="1">
              <a:cs typeface="Arial"/>
            </a:endParaRPr>
          </a:p>
        </p:txBody>
      </p:sp>
    </p:spTree>
    <p:extLst>
      <p:ext uri="{BB962C8B-B14F-4D97-AF65-F5344CB8AC3E}">
        <p14:creationId xmlns:p14="http://schemas.microsoft.com/office/powerpoint/2010/main" val="75662769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a:extLst>
              <a:ext uri="{FF2B5EF4-FFF2-40B4-BE49-F238E27FC236}">
                <a16:creationId xmlns:a16="http://schemas.microsoft.com/office/drawing/2014/main" id="{532850E1-3684-4DC3-B95F-79AA48CDA064}"/>
              </a:ext>
            </a:extLst>
          </p:cNvPr>
          <p:cNvSpPr>
            <a:spLocks noGrp="1" noChangeArrowheads="1"/>
          </p:cNvSpPr>
          <p:nvPr>
            <p:ph type="title"/>
          </p:nvPr>
        </p:nvSpPr>
        <p:spPr>
          <a:xfrm>
            <a:off x="393700" y="162560"/>
            <a:ext cx="8356600" cy="820103"/>
          </a:xfrm>
        </p:spPr>
        <p:txBody>
          <a:bodyPr>
            <a:normAutofit/>
          </a:bodyPr>
          <a:lstStyle/>
          <a:p>
            <a:pPr>
              <a:defRPr/>
            </a:pPr>
            <a:r>
              <a:rPr lang="en-US" sz="2800" b="1"/>
              <a:t>Universal Valves to Keep on Hand</a:t>
            </a:r>
            <a:endParaRPr lang="en-US" b="1"/>
          </a:p>
        </p:txBody>
      </p:sp>
      <p:graphicFrame>
        <p:nvGraphicFramePr>
          <p:cNvPr id="6" name="Content Placeholder 12">
            <a:extLst>
              <a:ext uri="{FF2B5EF4-FFF2-40B4-BE49-F238E27FC236}">
                <a16:creationId xmlns:a16="http://schemas.microsoft.com/office/drawing/2014/main" id="{0B322071-703B-4BAE-BEFE-245E7BF1105D}"/>
              </a:ext>
            </a:extLst>
          </p:cNvPr>
          <p:cNvGraphicFramePr>
            <a:graphicFrameLocks/>
          </p:cNvGraphicFramePr>
          <p:nvPr>
            <p:extLst>
              <p:ext uri="{D42A27DB-BD31-4B8C-83A1-F6EECF244321}">
                <p14:modId xmlns:p14="http://schemas.microsoft.com/office/powerpoint/2010/main" val="3242559874"/>
              </p:ext>
            </p:extLst>
          </p:nvPr>
        </p:nvGraphicFramePr>
        <p:xfrm>
          <a:off x="409520" y="1180949"/>
          <a:ext cx="8326544" cy="5396809"/>
        </p:xfrm>
        <a:graphic>
          <a:graphicData uri="http://schemas.openxmlformats.org/drawingml/2006/table">
            <a:tbl>
              <a:tblPr firstRow="1" bandRow="1">
                <a:tableStyleId>{5C22544A-7EE6-4342-B048-85BDC9FD1C3A}</a:tableStyleId>
              </a:tblPr>
              <a:tblGrid>
                <a:gridCol w="1186347">
                  <a:extLst>
                    <a:ext uri="{9D8B030D-6E8A-4147-A177-3AD203B41FA5}">
                      <a16:colId xmlns:a16="http://schemas.microsoft.com/office/drawing/2014/main" val="20000"/>
                    </a:ext>
                  </a:extLst>
                </a:gridCol>
                <a:gridCol w="1355441">
                  <a:extLst>
                    <a:ext uri="{9D8B030D-6E8A-4147-A177-3AD203B41FA5}">
                      <a16:colId xmlns:a16="http://schemas.microsoft.com/office/drawing/2014/main" val="20001"/>
                    </a:ext>
                  </a:extLst>
                </a:gridCol>
                <a:gridCol w="976647">
                  <a:extLst>
                    <a:ext uri="{9D8B030D-6E8A-4147-A177-3AD203B41FA5}">
                      <a16:colId xmlns:a16="http://schemas.microsoft.com/office/drawing/2014/main" val="2594029638"/>
                    </a:ext>
                  </a:extLst>
                </a:gridCol>
                <a:gridCol w="976647">
                  <a:extLst>
                    <a:ext uri="{9D8B030D-6E8A-4147-A177-3AD203B41FA5}">
                      <a16:colId xmlns:a16="http://schemas.microsoft.com/office/drawing/2014/main" val="3926147188"/>
                    </a:ext>
                  </a:extLst>
                </a:gridCol>
                <a:gridCol w="977418">
                  <a:extLst>
                    <a:ext uri="{9D8B030D-6E8A-4147-A177-3AD203B41FA5}">
                      <a16:colId xmlns:a16="http://schemas.microsoft.com/office/drawing/2014/main" val="2977928664"/>
                    </a:ext>
                  </a:extLst>
                </a:gridCol>
                <a:gridCol w="995596">
                  <a:extLst>
                    <a:ext uri="{9D8B030D-6E8A-4147-A177-3AD203B41FA5}">
                      <a16:colId xmlns:a16="http://schemas.microsoft.com/office/drawing/2014/main" val="20006"/>
                    </a:ext>
                  </a:extLst>
                </a:gridCol>
                <a:gridCol w="929224">
                  <a:extLst>
                    <a:ext uri="{9D8B030D-6E8A-4147-A177-3AD203B41FA5}">
                      <a16:colId xmlns:a16="http://schemas.microsoft.com/office/drawing/2014/main" val="20007"/>
                    </a:ext>
                  </a:extLst>
                </a:gridCol>
                <a:gridCol w="929224">
                  <a:extLst>
                    <a:ext uri="{9D8B030D-6E8A-4147-A177-3AD203B41FA5}">
                      <a16:colId xmlns:a16="http://schemas.microsoft.com/office/drawing/2014/main" val="20008"/>
                    </a:ext>
                  </a:extLst>
                </a:gridCol>
              </a:tblGrid>
              <a:tr h="717613">
                <a:tc>
                  <a:txBody>
                    <a:bodyPr/>
                    <a:lstStyle/>
                    <a:p>
                      <a:pPr algn="ctr"/>
                      <a:r>
                        <a:rPr lang="en-US" sz="1400" b="0"/>
                        <a:t>Model Number</a:t>
                      </a:r>
                    </a:p>
                  </a:txBody>
                  <a:tcPr anchor="ctr"/>
                </a:tc>
                <a:tc>
                  <a:txBody>
                    <a:bodyPr/>
                    <a:lstStyle/>
                    <a:p>
                      <a:pPr algn="ctr"/>
                      <a:r>
                        <a:rPr lang="en-US" sz="1400" b="0"/>
                        <a:t>Ignition Source</a:t>
                      </a:r>
                    </a:p>
                  </a:txBody>
                  <a:tcPr anchor="ctr"/>
                </a:tc>
                <a:tc>
                  <a:txBody>
                    <a:bodyPr/>
                    <a:lstStyle/>
                    <a:p>
                      <a:pPr algn="ctr"/>
                      <a:r>
                        <a:rPr lang="en-US" sz="1400" b="0"/>
                        <a:t>N.G. Range x 1,000Btu</a:t>
                      </a:r>
                      <a:endParaRPr lang="en-US"/>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a:t>L.P. Range x 1,000Btu</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a:t>Pipe</a:t>
                      </a:r>
                      <a:r>
                        <a:rPr lang="en-US" sz="1400" b="0" baseline="0"/>
                        <a:t> Size</a:t>
                      </a:r>
                      <a:endParaRPr lang="en-US" sz="1400" b="0"/>
                    </a:p>
                  </a:txBody>
                  <a:tcPr anchor="ctr"/>
                </a:tc>
                <a:tc>
                  <a:txBody>
                    <a:bodyPr/>
                    <a:lstStyle/>
                    <a:p>
                      <a:pPr algn="ctr"/>
                      <a:r>
                        <a:rPr lang="en-US" sz="1400" b="0"/>
                        <a:t>Opening Curve</a:t>
                      </a:r>
                    </a:p>
                  </a:txBody>
                  <a:tcPr anchor="ctr"/>
                </a:tc>
                <a:tc>
                  <a:txBody>
                    <a:bodyPr/>
                    <a:lstStyle/>
                    <a:p>
                      <a:pPr algn="ctr"/>
                      <a:r>
                        <a:rPr lang="en-US" sz="1400" b="0"/>
                        <a:t>Stages</a:t>
                      </a:r>
                    </a:p>
                  </a:txBody>
                  <a:tcPr anchor="ctr"/>
                </a:tc>
                <a:tc>
                  <a:txBody>
                    <a:bodyPr/>
                    <a:lstStyle/>
                    <a:p>
                      <a:pPr algn="ctr"/>
                      <a:r>
                        <a:rPr lang="en-US" sz="1400" b="0"/>
                        <a:t>% of OEM Usage</a:t>
                      </a:r>
                    </a:p>
                  </a:txBody>
                  <a:tcPr anchor="ctr"/>
                </a:tc>
                <a:extLst>
                  <a:ext uri="{0D108BD9-81ED-4DB2-BD59-A6C34878D82A}">
                    <a16:rowId xmlns:a16="http://schemas.microsoft.com/office/drawing/2014/main" val="10000"/>
                  </a:ext>
                </a:extLst>
              </a:tr>
              <a:tr h="324083">
                <a:tc>
                  <a:txBody>
                    <a:bodyPr/>
                    <a:lstStyle/>
                    <a:p>
                      <a:pPr algn="ctr"/>
                      <a:r>
                        <a:rPr lang="en-US" sz="1400"/>
                        <a:t>36J22-214</a:t>
                      </a:r>
                    </a:p>
                  </a:txBody>
                  <a:tcPr anchor="ctr"/>
                </a:tc>
                <a:tc rowSpan="4">
                  <a:txBody>
                    <a:bodyPr/>
                    <a:lstStyle/>
                    <a:p>
                      <a:pPr algn="ctr"/>
                      <a:r>
                        <a:rPr lang="en-US" sz="1400"/>
                        <a:t>Direct Burner Ignition (HSI / DSI)</a:t>
                      </a:r>
                    </a:p>
                  </a:txBody>
                  <a:tcPr anchor="ctr"/>
                </a:tc>
                <a:tc rowSpan="2">
                  <a:txBody>
                    <a:bodyPr/>
                    <a:lstStyle/>
                    <a:p>
                      <a:pPr algn="ctr"/>
                      <a:r>
                        <a:rPr lang="en-US" sz="1400"/>
                        <a:t>40-210</a:t>
                      </a:r>
                      <a:endParaRPr lang="en-US"/>
                    </a:p>
                  </a:txBody>
                  <a:tcPr anchor="ctr"/>
                </a:tc>
                <a:tc rowSpan="2">
                  <a:txBody>
                    <a:bodyPr/>
                    <a:lstStyle/>
                    <a:p>
                      <a:pPr algn="ctr"/>
                      <a:r>
                        <a:rPr lang="en-US" sz="1400"/>
                        <a:t>60-340</a:t>
                      </a:r>
                    </a:p>
                  </a:txBody>
                  <a:tcPr anchor="ctr"/>
                </a:tc>
                <a:tc rowSpan="4">
                  <a:txBody>
                    <a:bodyPr/>
                    <a:lstStyle/>
                    <a:p>
                      <a:pPr algn="ctr"/>
                      <a:r>
                        <a:rPr lang="en-US" sz="1400"/>
                        <a:t>½ x ½</a:t>
                      </a:r>
                      <a:r>
                        <a:rPr lang="en-US" sz="1400" baseline="0"/>
                        <a:t> </a:t>
                      </a:r>
                      <a:endParaRPr lang="en-US" sz="1400"/>
                    </a:p>
                  </a:txBody>
                  <a:tcPr anchor="ctr"/>
                </a:tc>
                <a:tc>
                  <a:txBody>
                    <a:bodyPr/>
                    <a:lstStyle/>
                    <a:p>
                      <a:pPr algn="ctr"/>
                      <a:r>
                        <a:rPr lang="en-US" sz="1400"/>
                        <a:t>Fast</a:t>
                      </a:r>
                    </a:p>
                  </a:txBody>
                  <a:tcPr anchor="ctr"/>
                </a:tc>
                <a:tc>
                  <a:txBody>
                    <a:bodyPr/>
                    <a:lstStyle/>
                    <a:p>
                      <a:pPr algn="ctr"/>
                      <a:r>
                        <a:rPr lang="en-US" sz="1400"/>
                        <a:t>1</a:t>
                      </a:r>
                    </a:p>
                  </a:txBody>
                  <a:tcPr anchor="ctr"/>
                </a:tc>
                <a:tc>
                  <a:txBody>
                    <a:bodyPr/>
                    <a:lstStyle/>
                    <a:p>
                      <a:pPr algn="ctr"/>
                      <a:r>
                        <a:rPr lang="en-US" sz="1400"/>
                        <a:t>28%</a:t>
                      </a:r>
                    </a:p>
                  </a:txBody>
                  <a:tcPr anchor="ctr"/>
                </a:tc>
                <a:extLst>
                  <a:ext uri="{0D108BD9-81ED-4DB2-BD59-A6C34878D82A}">
                    <a16:rowId xmlns:a16="http://schemas.microsoft.com/office/drawing/2014/main" val="10001"/>
                  </a:ext>
                </a:extLst>
              </a:tr>
              <a:tr h="324083">
                <a:tc>
                  <a:txBody>
                    <a:bodyPr/>
                    <a:lstStyle/>
                    <a:p>
                      <a:pPr algn="ctr"/>
                      <a:r>
                        <a:rPr lang="en-US" sz="1400"/>
                        <a:t>36J24-214*</a:t>
                      </a:r>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400"/>
                        <a:t>Slow</a:t>
                      </a:r>
                    </a:p>
                  </a:txBody>
                  <a:tcPr anchor="ctr"/>
                </a:tc>
                <a:tc>
                  <a:txBody>
                    <a:bodyPr/>
                    <a:lstStyle/>
                    <a:p>
                      <a:pPr algn="ctr"/>
                      <a:r>
                        <a:rPr lang="en-US" sz="1400"/>
                        <a:t>1</a:t>
                      </a:r>
                    </a:p>
                  </a:txBody>
                  <a:tcPr anchor="ctr"/>
                </a:tc>
                <a:tc>
                  <a:txBody>
                    <a:bodyPr/>
                    <a:lstStyle/>
                    <a:p>
                      <a:pPr algn="ctr"/>
                      <a:r>
                        <a:rPr lang="en-US" sz="1400"/>
                        <a:t>47%</a:t>
                      </a:r>
                    </a:p>
                  </a:txBody>
                  <a:tcPr anchor="ctr"/>
                </a:tc>
                <a:extLst>
                  <a:ext uri="{0D108BD9-81ED-4DB2-BD59-A6C34878D82A}">
                    <a16:rowId xmlns:a16="http://schemas.microsoft.com/office/drawing/2014/main" val="10002"/>
                  </a:ext>
                </a:extLst>
              </a:tr>
              <a:tr h="324083">
                <a:tc>
                  <a:txBody>
                    <a:bodyPr/>
                    <a:lstStyle/>
                    <a:p>
                      <a:pPr algn="ctr"/>
                      <a:r>
                        <a:rPr lang="en-US" sz="1400"/>
                        <a:t>36J54-214</a:t>
                      </a:r>
                    </a:p>
                  </a:txBody>
                  <a:tcPr anchor="ctr"/>
                </a:tc>
                <a:tc vMerge="1">
                  <a:txBody>
                    <a:bodyPr/>
                    <a:lstStyle/>
                    <a:p>
                      <a:endParaRPr lang="en-US"/>
                    </a:p>
                  </a:txBody>
                  <a:tcPr/>
                </a:tc>
                <a:tc rowSpan="2">
                  <a:txBody>
                    <a:bodyPr/>
                    <a:lstStyle/>
                    <a:p>
                      <a:pPr algn="ctr"/>
                      <a:r>
                        <a:rPr lang="en-US" sz="1400"/>
                        <a:t>20 Low-210 High</a:t>
                      </a:r>
                    </a:p>
                  </a:txBody>
                  <a:tcPr anchor="ctr">
                    <a:solidFill>
                      <a:srgbClr val="E7E9EE"/>
                    </a:solidFill>
                  </a:tcPr>
                </a:tc>
                <a:tc rowSpan="2">
                  <a:txBody>
                    <a:bodyPr/>
                    <a:lstStyle/>
                    <a:p>
                      <a:pPr algn="ctr"/>
                      <a:r>
                        <a:rPr lang="en-US" sz="1400"/>
                        <a:t>32 Low-340 High</a:t>
                      </a:r>
                    </a:p>
                  </a:txBody>
                  <a:tcPr anchor="ctr">
                    <a:solidFill>
                      <a:srgbClr val="E7E9EE"/>
                    </a:solidFill>
                  </a:tcPr>
                </a:tc>
                <a:tc vMerge="1">
                  <a:txBody>
                    <a:bodyPr/>
                    <a:lstStyle/>
                    <a:p>
                      <a:endParaRPr lang="en-US"/>
                    </a:p>
                  </a:txBody>
                  <a:tcPr/>
                </a:tc>
                <a:tc>
                  <a:txBody>
                    <a:bodyPr/>
                    <a:lstStyle/>
                    <a:p>
                      <a:pPr algn="ctr"/>
                      <a:r>
                        <a:rPr lang="en-US" sz="1400"/>
                        <a:t>Fast</a:t>
                      </a:r>
                    </a:p>
                  </a:txBody>
                  <a:tcPr anchor="ctr"/>
                </a:tc>
                <a:tc>
                  <a:txBody>
                    <a:bodyPr/>
                    <a:lstStyle/>
                    <a:p>
                      <a:pPr algn="ctr"/>
                      <a:r>
                        <a:rPr lang="en-US" sz="1400"/>
                        <a:t>2</a:t>
                      </a:r>
                    </a:p>
                  </a:txBody>
                  <a:tcPr anchor="ctr"/>
                </a:tc>
                <a:tc rowSpan="2">
                  <a:txBody>
                    <a:bodyPr/>
                    <a:lstStyle/>
                    <a:p>
                      <a:pPr algn="ctr"/>
                      <a:r>
                        <a:rPr lang="en-US" sz="1400"/>
                        <a:t>25%</a:t>
                      </a:r>
                    </a:p>
                  </a:txBody>
                  <a:tcPr anchor="ctr"/>
                </a:tc>
                <a:extLst>
                  <a:ext uri="{0D108BD9-81ED-4DB2-BD59-A6C34878D82A}">
                    <a16:rowId xmlns:a16="http://schemas.microsoft.com/office/drawing/2014/main" val="10003"/>
                  </a:ext>
                </a:extLst>
              </a:tr>
              <a:tr h="324083">
                <a:tc>
                  <a:txBody>
                    <a:bodyPr/>
                    <a:lstStyle/>
                    <a:p>
                      <a:pPr algn="ctr"/>
                      <a:r>
                        <a:rPr lang="en-US" sz="1400"/>
                        <a:t>36J55-214*</a:t>
                      </a:r>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400"/>
                        <a:t>Slow</a:t>
                      </a:r>
                    </a:p>
                  </a:txBody>
                  <a:tcPr anchor="ctr"/>
                </a:tc>
                <a:tc>
                  <a:txBody>
                    <a:bodyPr/>
                    <a:lstStyle/>
                    <a:p>
                      <a:pPr algn="ctr"/>
                      <a:r>
                        <a:rPr lang="en-US" sz="1400"/>
                        <a:t>2</a:t>
                      </a:r>
                    </a:p>
                  </a:txBody>
                  <a:tcPr anchor="ctr"/>
                </a:tc>
                <a:tc vMerge="1">
                  <a:txBody>
                    <a:bodyPr/>
                    <a:lstStyle/>
                    <a:p>
                      <a:pPr algn="ctr"/>
                      <a:endParaRPr lang="en-US" sz="140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4"/>
                  </a:ext>
                </a:extLst>
              </a:tr>
              <a:tr h="285502">
                <a:tc gridSpan="8">
                  <a:txBody>
                    <a:bodyPr/>
                    <a:lstStyle/>
                    <a:p>
                      <a:pPr marL="0" marR="0" indent="0" algn="ctr" rtl="0" eaLnBrk="1" fontAlgn="auto" latinLnBrk="0" hangingPunct="1">
                        <a:lnSpc>
                          <a:spcPct val="100000"/>
                        </a:lnSpc>
                        <a:spcBef>
                          <a:spcPts val="0"/>
                        </a:spcBef>
                        <a:spcAft>
                          <a:spcPts val="0"/>
                        </a:spcAft>
                        <a:buClrTx/>
                        <a:buSzTx/>
                        <a:buFont typeface="Arial" charset="0"/>
                        <a:buNone/>
                      </a:pPr>
                      <a:r>
                        <a:rPr lang="en-US" sz="1200" baseline="0"/>
                        <a:t>* 36J valve is o</a:t>
                      </a:r>
                      <a:r>
                        <a:rPr lang="en-US" sz="1200"/>
                        <a:t>ffered in a -614 Version that gives you a 90° Bottom Outlet—Primarily used in Carrier Furnaces </a:t>
                      </a:r>
                    </a:p>
                  </a:txBody>
                  <a:tcPr anchor="c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400"/>
                    </a:p>
                  </a:txBody>
                  <a:tcPr anchor="ctr"/>
                </a:tc>
                <a:tc hMerge="1">
                  <a:txBody>
                    <a:bodyPr/>
                    <a:lstStyle/>
                    <a:p>
                      <a:pPr algn="ctr"/>
                      <a:endParaRPr lang="en-US" sz="1400"/>
                    </a:p>
                  </a:txBody>
                  <a:tcPr anchor="ctr"/>
                </a:tc>
                <a:tc hMerge="1">
                  <a:txBody>
                    <a:bodyPr/>
                    <a:lstStyle/>
                    <a:p>
                      <a:pPr algn="ctr">
                        <a:buFont typeface="Arial" charset="0"/>
                        <a:buNone/>
                      </a:pPr>
                      <a:endParaRPr lang="en-US" sz="1200" i="1"/>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5"/>
                  </a:ext>
                </a:extLst>
              </a:tr>
              <a:tr h="324083">
                <a:tc>
                  <a:txBody>
                    <a:bodyPr/>
                    <a:lstStyle/>
                    <a:p>
                      <a:pPr algn="ctr"/>
                      <a:r>
                        <a:rPr lang="en-US" sz="1400"/>
                        <a:t>36H32-304</a:t>
                      </a:r>
                    </a:p>
                  </a:txBody>
                  <a:tcPr anchor="ctr"/>
                </a:tc>
                <a:tc row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t>Direct Burner Ignition</a:t>
                      </a:r>
                    </a:p>
                    <a:p>
                      <a:pPr algn="ctr"/>
                      <a:r>
                        <a:rPr lang="en-US" sz="1400"/>
                        <a:t>or Proven Pilot</a:t>
                      </a:r>
                    </a:p>
                    <a:p>
                      <a:pPr lvl="0" algn="ctr">
                        <a:buNone/>
                      </a:pPr>
                      <a:endParaRPr lang="en-US" sz="1400"/>
                    </a:p>
                  </a:txBody>
                  <a:tcPr anchor="ctr"/>
                </a:tc>
                <a:tc>
                  <a:txBody>
                    <a:bodyPr/>
                    <a:lstStyle/>
                    <a:p>
                      <a:pPr algn="ctr"/>
                      <a:r>
                        <a:rPr lang="en-US" sz="1400"/>
                        <a:t>50-300</a:t>
                      </a:r>
                    </a:p>
                  </a:txBody>
                  <a:tcPr anchor="ctr"/>
                </a:tc>
                <a:tc>
                  <a:txBody>
                    <a:bodyPr/>
                    <a:lstStyle/>
                    <a:p>
                      <a:pPr algn="ctr"/>
                      <a:r>
                        <a:rPr lang="en-US" sz="1400"/>
                        <a:t>80-500</a:t>
                      </a:r>
                      <a:endParaRPr lang="en-US"/>
                    </a:p>
                  </a:txBody>
                  <a:tcPr anchor="ctr"/>
                </a:tc>
                <a:tc>
                  <a:txBody>
                    <a:bodyPr/>
                    <a:lstStyle/>
                    <a:p>
                      <a:pPr algn="ctr"/>
                      <a:r>
                        <a:rPr lang="en-US" sz="1400"/>
                        <a:t>½ x ¾</a:t>
                      </a:r>
                    </a:p>
                  </a:txBody>
                  <a:tcPr anchor="ctr"/>
                </a:tc>
                <a:tc>
                  <a:txBody>
                    <a:bodyPr/>
                    <a:lstStyle/>
                    <a:p>
                      <a:pPr algn="ctr"/>
                      <a:r>
                        <a:rPr lang="en-US" sz="1400"/>
                        <a:t>Fast</a:t>
                      </a:r>
                    </a:p>
                  </a:txBody>
                  <a:tcPr anchor="ctr"/>
                </a:tc>
                <a:tc>
                  <a:txBody>
                    <a:bodyPr/>
                    <a:lstStyle/>
                    <a:p>
                      <a:pPr algn="ctr"/>
                      <a:r>
                        <a:rPr lang="en-US" sz="1400"/>
                        <a:t>1</a:t>
                      </a:r>
                    </a:p>
                  </a:txBody>
                  <a:tcPr anchor="ctr"/>
                </a:tc>
                <a:tc rowSpan="2">
                  <a:txBody>
                    <a:bodyPr/>
                    <a:lstStyle/>
                    <a:p>
                      <a:pPr algn="ctr"/>
                      <a:r>
                        <a:rPr lang="en-US" sz="1400"/>
                        <a:t>69%</a:t>
                      </a:r>
                    </a:p>
                  </a:txBody>
                  <a:tcPr anchor="ctr"/>
                </a:tc>
                <a:extLst>
                  <a:ext uri="{0D108BD9-81ED-4DB2-BD59-A6C34878D82A}">
                    <a16:rowId xmlns:a16="http://schemas.microsoft.com/office/drawing/2014/main" val="10006"/>
                  </a:ext>
                </a:extLst>
              </a:tr>
              <a:tr h="324083">
                <a:tc>
                  <a:txBody>
                    <a:bodyPr/>
                    <a:lstStyle/>
                    <a:p>
                      <a:pPr algn="ctr"/>
                      <a:r>
                        <a:rPr lang="en-US" sz="1400"/>
                        <a:t>36H32-423</a:t>
                      </a:r>
                    </a:p>
                  </a:txBody>
                  <a:tcPr anchor="ctr"/>
                </a:tc>
                <a:tc vMerge="1">
                  <a:txBody>
                    <a:bodyPr/>
                    <a:lstStyle/>
                    <a:p>
                      <a:endParaRPr lang="en-US"/>
                    </a:p>
                  </a:txBody>
                  <a:tcPr/>
                </a:tc>
                <a:tc rowSpan="4">
                  <a:txBody>
                    <a:bodyPr/>
                    <a:lstStyle/>
                    <a:p>
                      <a:pPr algn="ctr"/>
                      <a:r>
                        <a:rPr lang="en-US" sz="1400"/>
                        <a:t>50-400</a:t>
                      </a:r>
                    </a:p>
                  </a:txBody>
                  <a:tcPr anchor="ctr"/>
                </a:tc>
                <a:tc rowSpan="4">
                  <a:txBody>
                    <a:bodyPr/>
                    <a:lstStyle/>
                    <a:p>
                      <a:pPr algn="ctr"/>
                      <a:r>
                        <a:rPr lang="en-US" sz="1400"/>
                        <a:t>81-648</a:t>
                      </a:r>
                    </a:p>
                  </a:txBody>
                  <a:tcPr anchor="ctr"/>
                </a:tc>
                <a:tc rowSpan="4">
                  <a:txBody>
                    <a:bodyPr/>
                    <a:lstStyle/>
                    <a:p>
                      <a:pPr algn="ctr"/>
                      <a:r>
                        <a:rPr lang="en-US" sz="1400"/>
                        <a:t>¾ x ¾</a:t>
                      </a:r>
                    </a:p>
                  </a:txBody>
                  <a:tcPr anchor="ctr"/>
                </a:tc>
                <a:tc>
                  <a:txBody>
                    <a:bodyPr/>
                    <a:lstStyle/>
                    <a:p>
                      <a:pPr algn="ctr"/>
                      <a:r>
                        <a:rPr lang="en-US" sz="1400"/>
                        <a:t>Fast</a:t>
                      </a:r>
                    </a:p>
                  </a:txBody>
                  <a:tcPr anchor="ctr"/>
                </a:tc>
                <a:tc>
                  <a:txBody>
                    <a:bodyPr/>
                    <a:lstStyle/>
                    <a:p>
                      <a:pPr algn="ctr"/>
                      <a:r>
                        <a:rPr lang="en-US" sz="1400"/>
                        <a:t>1</a:t>
                      </a:r>
                    </a:p>
                  </a:txBody>
                  <a:tcPr anchor="ctr"/>
                </a:tc>
                <a:tc vMerge="1">
                  <a:txBody>
                    <a:bodyPr/>
                    <a:lstStyle/>
                    <a:p>
                      <a:pPr algn="ctr"/>
                      <a:endParaRPr lang="en-US" sz="140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24083">
                <a:tc>
                  <a:txBody>
                    <a:bodyPr/>
                    <a:lstStyle/>
                    <a:p>
                      <a:pPr algn="ctr"/>
                      <a:r>
                        <a:rPr lang="en-US" sz="1400"/>
                        <a:t>36H33-412</a:t>
                      </a:r>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400"/>
                        <a:t>Slow</a:t>
                      </a:r>
                    </a:p>
                  </a:txBody>
                  <a:tcPr anchor="ctr"/>
                </a:tc>
                <a:tc>
                  <a:txBody>
                    <a:bodyPr/>
                    <a:lstStyle/>
                    <a:p>
                      <a:pPr algn="ctr"/>
                      <a:r>
                        <a:rPr lang="en-US" sz="1400"/>
                        <a:t>1</a:t>
                      </a:r>
                    </a:p>
                  </a:txBody>
                  <a:tcPr anchor="ctr"/>
                </a:tc>
                <a:tc>
                  <a:txBody>
                    <a:bodyPr/>
                    <a:lstStyle/>
                    <a:p>
                      <a:pPr algn="ctr"/>
                      <a:r>
                        <a:rPr lang="en-US" sz="1400"/>
                        <a:t>12%</a:t>
                      </a:r>
                    </a:p>
                  </a:txBody>
                  <a:tcPr anchor="ctr"/>
                </a:tc>
                <a:extLst>
                  <a:ext uri="{0D108BD9-81ED-4DB2-BD59-A6C34878D82A}">
                    <a16:rowId xmlns:a16="http://schemas.microsoft.com/office/drawing/2014/main" val="10008"/>
                  </a:ext>
                </a:extLst>
              </a:tr>
              <a:tr h="324083">
                <a:tc>
                  <a:txBody>
                    <a:bodyPr/>
                    <a:lstStyle/>
                    <a:p>
                      <a:pPr algn="ctr"/>
                      <a:r>
                        <a:rPr lang="en-US" sz="1400"/>
                        <a:t>36H64-463</a:t>
                      </a:r>
                    </a:p>
                  </a:txBody>
                  <a:tcPr anchor="ctr"/>
                </a:tc>
                <a:tc vMerge="1">
                  <a:txBody>
                    <a:bodyPr/>
                    <a:lstStyle/>
                    <a:p>
                      <a:endParaRPr lang="en-US"/>
                    </a:p>
                  </a:txBody>
                  <a:tcPr/>
                </a:tc>
                <a:tc vMerge="1">
                  <a:txBody>
                    <a:bodyPr/>
                    <a:lstStyle/>
                    <a:p>
                      <a:pPr algn="ctr"/>
                      <a:endParaRPr lang="en-US" sz="1400"/>
                    </a:p>
                  </a:txBody>
                  <a:tcPr anchor="ctr">
                    <a:solidFill>
                      <a:srgbClr val="E7E9EE"/>
                    </a:solidFill>
                  </a:tcPr>
                </a:tc>
                <a:tc vMerge="1">
                  <a:txBody>
                    <a:bodyPr/>
                    <a:lstStyle/>
                    <a:p>
                      <a:pPr algn="ctr"/>
                      <a:endParaRPr lang="en-US"/>
                    </a:p>
                  </a:txBody>
                  <a:tcPr anchor="ctr">
                    <a:solidFill>
                      <a:srgbClr val="E7E9EE"/>
                    </a:solidFill>
                  </a:tcPr>
                </a:tc>
                <a:tc vMerge="1">
                  <a:txBody>
                    <a:bodyPr/>
                    <a:lstStyle/>
                    <a:p>
                      <a:endParaRPr lang="en-US"/>
                    </a:p>
                  </a:txBody>
                  <a:tcPr/>
                </a:tc>
                <a:tc>
                  <a:txBody>
                    <a:bodyPr/>
                    <a:lstStyle/>
                    <a:p>
                      <a:pPr algn="ctr"/>
                      <a:r>
                        <a:rPr lang="en-US" sz="1400"/>
                        <a:t>Fast</a:t>
                      </a:r>
                    </a:p>
                  </a:txBody>
                  <a:tcPr anchor="ctr"/>
                </a:tc>
                <a:tc>
                  <a:txBody>
                    <a:bodyPr/>
                    <a:lstStyle/>
                    <a:p>
                      <a:pPr algn="ctr"/>
                      <a:r>
                        <a:rPr lang="en-US" sz="1400"/>
                        <a:t>2</a:t>
                      </a:r>
                    </a:p>
                  </a:txBody>
                  <a:tcPr anchor="ctr"/>
                </a:tc>
                <a:tc rowSpan="2">
                  <a:txBody>
                    <a:bodyPr/>
                    <a:lstStyle/>
                    <a:p>
                      <a:pPr algn="ctr"/>
                      <a:r>
                        <a:rPr lang="en-US" sz="1400"/>
                        <a:t>19%</a:t>
                      </a:r>
                    </a:p>
                  </a:txBody>
                  <a:tcPr anchor="ctr"/>
                </a:tc>
                <a:extLst>
                  <a:ext uri="{0D108BD9-81ED-4DB2-BD59-A6C34878D82A}">
                    <a16:rowId xmlns:a16="http://schemas.microsoft.com/office/drawing/2014/main" val="10009"/>
                  </a:ext>
                </a:extLst>
              </a:tr>
              <a:tr h="324083">
                <a:tc>
                  <a:txBody>
                    <a:bodyPr/>
                    <a:lstStyle/>
                    <a:p>
                      <a:pPr algn="ctr"/>
                      <a:r>
                        <a:rPr lang="en-US" sz="1400"/>
                        <a:t>36H65-401</a:t>
                      </a:r>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400"/>
                        <a:t>Slow</a:t>
                      </a:r>
                    </a:p>
                  </a:txBody>
                  <a:tcPr anchor="ctr"/>
                </a:tc>
                <a:tc>
                  <a:txBody>
                    <a:bodyPr/>
                    <a:lstStyle/>
                    <a:p>
                      <a:pPr algn="ctr"/>
                      <a:r>
                        <a:rPr lang="en-US" sz="1400"/>
                        <a:t>2</a:t>
                      </a:r>
                    </a:p>
                  </a:txBody>
                  <a:tcPr anchor="ctr"/>
                </a:tc>
                <a:tc vMerge="1">
                  <a:txBody>
                    <a:bodyPr/>
                    <a:lstStyle/>
                    <a:p>
                      <a:pPr algn="ctr"/>
                      <a:endParaRPr lang="en-US" sz="140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54948">
                <a:tc>
                  <a:txBody>
                    <a:bodyPr/>
                    <a:lstStyle/>
                    <a:p>
                      <a:pPr algn="ctr"/>
                      <a:r>
                        <a:rPr lang="en-US" sz="1400"/>
                        <a:t>36G32-500</a:t>
                      </a:r>
                    </a:p>
                  </a:txBody>
                  <a:tcPr anchor="ctr"/>
                </a:tc>
                <a:tc vMerge="1">
                  <a:txBody>
                    <a:bodyPr/>
                    <a:lstStyle/>
                    <a:p>
                      <a:endParaRPr lang="en-US" sz="1400"/>
                    </a:p>
                  </a:txBody>
                  <a:tcPr anchor="ctr"/>
                </a:tc>
                <a:tc rowSpan="2">
                  <a:txBody>
                    <a:bodyPr/>
                    <a:lstStyle/>
                    <a:p>
                      <a:pPr algn="ctr"/>
                      <a:r>
                        <a:rPr lang="en-US" sz="1400"/>
                        <a:t>40-210</a:t>
                      </a:r>
                    </a:p>
                  </a:txBody>
                  <a:tcPr anchor="ctr">
                    <a:solidFill>
                      <a:srgbClr val="E7E9EE"/>
                    </a:solidFill>
                  </a:tcPr>
                </a:tc>
                <a:tc rowSpan="2">
                  <a:txBody>
                    <a:bodyPr/>
                    <a:lstStyle/>
                    <a:p>
                      <a:pPr algn="ctr"/>
                      <a:r>
                        <a:rPr lang="en-US" sz="1400"/>
                        <a:t>60-340</a:t>
                      </a:r>
                      <a:endParaRPr lang="en-US"/>
                    </a:p>
                  </a:txBody>
                  <a:tcPr anchor="ctr">
                    <a:solidFill>
                      <a:srgbClr val="E7E9EE"/>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400"/>
                        <a:t>½ x ½</a:t>
                      </a:r>
                      <a:r>
                        <a:rPr lang="en-US" sz="1400" baseline="0"/>
                        <a:t> </a:t>
                      </a:r>
                      <a:endParaRPr lang="en-US" sz="1400"/>
                    </a:p>
                  </a:txBody>
                  <a:tcPr anchor="ctr"/>
                </a:tc>
                <a:tc>
                  <a:txBody>
                    <a:bodyPr/>
                    <a:lstStyle/>
                    <a:p>
                      <a:pPr algn="ctr"/>
                      <a:r>
                        <a:rPr lang="en-US" sz="1400"/>
                        <a:t>Fast</a:t>
                      </a:r>
                    </a:p>
                  </a:txBody>
                  <a:tcPr anchor="ctr"/>
                </a:tc>
                <a:tc>
                  <a:txBody>
                    <a:bodyPr/>
                    <a:lstStyle/>
                    <a:p>
                      <a:pPr algn="ctr"/>
                      <a:r>
                        <a:rPr lang="en-US" sz="1400"/>
                        <a:t>1</a:t>
                      </a:r>
                    </a:p>
                  </a:txBody>
                  <a:tcPr anchor="ctr"/>
                </a:tc>
                <a:tc rowSpan="2">
                  <a:txBody>
                    <a:bodyPr/>
                    <a:lstStyle/>
                    <a:p>
                      <a:pPr lvl="0" algn="ctr">
                        <a:lnSpc>
                          <a:spcPct val="100000"/>
                        </a:lnSpc>
                        <a:spcBef>
                          <a:spcPts val="0"/>
                        </a:spcBef>
                        <a:spcAft>
                          <a:spcPts val="0"/>
                        </a:spcAft>
                        <a:buNone/>
                      </a:pPr>
                      <a:r>
                        <a:rPr lang="en-US" sz="1400" b="0" i="0" u="none" strike="noStrike" noProof="0">
                          <a:latin typeface="Arial"/>
                        </a:rPr>
                        <a:t>Replacement </a:t>
                      </a:r>
                      <a:endParaRPr lang="en-US"/>
                    </a:p>
                    <a:p>
                      <a:pPr lvl="0" algn="ctr">
                        <a:lnSpc>
                          <a:spcPct val="100000"/>
                        </a:lnSpc>
                        <a:spcBef>
                          <a:spcPts val="0"/>
                        </a:spcBef>
                        <a:spcAft>
                          <a:spcPts val="0"/>
                        </a:spcAft>
                        <a:buNone/>
                      </a:pPr>
                      <a:r>
                        <a:rPr lang="en-US" sz="1400" b="0" i="0" u="none" strike="noStrike" noProof="0">
                          <a:latin typeface="Arial"/>
                        </a:rPr>
                        <a:t>Only</a:t>
                      </a:r>
                    </a:p>
                  </a:txBody>
                  <a:tcPr anchor="ctr"/>
                </a:tc>
                <a:extLst>
                  <a:ext uri="{0D108BD9-81ED-4DB2-BD59-A6C34878D82A}">
                    <a16:rowId xmlns:a16="http://schemas.microsoft.com/office/drawing/2014/main" val="266176804"/>
                  </a:ext>
                </a:extLst>
              </a:tr>
              <a:tr h="347232">
                <a:tc>
                  <a:txBody>
                    <a:bodyPr/>
                    <a:lstStyle/>
                    <a:p>
                      <a:pPr algn="ctr"/>
                      <a:r>
                        <a:rPr lang="en-US" sz="1400"/>
                        <a:t>36G33-500</a:t>
                      </a:r>
                    </a:p>
                  </a:txBody>
                  <a:tcPr anchor="ctr"/>
                </a:tc>
                <a:tc vMerge="1">
                  <a:txBody>
                    <a:bodyPr/>
                    <a:lstStyle/>
                    <a:p>
                      <a:pPr algn="ctr"/>
                      <a:endParaRPr lang="en-US" sz="1400"/>
                    </a:p>
                  </a:txBody>
                  <a:tcPr anchor="ctr"/>
                </a:tc>
                <a:tc vMerge="1">
                  <a:txBody>
                    <a:bodyPr/>
                    <a:lstStyle/>
                    <a:p>
                      <a:pPr algn="ctr"/>
                      <a:r>
                        <a:rPr lang="en-US" sz="1400"/>
                        <a:t>140,000</a:t>
                      </a:r>
                    </a:p>
                  </a:txBody>
                  <a:tcPr anchor="ctr"/>
                </a:tc>
                <a:tc vMerge="1">
                  <a:txBody>
                    <a:bodyPr/>
                    <a:lstStyle/>
                    <a:p>
                      <a:pPr algn="ctr"/>
                      <a:r>
                        <a:rPr lang="en-US" sz="1400"/>
                        <a:t>226,800</a:t>
                      </a:r>
                      <a:endParaRPr lang="en-US"/>
                    </a:p>
                  </a:txBody>
                  <a:tcPr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400"/>
                        <a:t>½ x ½</a:t>
                      </a:r>
                      <a:r>
                        <a:rPr lang="en-US" sz="1400" baseline="0"/>
                        <a:t> </a:t>
                      </a:r>
                      <a:endParaRPr lang="en-US" sz="1400"/>
                    </a:p>
                  </a:txBody>
                  <a:tcPr anchor="ctr"/>
                </a:tc>
                <a:tc>
                  <a:txBody>
                    <a:bodyPr/>
                    <a:lstStyle/>
                    <a:p>
                      <a:pPr algn="ctr"/>
                      <a:r>
                        <a:rPr lang="en-US" sz="1400"/>
                        <a:t>Slow</a:t>
                      </a:r>
                    </a:p>
                  </a:txBody>
                  <a:tcPr anchor="ctr"/>
                </a:tc>
                <a:tc>
                  <a:txBody>
                    <a:bodyPr/>
                    <a:lstStyle/>
                    <a:p>
                      <a:pPr algn="ctr"/>
                      <a:r>
                        <a:rPr lang="en-US" sz="1400"/>
                        <a:t>1</a:t>
                      </a:r>
                    </a:p>
                  </a:txBody>
                  <a:tcPr anchor="ctr"/>
                </a:tc>
                <a:tc vMerge="1">
                  <a:txBody>
                    <a:bodyPr/>
                    <a:lstStyle/>
                    <a:p>
                      <a:endParaRPr lang="en-US"/>
                    </a:p>
                  </a:txBody>
                  <a:tcPr anchor="ctr"/>
                </a:tc>
                <a:extLst>
                  <a:ext uri="{0D108BD9-81ED-4DB2-BD59-A6C34878D82A}">
                    <a16:rowId xmlns:a16="http://schemas.microsoft.com/office/drawing/2014/main" val="363431489"/>
                  </a:ext>
                </a:extLst>
              </a:tr>
              <a:tr h="370381">
                <a:tc>
                  <a:txBody>
                    <a:bodyPr/>
                    <a:lstStyle/>
                    <a:p>
                      <a:pPr algn="ctr"/>
                      <a:r>
                        <a:rPr lang="en-US" sz="1400"/>
                        <a:t>36C03-300</a:t>
                      </a:r>
                    </a:p>
                  </a:txBody>
                  <a:tcPr anchor="ctr"/>
                </a:tc>
                <a:tc rowSpan="2">
                  <a:txBody>
                    <a:bodyPr/>
                    <a:lstStyle/>
                    <a:p>
                      <a:pPr algn="ctr"/>
                      <a:r>
                        <a:rPr lang="en-US" sz="1400"/>
                        <a:t>Standing</a:t>
                      </a:r>
                      <a:r>
                        <a:rPr lang="en-US" sz="1400" baseline="0"/>
                        <a:t> Pilot</a:t>
                      </a:r>
                      <a:endParaRPr lang="en-US" sz="1400"/>
                    </a:p>
                  </a:txBody>
                  <a:tcPr anchor="ctr"/>
                </a:tc>
                <a:tc>
                  <a:txBody>
                    <a:bodyPr/>
                    <a:lstStyle/>
                    <a:p>
                      <a:pPr algn="ctr"/>
                      <a:r>
                        <a:rPr lang="en-US" sz="1400"/>
                        <a:t>30-290</a:t>
                      </a:r>
                    </a:p>
                  </a:txBody>
                  <a:tcPr anchor="ctr"/>
                </a:tc>
                <a:tc>
                  <a:txBody>
                    <a:bodyPr/>
                    <a:lstStyle/>
                    <a:p>
                      <a:pPr algn="ctr"/>
                      <a:r>
                        <a:rPr lang="en-US" sz="1400"/>
                        <a:t>30-469</a:t>
                      </a:r>
                      <a:endParaRPr lang="en-US"/>
                    </a:p>
                  </a:txBody>
                  <a:tcPr anchor="ctr"/>
                </a:tc>
                <a:tc>
                  <a:txBody>
                    <a:bodyPr/>
                    <a:lstStyle/>
                    <a:p>
                      <a:pPr algn="ctr"/>
                      <a:r>
                        <a:rPr lang="en-US" sz="1400"/>
                        <a:t>½ x ¾</a:t>
                      </a:r>
                    </a:p>
                  </a:txBody>
                  <a:tcPr anchor="ctr"/>
                </a:tc>
                <a:tc>
                  <a:txBody>
                    <a:bodyPr/>
                    <a:lstStyle/>
                    <a:p>
                      <a:pPr algn="ctr"/>
                      <a:r>
                        <a:rPr lang="en-US" sz="1400"/>
                        <a:t>Fast</a:t>
                      </a:r>
                    </a:p>
                  </a:txBody>
                  <a:tcPr anchor="ctr"/>
                </a:tc>
                <a:tc>
                  <a:txBody>
                    <a:bodyPr/>
                    <a:lstStyle/>
                    <a:p>
                      <a:pPr algn="ctr"/>
                      <a:r>
                        <a:rPr lang="en-US" sz="1400"/>
                        <a:t>1</a:t>
                      </a:r>
                    </a:p>
                  </a:txBody>
                  <a:tcPr anchor="ctr"/>
                </a:tc>
                <a:tc rowSpan="2">
                  <a:txBody>
                    <a:bodyPr/>
                    <a:lstStyle/>
                    <a:p>
                      <a:pPr algn="ctr"/>
                      <a:r>
                        <a:rPr lang="en-US" sz="1400"/>
                        <a:t>Replacement Only</a:t>
                      </a:r>
                    </a:p>
                  </a:txBody>
                  <a:tcPr anchor="ctr"/>
                </a:tc>
                <a:extLst>
                  <a:ext uri="{0D108BD9-81ED-4DB2-BD59-A6C34878D82A}">
                    <a16:rowId xmlns:a16="http://schemas.microsoft.com/office/drawing/2014/main" val="10011"/>
                  </a:ext>
                </a:extLst>
              </a:tr>
              <a:tr h="331799">
                <a:tc>
                  <a:txBody>
                    <a:bodyPr/>
                    <a:lstStyle/>
                    <a:p>
                      <a:pPr algn="ctr"/>
                      <a:r>
                        <a:rPr lang="en-US" sz="1400"/>
                        <a:t>36C03-433</a:t>
                      </a:r>
                    </a:p>
                  </a:txBody>
                  <a:tcPr anchor="ctr"/>
                </a:tc>
                <a:tc vMerge="1">
                  <a:txBody>
                    <a:bodyPr/>
                    <a:lstStyle/>
                    <a:p>
                      <a:endParaRPr lang="en-US"/>
                    </a:p>
                  </a:txBody>
                  <a:tcPr/>
                </a:tc>
                <a:tc>
                  <a:txBody>
                    <a:bodyPr/>
                    <a:lstStyle/>
                    <a:p>
                      <a:pPr algn="ctr"/>
                      <a:r>
                        <a:rPr lang="en-US" sz="1400"/>
                        <a:t>50-400</a:t>
                      </a:r>
                    </a:p>
                  </a:txBody>
                  <a:tcPr anchor="ctr"/>
                </a:tc>
                <a:tc>
                  <a:txBody>
                    <a:bodyPr/>
                    <a:lstStyle/>
                    <a:p>
                      <a:pPr algn="ctr"/>
                      <a:r>
                        <a:rPr lang="en-US" sz="1400"/>
                        <a:t>50-648</a:t>
                      </a:r>
                      <a:endParaRPr lang="en-US"/>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t>¾ x ¾</a:t>
                      </a:r>
                    </a:p>
                  </a:txBody>
                  <a:tcPr anchor="ctr"/>
                </a:tc>
                <a:tc>
                  <a:txBody>
                    <a:bodyPr/>
                    <a:lstStyle/>
                    <a:p>
                      <a:pPr algn="ctr"/>
                      <a:r>
                        <a:rPr lang="en-US" sz="1400"/>
                        <a:t>Fast</a:t>
                      </a:r>
                    </a:p>
                  </a:txBody>
                  <a:tcPr anchor="ctr"/>
                </a:tc>
                <a:tc>
                  <a:txBody>
                    <a:bodyPr/>
                    <a:lstStyle/>
                    <a:p>
                      <a:pPr algn="ctr"/>
                      <a:r>
                        <a:rPr lang="en-US" sz="1400"/>
                        <a:t>1</a:t>
                      </a:r>
                    </a:p>
                  </a:txBody>
                  <a:tcPr anchor="ctr"/>
                </a:tc>
                <a:tc vMerge="1">
                  <a:txBody>
                    <a:bodyPr/>
                    <a:lstStyle/>
                    <a:p>
                      <a:pPr algn="ctr"/>
                      <a:endParaRPr lang="en-US" sz="140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63772770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55DCDF1-23EB-4CC5-95BA-9907F78758DC}"/>
              </a:ext>
            </a:extLst>
          </p:cNvPr>
          <p:cNvPicPr>
            <a:picLocks noChangeAspect="1"/>
          </p:cNvPicPr>
          <p:nvPr/>
        </p:nvPicPr>
        <p:blipFill>
          <a:blip r:embed="rId3"/>
          <a:stretch>
            <a:fillRect/>
          </a:stretch>
        </p:blipFill>
        <p:spPr>
          <a:xfrm>
            <a:off x="3631620" y="3582973"/>
            <a:ext cx="2976675" cy="2310283"/>
          </a:xfrm>
          <a:prstGeom prst="rect">
            <a:avLst/>
          </a:prstGeom>
          <a:ln>
            <a:solidFill>
              <a:schemeClr val="tx1"/>
            </a:solidFill>
          </a:ln>
        </p:spPr>
      </p:pic>
      <p:pic>
        <p:nvPicPr>
          <p:cNvPr id="9" name="Picture 8" descr="A screenshot of a cell phone&#10;&#10;Description automatically generated">
            <a:extLst>
              <a:ext uri="{FF2B5EF4-FFF2-40B4-BE49-F238E27FC236}">
                <a16:creationId xmlns:a16="http://schemas.microsoft.com/office/drawing/2014/main" id="{9CA6F80D-C65A-43FC-92ED-4923B69F23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6102" y="2189562"/>
            <a:ext cx="1916898" cy="3784606"/>
          </a:xfrm>
          <a:prstGeom prst="rect">
            <a:avLst/>
          </a:prstGeom>
        </p:spPr>
      </p:pic>
      <p:sp>
        <p:nvSpPr>
          <p:cNvPr id="4" name="Rectangle 1031">
            <a:extLst>
              <a:ext uri="{FF2B5EF4-FFF2-40B4-BE49-F238E27FC236}">
                <a16:creationId xmlns:a16="http://schemas.microsoft.com/office/drawing/2014/main" id="{87B21FB3-2A99-4942-8267-AD8DA8D2E52C}"/>
              </a:ext>
            </a:extLst>
          </p:cNvPr>
          <p:cNvSpPr>
            <a:spLocks noGrp="1" noChangeArrowheads="1"/>
          </p:cNvSpPr>
          <p:nvPr>
            <p:ph type="title"/>
          </p:nvPr>
        </p:nvSpPr>
        <p:spPr>
          <a:xfrm>
            <a:off x="393700" y="162560"/>
            <a:ext cx="8356600" cy="820103"/>
          </a:xfrm>
        </p:spPr>
        <p:txBody>
          <a:bodyPr>
            <a:normAutofit/>
          </a:bodyPr>
          <a:lstStyle/>
          <a:p>
            <a:pPr>
              <a:defRPr/>
            </a:pPr>
            <a:r>
              <a:rPr lang="en-US" b="1"/>
              <a:t>Choosing the Correct Replacement Valve</a:t>
            </a:r>
          </a:p>
        </p:txBody>
      </p:sp>
      <p:sp>
        <p:nvSpPr>
          <p:cNvPr id="5" name="TextBox 4">
            <a:extLst>
              <a:ext uri="{FF2B5EF4-FFF2-40B4-BE49-F238E27FC236}">
                <a16:creationId xmlns:a16="http://schemas.microsoft.com/office/drawing/2014/main" id="{C219A110-551E-4717-B973-CB165433B9D0}"/>
              </a:ext>
            </a:extLst>
          </p:cNvPr>
          <p:cNvSpPr txBox="1"/>
          <p:nvPr/>
        </p:nvSpPr>
        <p:spPr bwMode="auto">
          <a:xfrm>
            <a:off x="381000" y="1340128"/>
            <a:ext cx="5486400" cy="2769989"/>
          </a:xfrm>
          <a:prstGeom prst="rect">
            <a:avLst/>
          </a:prstGeom>
          <a:noFill/>
          <a:ln w="9525">
            <a:noFill/>
            <a:miter lim="800000"/>
            <a:headEnd/>
            <a:tailEnd/>
          </a:ln>
        </p:spPr>
        <p:txBody>
          <a:bodyPr wrap="square">
            <a:spAutoFit/>
          </a:bodyPr>
          <a:lstStyle/>
          <a:p>
            <a:r>
              <a:rPr lang="en-US" sz="2000" b="1">
                <a:solidFill>
                  <a:schemeClr val="accent1"/>
                </a:solidFill>
              </a:rPr>
              <a:t>More information can be located by referencing the defective valve part number</a:t>
            </a:r>
          </a:p>
          <a:p>
            <a:endParaRPr lang="en-US" sz="800" b="1">
              <a:solidFill>
                <a:schemeClr val="accent1"/>
              </a:solidFill>
            </a:endParaRPr>
          </a:p>
          <a:p>
            <a:pPr marL="285750" indent="-285750">
              <a:buFont typeface="Arial" panose="020B0604020202020204" pitchFamily="34" charset="0"/>
              <a:buChar char="•"/>
            </a:pPr>
            <a:r>
              <a:rPr lang="en-US">
                <a:solidFill>
                  <a:schemeClr val="tx1"/>
                </a:solidFill>
              </a:rPr>
              <a:t>On the box</a:t>
            </a:r>
          </a:p>
          <a:p>
            <a:pPr marL="285750" indent="-285750">
              <a:buFont typeface="Arial" panose="020B0604020202020204" pitchFamily="34" charset="0"/>
              <a:buChar char="•"/>
            </a:pPr>
            <a:r>
              <a:rPr lang="en-US">
                <a:solidFill>
                  <a:schemeClr val="tx1"/>
                </a:solidFill>
              </a:rPr>
              <a:t>Visor card</a:t>
            </a:r>
          </a:p>
          <a:p>
            <a:pPr marL="285750" indent="-285750">
              <a:buFont typeface="Arial" panose="020B0604020202020204" pitchFamily="34" charset="0"/>
              <a:buChar char="•"/>
            </a:pPr>
            <a:r>
              <a:rPr lang="en-US">
                <a:solidFill>
                  <a:schemeClr val="tx1"/>
                </a:solidFill>
              </a:rPr>
              <a:t>WR Mobile</a:t>
            </a:r>
          </a:p>
          <a:p>
            <a:pPr marL="285750" indent="-285750">
              <a:buFont typeface="Arial" panose="020B0604020202020204" pitchFamily="34" charset="0"/>
              <a:buChar char="•"/>
            </a:pPr>
            <a:r>
              <a:rPr lang="en-US">
                <a:solidFill>
                  <a:schemeClr val="tx1"/>
                </a:solidFill>
              </a:rPr>
              <a:t>Catalog</a:t>
            </a:r>
            <a:endParaRPr lang="en-US">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p:txBody>
      </p:sp>
      <p:pic>
        <p:nvPicPr>
          <p:cNvPr id="6" name="Picture 5" descr="Side Panel 36J22-214.jpg">
            <a:extLst>
              <a:ext uri="{FF2B5EF4-FFF2-40B4-BE49-F238E27FC236}">
                <a16:creationId xmlns:a16="http://schemas.microsoft.com/office/drawing/2014/main" id="{99844617-5516-4414-9A74-641863B0A901}"/>
              </a:ext>
            </a:extLst>
          </p:cNvPr>
          <p:cNvPicPr>
            <a:picLocks noChangeAspect="1"/>
          </p:cNvPicPr>
          <p:nvPr/>
        </p:nvPicPr>
        <p:blipFill>
          <a:blip r:embed="rId5" cstate="print"/>
          <a:stretch>
            <a:fillRect/>
          </a:stretch>
        </p:blipFill>
        <p:spPr>
          <a:xfrm>
            <a:off x="457200" y="3582974"/>
            <a:ext cx="2866313" cy="2303892"/>
          </a:xfrm>
          <a:prstGeom prst="rect">
            <a:avLst/>
          </a:prstGeom>
          <a:ln>
            <a:solidFill>
              <a:schemeClr val="tx1"/>
            </a:solidFill>
          </a:ln>
          <a:effectLst/>
        </p:spPr>
      </p:pic>
      <p:pic>
        <p:nvPicPr>
          <p:cNvPr id="7" name="Picture 6" descr="A close up of a blue background&#10;&#10;Description automatically generated">
            <a:extLst>
              <a:ext uri="{FF2B5EF4-FFF2-40B4-BE49-F238E27FC236}">
                <a16:creationId xmlns:a16="http://schemas.microsoft.com/office/drawing/2014/main" id="{09A137CF-D0FD-4507-A2D9-DC749F862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1139" y="2235351"/>
            <a:ext cx="650104" cy="650104"/>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232C2CEA-64BA-4597-989E-6C62666C919F}"/>
              </a:ext>
            </a:extLst>
          </p:cNvPr>
          <p:cNvSpPr txBox="1"/>
          <p:nvPr/>
        </p:nvSpPr>
        <p:spPr bwMode="auto">
          <a:xfrm>
            <a:off x="1550996" y="5924783"/>
            <a:ext cx="533400" cy="272832"/>
          </a:xfrm>
          <a:prstGeom prst="rect">
            <a:avLst/>
          </a:prstGeom>
          <a:noFill/>
          <a:ln w="9525">
            <a:noFill/>
            <a:miter lim="800000"/>
            <a:headEnd/>
            <a:tailEnd/>
          </a:ln>
        </p:spPr>
        <p:txBody>
          <a:bodyPr wrap="square" rtlCol="0">
            <a:spAutoFit/>
          </a:bodyPr>
          <a:lstStyle/>
          <a:p>
            <a:pPr eaLnBrk="0" hangingPunct="0">
              <a:lnSpc>
                <a:spcPct val="105000"/>
              </a:lnSpc>
            </a:pPr>
            <a:r>
              <a:rPr lang="en-US" sz="1200" b="1" i="1"/>
              <a:t>Box</a:t>
            </a:r>
          </a:p>
        </p:txBody>
      </p:sp>
      <p:sp>
        <p:nvSpPr>
          <p:cNvPr id="13" name="TextBox 12">
            <a:extLst>
              <a:ext uri="{FF2B5EF4-FFF2-40B4-BE49-F238E27FC236}">
                <a16:creationId xmlns:a16="http://schemas.microsoft.com/office/drawing/2014/main" id="{8E260462-E35F-4335-A4D5-9C845A5EEC4C}"/>
              </a:ext>
            </a:extLst>
          </p:cNvPr>
          <p:cNvSpPr txBox="1"/>
          <p:nvPr/>
        </p:nvSpPr>
        <p:spPr bwMode="auto">
          <a:xfrm>
            <a:off x="4407319" y="5923600"/>
            <a:ext cx="1426797" cy="272832"/>
          </a:xfrm>
          <a:prstGeom prst="rect">
            <a:avLst/>
          </a:prstGeom>
          <a:noFill/>
          <a:ln w="9525">
            <a:noFill/>
            <a:miter lim="800000"/>
            <a:headEnd/>
            <a:tailEnd/>
          </a:ln>
        </p:spPr>
        <p:txBody>
          <a:bodyPr wrap="square" lIns="91440" tIns="45720" rIns="91440" bIns="45720" rtlCol="0" anchor="t">
            <a:spAutoFit/>
          </a:bodyPr>
          <a:lstStyle/>
          <a:p>
            <a:pPr>
              <a:lnSpc>
                <a:spcPct val="105000"/>
              </a:lnSpc>
            </a:pPr>
            <a:r>
              <a:rPr lang="en-US" sz="1200" b="1" i="1"/>
              <a:t>Cross Reference</a:t>
            </a:r>
            <a:endParaRPr lang="en-US"/>
          </a:p>
        </p:txBody>
      </p:sp>
      <p:sp>
        <p:nvSpPr>
          <p:cNvPr id="14" name="TextBox 13">
            <a:extLst>
              <a:ext uri="{FF2B5EF4-FFF2-40B4-BE49-F238E27FC236}">
                <a16:creationId xmlns:a16="http://schemas.microsoft.com/office/drawing/2014/main" id="{EB3B33CE-134D-48FA-97AA-BDE8563701F0}"/>
              </a:ext>
            </a:extLst>
          </p:cNvPr>
          <p:cNvSpPr txBox="1"/>
          <p:nvPr/>
        </p:nvSpPr>
        <p:spPr bwMode="auto">
          <a:xfrm>
            <a:off x="7309251" y="6019800"/>
            <a:ext cx="990600" cy="272832"/>
          </a:xfrm>
          <a:prstGeom prst="rect">
            <a:avLst/>
          </a:prstGeom>
          <a:noFill/>
          <a:ln w="9525">
            <a:noFill/>
            <a:miter lim="800000"/>
            <a:headEnd/>
            <a:tailEnd/>
          </a:ln>
        </p:spPr>
        <p:txBody>
          <a:bodyPr wrap="square" rtlCol="0">
            <a:spAutoFit/>
          </a:bodyPr>
          <a:lstStyle/>
          <a:p>
            <a:pPr eaLnBrk="0" hangingPunct="0">
              <a:lnSpc>
                <a:spcPct val="105000"/>
              </a:lnSpc>
            </a:pPr>
            <a:r>
              <a:rPr lang="en-US" sz="1200" b="1" i="1"/>
              <a:t>WR Mobile</a:t>
            </a:r>
          </a:p>
        </p:txBody>
      </p:sp>
    </p:spTree>
    <p:extLst>
      <p:ext uri="{BB962C8B-B14F-4D97-AF65-F5344CB8AC3E}">
        <p14:creationId xmlns:p14="http://schemas.microsoft.com/office/powerpoint/2010/main" val="962744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49BFB3-E7A9-4E40-A5CC-126EFE5D261C}"/>
              </a:ext>
            </a:extLst>
          </p:cNvPr>
          <p:cNvSpPr/>
          <p:nvPr/>
        </p:nvSpPr>
        <p:spPr bwMode="auto">
          <a:xfrm rot="16200000">
            <a:off x="5347879" y="1690278"/>
            <a:ext cx="4239446" cy="3352798"/>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4" name="Rectangle 1031">
            <a:extLst>
              <a:ext uri="{FF2B5EF4-FFF2-40B4-BE49-F238E27FC236}">
                <a16:creationId xmlns:a16="http://schemas.microsoft.com/office/drawing/2014/main" id="{CB30B633-3397-4DB9-972E-AAD2E4CCDA2D}"/>
              </a:ext>
            </a:extLst>
          </p:cNvPr>
          <p:cNvSpPr>
            <a:spLocks noGrp="1" noChangeArrowheads="1"/>
          </p:cNvSpPr>
          <p:nvPr>
            <p:ph type="title"/>
          </p:nvPr>
        </p:nvSpPr>
        <p:spPr>
          <a:xfrm>
            <a:off x="393700" y="162560"/>
            <a:ext cx="8356600" cy="820103"/>
          </a:xfrm>
        </p:spPr>
        <p:txBody>
          <a:bodyPr>
            <a:normAutofit/>
          </a:bodyPr>
          <a:lstStyle/>
          <a:p>
            <a:pPr>
              <a:defRPr/>
            </a:pPr>
            <a:r>
              <a:rPr lang="en-US" b="1"/>
              <a:t>Key Takeaways</a:t>
            </a:r>
          </a:p>
        </p:txBody>
      </p:sp>
      <p:sp>
        <p:nvSpPr>
          <p:cNvPr id="5" name="TextBox 4">
            <a:extLst>
              <a:ext uri="{FF2B5EF4-FFF2-40B4-BE49-F238E27FC236}">
                <a16:creationId xmlns:a16="http://schemas.microsoft.com/office/drawing/2014/main" id="{18559AB3-DE79-4F23-AF41-77CEF388D17A}"/>
              </a:ext>
            </a:extLst>
          </p:cNvPr>
          <p:cNvSpPr txBox="1"/>
          <p:nvPr/>
        </p:nvSpPr>
        <p:spPr bwMode="auto">
          <a:xfrm>
            <a:off x="381000" y="1340128"/>
            <a:ext cx="5181600" cy="3108543"/>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000"/>
              <a:t>The proper replacement gas valve must meet the following requirements</a:t>
            </a:r>
          </a:p>
          <a:p>
            <a:pPr marL="342900" indent="-342900">
              <a:buFont typeface="Arial" panose="020B0604020202020204" pitchFamily="34" charset="0"/>
              <a:buChar char="•"/>
            </a:pPr>
            <a:endParaRPr lang="en-US" sz="400"/>
          </a:p>
          <a:p>
            <a:pPr marL="800100" lvl="1" indent="-342900">
              <a:buFont typeface="Arial" panose="020B0604020202020204" pitchFamily="34" charset="0"/>
              <a:buChar char="‒"/>
            </a:pPr>
            <a:r>
              <a:rPr lang="en-US"/>
              <a:t>I</a:t>
            </a:r>
            <a:r>
              <a:rPr lang="en-US">
                <a:solidFill>
                  <a:schemeClr val="tx1"/>
                </a:solidFill>
              </a:rPr>
              <a:t>gnition source</a:t>
            </a:r>
          </a:p>
          <a:p>
            <a:pPr marL="800100" lvl="1" indent="-342900">
              <a:buFont typeface="Arial" panose="020B0604020202020204" pitchFamily="34" charset="0"/>
              <a:buChar char="‒"/>
            </a:pPr>
            <a:r>
              <a:rPr lang="en-US">
                <a:solidFill>
                  <a:schemeClr val="tx1"/>
                </a:solidFill>
              </a:rPr>
              <a:t>BTU input and output</a:t>
            </a:r>
          </a:p>
          <a:p>
            <a:pPr marL="800100" lvl="1" indent="-342900">
              <a:buFont typeface="Arial" panose="020B0604020202020204" pitchFamily="34" charset="0"/>
              <a:buChar char="‒"/>
            </a:pPr>
            <a:r>
              <a:rPr lang="en-US"/>
              <a:t>Opening c</a:t>
            </a:r>
            <a:r>
              <a:rPr lang="en-US">
                <a:solidFill>
                  <a:schemeClr val="tx1"/>
                </a:solidFill>
              </a:rPr>
              <a:t>haracteristics</a:t>
            </a:r>
          </a:p>
          <a:p>
            <a:pPr marL="800100" lvl="1" indent="-342900">
              <a:buFont typeface="Arial" panose="020B0604020202020204" pitchFamily="34" charset="0"/>
              <a:buChar char="‒"/>
            </a:pPr>
            <a:endParaRPr lang="en-US" sz="400">
              <a:solidFill>
                <a:schemeClr val="tx1"/>
              </a:solidFill>
            </a:endParaRPr>
          </a:p>
          <a:p>
            <a:pPr marL="342900" indent="-342900">
              <a:buFont typeface="Arial" panose="020B0604020202020204" pitchFamily="34" charset="0"/>
              <a:buChar char="•"/>
            </a:pPr>
            <a:r>
              <a:rPr lang="en-US" sz="2000">
                <a:solidFill>
                  <a:schemeClr val="tx1"/>
                </a:solidFill>
              </a:rPr>
              <a:t>Additional information can be found </a:t>
            </a:r>
            <a:r>
              <a:rPr lang="en-US" sz="2000"/>
              <a:t>using the White Rodgers Mobile app</a:t>
            </a:r>
            <a:endParaRPr lang="en-US" sz="20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p:txBody>
      </p:sp>
      <p:pic>
        <p:nvPicPr>
          <p:cNvPr id="6" name="Picture 5" descr="A screenshot of a cell phone&#10;&#10;Description automatically generated">
            <a:extLst>
              <a:ext uri="{FF2B5EF4-FFF2-40B4-BE49-F238E27FC236}">
                <a16:creationId xmlns:a16="http://schemas.microsoft.com/office/drawing/2014/main" id="{21C71A70-0E1F-499C-890F-C00D724EDD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3402" y="1447800"/>
            <a:ext cx="1916898" cy="3784606"/>
          </a:xfrm>
          <a:prstGeom prst="rect">
            <a:avLst/>
          </a:prstGeom>
        </p:spPr>
      </p:pic>
      <p:pic>
        <p:nvPicPr>
          <p:cNvPr id="7" name="Picture 6" descr="A close up of a blue background&#10;&#10;Description automatically generated">
            <a:extLst>
              <a:ext uri="{FF2B5EF4-FFF2-40B4-BE49-F238E27FC236}">
                <a16:creationId xmlns:a16="http://schemas.microsoft.com/office/drawing/2014/main" id="{2C4313CC-99E0-4A44-A671-F22C2B35C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439" y="1493589"/>
            <a:ext cx="650104" cy="6501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5422594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2"/>
          <p:cNvSpPr>
            <a:spLocks noGrp="1" noChangeArrowheads="1"/>
          </p:cNvSpPr>
          <p:nvPr>
            <p:ph type="title"/>
          </p:nvPr>
        </p:nvSpPr>
        <p:spPr>
          <a:xfrm>
            <a:off x="377968" y="151817"/>
            <a:ext cx="8356600" cy="820103"/>
          </a:xfrm>
        </p:spPr>
        <p:txBody>
          <a:bodyPr>
            <a:noAutofit/>
          </a:bodyPr>
          <a:lstStyle/>
          <a:p>
            <a:pPr>
              <a:defRPr/>
            </a:pPr>
            <a:r>
              <a:rPr lang="en-US" sz="2800" b="1"/>
              <a:t>What is a Gas Valve?</a:t>
            </a:r>
          </a:p>
        </p:txBody>
      </p:sp>
      <p:sp>
        <p:nvSpPr>
          <p:cNvPr id="20485" name="Rectangle 3"/>
          <p:cNvSpPr>
            <a:spLocks noGrp="1" noChangeArrowheads="1"/>
          </p:cNvSpPr>
          <p:nvPr>
            <p:ph type="body" sz="quarter" idx="10"/>
          </p:nvPr>
        </p:nvSpPr>
        <p:spPr>
          <a:xfrm>
            <a:off x="377968" y="1371600"/>
            <a:ext cx="4486134" cy="2787584"/>
          </a:xfrm>
        </p:spPr>
        <p:txBody>
          <a:bodyPr/>
          <a:lstStyle/>
          <a:p>
            <a:pPr marL="0" indent="0">
              <a:spcBef>
                <a:spcPts val="0"/>
              </a:spcBef>
              <a:spcAft>
                <a:spcPts val="0"/>
              </a:spcAft>
              <a:buNone/>
            </a:pPr>
            <a:r>
              <a:rPr lang="en-US"/>
              <a:t>A gas valve is an automated valve that controls the pressure of the fuel supplied to the main burner.</a:t>
            </a:r>
          </a:p>
          <a:p>
            <a:pPr marL="0" indent="0">
              <a:spcBef>
                <a:spcPts val="0"/>
              </a:spcBef>
              <a:spcAft>
                <a:spcPts val="0"/>
              </a:spcAft>
              <a:buNone/>
            </a:pPr>
            <a:endParaRPr lang="en-US" sz="400"/>
          </a:p>
          <a:p>
            <a:pPr marL="0" indent="0">
              <a:spcBef>
                <a:spcPts val="0"/>
              </a:spcBef>
              <a:spcAft>
                <a:spcPts val="0"/>
              </a:spcAft>
              <a:buNone/>
            </a:pPr>
            <a:endParaRPr lang="en-US" sz="800"/>
          </a:p>
          <a:p>
            <a:pPr marL="0" indent="0">
              <a:spcBef>
                <a:spcPts val="0"/>
              </a:spcBef>
              <a:spcAft>
                <a:spcPts val="0"/>
              </a:spcAft>
              <a:buNone/>
            </a:pPr>
            <a:r>
              <a:rPr lang="en-US" sz="2000"/>
              <a:t>The gas valve starts and stops the flow of fuel and controls the pressure </a:t>
            </a:r>
            <a:r>
              <a:rPr lang="en-US"/>
              <a:t>the</a:t>
            </a:r>
            <a:r>
              <a:rPr lang="en-US" sz="2000"/>
              <a:t> fuel is supplied to the burners.</a:t>
            </a:r>
            <a:endParaRPr lang="en-US" sz="2000">
              <a:cs typeface="Arial"/>
            </a:endParaRPr>
          </a:p>
          <a:p>
            <a:pPr marL="0" indent="0">
              <a:buNone/>
            </a:pPr>
            <a:endParaRPr lang="en-US"/>
          </a:p>
        </p:txBody>
      </p:sp>
      <p:pic>
        <p:nvPicPr>
          <p:cNvPr id="20486" name="Picture 4"/>
          <p:cNvPicPr>
            <a:picLocks noGrp="1" noChangeAspect="1" noChangeArrowheads="1"/>
          </p:cNvPicPr>
          <p:nvPr>
            <p:ph type="body" sz="quarter" idx="4294967295"/>
          </p:nvPr>
        </p:nvPicPr>
        <p:blipFill>
          <a:blip r:embed="rId3" cstate="print"/>
          <a:stretch>
            <a:fillRect/>
          </a:stretch>
        </p:blipFill>
        <p:spPr>
          <a:xfrm>
            <a:off x="5121352" y="1828800"/>
            <a:ext cx="3565448" cy="4267200"/>
          </a:xfrm>
        </p:spPr>
      </p:pic>
      <p:pic>
        <p:nvPicPr>
          <p:cNvPr id="20488" name="Picture 6"/>
          <p:cNvPicPr>
            <a:picLocks noChangeAspect="1" noChangeArrowheads="1"/>
          </p:cNvPicPr>
          <p:nvPr/>
        </p:nvPicPr>
        <p:blipFill>
          <a:blip r:embed="rId4" cstate="print"/>
          <a:srcRect/>
          <a:stretch>
            <a:fillRect/>
          </a:stretch>
        </p:blipFill>
        <p:spPr bwMode="auto">
          <a:xfrm>
            <a:off x="457200" y="4114799"/>
            <a:ext cx="3057056" cy="2285175"/>
          </a:xfrm>
          <a:prstGeom prst="rect">
            <a:avLst/>
          </a:prstGeom>
          <a:noFill/>
          <a:ln w="9525">
            <a:noFill/>
            <a:miter lim="800000"/>
            <a:headEnd/>
            <a:tailEnd/>
          </a:ln>
          <a:effectLst/>
        </p:spPr>
      </p:pic>
      <p:sp>
        <p:nvSpPr>
          <p:cNvPr id="4" name="Rectangle 3">
            <a:extLst>
              <a:ext uri="{FF2B5EF4-FFF2-40B4-BE49-F238E27FC236}">
                <a16:creationId xmlns:a16="http://schemas.microsoft.com/office/drawing/2014/main" id="{CE801487-555F-4FF6-8AE9-D980A5A88EB5}"/>
              </a:ext>
            </a:extLst>
          </p:cNvPr>
          <p:cNvSpPr/>
          <p:nvPr/>
        </p:nvSpPr>
        <p:spPr bwMode="auto">
          <a:xfrm>
            <a:off x="6934200" y="4343400"/>
            <a:ext cx="304800" cy="304800"/>
          </a:xfrm>
          <a:prstGeom prst="rect">
            <a:avLst/>
          </a:prstGeom>
          <a:noFill/>
          <a:ln w="47625">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0" name="Rectangle 9">
            <a:extLst>
              <a:ext uri="{FF2B5EF4-FFF2-40B4-BE49-F238E27FC236}">
                <a16:creationId xmlns:a16="http://schemas.microsoft.com/office/drawing/2014/main" id="{41BA0CE1-CEBE-4FEC-A493-9299F9440EEB}"/>
              </a:ext>
            </a:extLst>
          </p:cNvPr>
          <p:cNvSpPr/>
          <p:nvPr/>
        </p:nvSpPr>
        <p:spPr bwMode="auto">
          <a:xfrm>
            <a:off x="1813786" y="4267200"/>
            <a:ext cx="1081814" cy="990600"/>
          </a:xfrm>
          <a:prstGeom prst="rect">
            <a:avLst/>
          </a:prstGeom>
          <a:noFill/>
          <a:ln w="47625">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Tree>
    <p:extLst>
      <p:ext uri="{BB962C8B-B14F-4D97-AF65-F5344CB8AC3E}">
        <p14:creationId xmlns:p14="http://schemas.microsoft.com/office/powerpoint/2010/main" val="121274362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A5C2AB-A72C-458C-BD3B-855E19F1FD99}"/>
              </a:ext>
            </a:extLst>
          </p:cNvPr>
          <p:cNvSpPr/>
          <p:nvPr/>
        </p:nvSpPr>
        <p:spPr bwMode="auto">
          <a:xfrm rot="16200000">
            <a:off x="-686314" y="1989815"/>
            <a:ext cx="5551713" cy="418465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7" name="Picture 6" descr="A close up of a blue background&#10;&#10;Description automatically generated">
            <a:extLst>
              <a:ext uri="{FF2B5EF4-FFF2-40B4-BE49-F238E27FC236}">
                <a16:creationId xmlns:a16="http://schemas.microsoft.com/office/drawing/2014/main" id="{CEF956FF-E32E-4905-A7B6-AF907871E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946432"/>
            <a:ext cx="650104" cy="650104"/>
          </a:xfrm>
          <a:prstGeom prst="rect">
            <a:avLst/>
          </a:prstGeom>
          <a:effectLst>
            <a:outerShdw blurRad="50800" dist="38100" dir="2700000" algn="tl" rotWithShape="0">
              <a:prstClr val="black">
                <a:alpha val="40000"/>
              </a:prstClr>
            </a:outerShdw>
          </a:effectLst>
        </p:spPr>
      </p:pic>
      <p:pic>
        <p:nvPicPr>
          <p:cNvPr id="8" name="Picture 7" descr="A screenshot of a cell phone&#10;&#10;Description automatically generated">
            <a:extLst>
              <a:ext uri="{FF2B5EF4-FFF2-40B4-BE49-F238E27FC236}">
                <a16:creationId xmlns:a16="http://schemas.microsoft.com/office/drawing/2014/main" id="{083B79E4-6633-4F8A-ACB8-A42B1BE7E6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7380" y="2924450"/>
            <a:ext cx="1892781" cy="3736992"/>
          </a:xfrm>
          <a:prstGeom prst="rect">
            <a:avLst/>
          </a:prstGeom>
        </p:spPr>
      </p:pic>
      <p:pic>
        <p:nvPicPr>
          <p:cNvPr id="9" name="Picture 8">
            <a:extLst>
              <a:ext uri="{FF2B5EF4-FFF2-40B4-BE49-F238E27FC236}">
                <a16:creationId xmlns:a16="http://schemas.microsoft.com/office/drawing/2014/main" id="{572FDE30-0DBB-40B2-AD49-5292CB4AC135}"/>
              </a:ext>
            </a:extLst>
          </p:cNvPr>
          <p:cNvPicPr>
            <a:picLocks noChangeAspect="1"/>
          </p:cNvPicPr>
          <p:nvPr/>
        </p:nvPicPr>
        <p:blipFill>
          <a:blip r:embed="rId5"/>
          <a:stretch>
            <a:fillRect/>
          </a:stretch>
        </p:blipFill>
        <p:spPr>
          <a:xfrm>
            <a:off x="7652551" y="5583660"/>
            <a:ext cx="1271656" cy="1271656"/>
          </a:xfrm>
          <a:prstGeom prst="rect">
            <a:avLst/>
          </a:prstGeom>
        </p:spPr>
      </p:pic>
      <p:sp>
        <p:nvSpPr>
          <p:cNvPr id="10" name="Title 1">
            <a:extLst>
              <a:ext uri="{FF2B5EF4-FFF2-40B4-BE49-F238E27FC236}">
                <a16:creationId xmlns:a16="http://schemas.microsoft.com/office/drawing/2014/main" id="{DE52D5D0-F451-4312-AA07-A723F90EB94A}"/>
              </a:ext>
            </a:extLst>
          </p:cNvPr>
          <p:cNvSpPr>
            <a:spLocks noGrp="1"/>
          </p:cNvSpPr>
          <p:nvPr>
            <p:ph type="title"/>
          </p:nvPr>
        </p:nvSpPr>
        <p:spPr>
          <a:xfrm>
            <a:off x="302148" y="123986"/>
            <a:ext cx="8356600" cy="951665"/>
          </a:xfrm>
        </p:spPr>
        <p:txBody>
          <a:bodyPr wrap="square" anchor="b">
            <a:normAutofit/>
          </a:bodyPr>
          <a:lstStyle/>
          <a:p>
            <a:r>
              <a:rPr lang="en-US" sz="2600" b="1"/>
              <a:t>WR Mobile App</a:t>
            </a:r>
            <a:endParaRPr lang="en-US" sz="2600"/>
          </a:p>
        </p:txBody>
      </p:sp>
      <p:sp>
        <p:nvSpPr>
          <p:cNvPr id="11" name="Content Placeholder 6">
            <a:extLst>
              <a:ext uri="{FF2B5EF4-FFF2-40B4-BE49-F238E27FC236}">
                <a16:creationId xmlns:a16="http://schemas.microsoft.com/office/drawing/2014/main" id="{BCC4C49F-EB9C-4CAC-87E4-91F3D50B0465}"/>
              </a:ext>
            </a:extLst>
          </p:cNvPr>
          <p:cNvSpPr txBox="1">
            <a:spLocks/>
          </p:cNvSpPr>
          <p:nvPr/>
        </p:nvSpPr>
        <p:spPr>
          <a:xfrm>
            <a:off x="317847" y="1230084"/>
            <a:ext cx="2818623" cy="1767679"/>
          </a:xfrm>
          <a:prstGeom prst="rect">
            <a:avLst/>
          </a:prstGeom>
        </p:spPr>
        <p:txBody>
          <a:bodyPr wrap="square" anchor="t">
            <a:normAutofit/>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endParaRPr lang="en-US" sz="400" kern="0"/>
          </a:p>
          <a:p>
            <a:pPr marL="0" indent="0">
              <a:buFont typeface="Arial" panose="020B0604020202020204" pitchFamily="34" charset="0"/>
              <a:buNone/>
            </a:pPr>
            <a:r>
              <a:rPr lang="en-US" kern="0"/>
              <a:t>Always up-to-date and easy to use:</a:t>
            </a:r>
            <a:endParaRPr lang="en-US" sz="400" kern="0"/>
          </a:p>
          <a:p>
            <a:r>
              <a:rPr lang="en-US" sz="1800" kern="0"/>
              <a:t>Mobile App</a:t>
            </a:r>
          </a:p>
          <a:p>
            <a:r>
              <a:rPr lang="en-US" sz="1800" kern="0"/>
              <a:t>White-Rodgers Website</a:t>
            </a:r>
          </a:p>
        </p:txBody>
      </p:sp>
      <p:sp>
        <p:nvSpPr>
          <p:cNvPr id="12" name="Rectangle 11">
            <a:extLst>
              <a:ext uri="{FF2B5EF4-FFF2-40B4-BE49-F238E27FC236}">
                <a16:creationId xmlns:a16="http://schemas.microsoft.com/office/drawing/2014/main" id="{19A57AF3-EC7C-411C-9611-CA60A8580D35}"/>
              </a:ext>
            </a:extLst>
          </p:cNvPr>
          <p:cNvSpPr/>
          <p:nvPr/>
        </p:nvSpPr>
        <p:spPr>
          <a:xfrm>
            <a:off x="4480448" y="1350307"/>
            <a:ext cx="4184656" cy="5139869"/>
          </a:xfrm>
          <a:prstGeom prst="rect">
            <a:avLst/>
          </a:prstGeom>
        </p:spPr>
        <p:txBody>
          <a:bodyPr wrap="square">
            <a:spAutoFit/>
          </a:bodyPr>
          <a:lstStyle/>
          <a:p>
            <a:r>
              <a:rPr lang="en-US" sz="2000"/>
              <a:t>Your resource for:</a:t>
            </a:r>
          </a:p>
          <a:p>
            <a:endParaRPr lang="en-US" sz="400"/>
          </a:p>
          <a:p>
            <a:endParaRPr lang="en-US" sz="400"/>
          </a:p>
          <a:p>
            <a:pPr marL="285750" indent="-285750">
              <a:buFont typeface="Arial" panose="020B0604020202020204" pitchFamily="34" charset="0"/>
              <a:buChar char="•"/>
            </a:pPr>
            <a:r>
              <a:rPr lang="en-US"/>
              <a:t>Product information and spec sheets</a:t>
            </a:r>
          </a:p>
          <a:p>
            <a:pPr marL="285750" indent="-285750">
              <a:buFont typeface="Arial" panose="020B0604020202020204" pitchFamily="34" charset="0"/>
              <a:buChar char="•"/>
            </a:pPr>
            <a:r>
              <a:rPr lang="en-US"/>
              <a:t>Complete Cross Reference</a:t>
            </a:r>
          </a:p>
          <a:p>
            <a:pPr marL="285750" indent="-285750">
              <a:buFont typeface="Arial" panose="020B0604020202020204" pitchFamily="34" charset="0"/>
              <a:buChar char="•"/>
            </a:pPr>
            <a:r>
              <a:rPr lang="en-US"/>
              <a:t>OEM compatibility</a:t>
            </a:r>
          </a:p>
          <a:p>
            <a:pPr marL="285750" indent="-285750">
              <a:buFont typeface="Arial" panose="020B0604020202020204" pitchFamily="34" charset="0"/>
              <a:buChar char="•"/>
            </a:pPr>
            <a:r>
              <a:rPr lang="en-US"/>
              <a:t>Installation information and videos</a:t>
            </a:r>
          </a:p>
          <a:p>
            <a:pPr marL="285750" indent="-285750">
              <a:buFont typeface="Arial" panose="020B0604020202020204" pitchFamily="34" charset="0"/>
              <a:buChar char="•"/>
            </a:pPr>
            <a:r>
              <a:rPr lang="en-US"/>
              <a:t>Wiring diagrams</a:t>
            </a:r>
          </a:p>
          <a:p>
            <a:endParaRPr lang="en-US" sz="400"/>
          </a:p>
          <a:p>
            <a:endParaRPr lang="en-US" sz="400"/>
          </a:p>
          <a:p>
            <a:r>
              <a:rPr lang="en-US" sz="2000"/>
              <a:t>Download:</a:t>
            </a:r>
          </a:p>
          <a:p>
            <a:endParaRPr lang="en-US" sz="400"/>
          </a:p>
          <a:p>
            <a:pPr marL="285750" indent="-285750">
              <a:buFont typeface="Arial" panose="020B0604020202020204" pitchFamily="34" charset="0"/>
              <a:buChar char="•"/>
            </a:pPr>
            <a:r>
              <a:rPr lang="en-US"/>
              <a:t>Go to your app store</a:t>
            </a:r>
          </a:p>
          <a:p>
            <a:pPr marL="285750" indent="-285750">
              <a:buFont typeface="Arial" panose="020B0604020202020204" pitchFamily="34" charset="0"/>
              <a:buChar char="•"/>
            </a:pPr>
            <a:r>
              <a:rPr lang="en-US"/>
              <a:t>Type in </a:t>
            </a:r>
            <a:r>
              <a:rPr lang="en-US" b="1"/>
              <a:t>WR Mobile</a:t>
            </a:r>
            <a:endParaRPr lang="en-US"/>
          </a:p>
          <a:p>
            <a:pPr marL="285750" indent="-285750">
              <a:buFont typeface="Arial" panose="020B0604020202020204" pitchFamily="34" charset="0"/>
              <a:buChar char="•"/>
            </a:pPr>
            <a:r>
              <a:rPr lang="en-US"/>
              <a:t>Install the app</a:t>
            </a:r>
          </a:p>
          <a:p>
            <a:endParaRPr lang="en-US" sz="400"/>
          </a:p>
          <a:p>
            <a:endParaRPr lang="en-US" sz="400"/>
          </a:p>
          <a:p>
            <a:r>
              <a:rPr lang="en-US"/>
              <a:t>OR</a:t>
            </a:r>
          </a:p>
          <a:p>
            <a:endParaRPr lang="en-US" sz="400"/>
          </a:p>
          <a:p>
            <a:endParaRPr lang="en-US" sz="400"/>
          </a:p>
          <a:p>
            <a:pPr marL="285750" indent="-285750">
              <a:buFont typeface="Arial" panose="020B0604020202020204" pitchFamily="34" charset="0"/>
              <a:buChar char="•"/>
            </a:pPr>
            <a:r>
              <a:rPr lang="en-US"/>
              <a:t>Open your camera</a:t>
            </a:r>
          </a:p>
          <a:p>
            <a:pPr marL="285750" indent="-285750">
              <a:buFont typeface="Arial" panose="020B0604020202020204" pitchFamily="34" charset="0"/>
              <a:buChar char="•"/>
            </a:pPr>
            <a:r>
              <a:rPr lang="en-US"/>
              <a:t>Hold it over the QR code</a:t>
            </a:r>
          </a:p>
          <a:p>
            <a:pPr marL="285750" indent="-285750">
              <a:buFont typeface="Arial" panose="020B0604020202020204" pitchFamily="34" charset="0"/>
              <a:buChar char="•"/>
            </a:pPr>
            <a:r>
              <a:rPr lang="en-US"/>
              <a:t>Tap “Open” on the </a:t>
            </a:r>
          </a:p>
          <a:p>
            <a:r>
              <a:rPr lang="en-US"/>
              <a:t>     pop-down</a:t>
            </a:r>
          </a:p>
          <a:p>
            <a:pPr marL="285750" indent="-285750">
              <a:buFont typeface="Arial" panose="020B0604020202020204" pitchFamily="34" charset="0"/>
              <a:buChar char="•"/>
            </a:pPr>
            <a:r>
              <a:rPr lang="en-US"/>
              <a:t>Install the app</a:t>
            </a:r>
          </a:p>
        </p:txBody>
      </p:sp>
      <p:grpSp>
        <p:nvGrpSpPr>
          <p:cNvPr id="13" name="Group 12">
            <a:extLst>
              <a:ext uri="{FF2B5EF4-FFF2-40B4-BE49-F238E27FC236}">
                <a16:creationId xmlns:a16="http://schemas.microsoft.com/office/drawing/2014/main" id="{2461EAF9-146C-4ADC-A008-D872F8056C2F}"/>
              </a:ext>
            </a:extLst>
          </p:cNvPr>
          <p:cNvGrpSpPr/>
          <p:nvPr/>
        </p:nvGrpSpPr>
        <p:grpSpPr>
          <a:xfrm>
            <a:off x="7285861" y="3085324"/>
            <a:ext cx="1457701" cy="667512"/>
            <a:chOff x="7285861" y="3783447"/>
            <a:chExt cx="1457701" cy="667512"/>
          </a:xfrm>
        </p:grpSpPr>
        <p:pic>
          <p:nvPicPr>
            <p:cNvPr id="14" name="Picture 13">
              <a:extLst>
                <a:ext uri="{FF2B5EF4-FFF2-40B4-BE49-F238E27FC236}">
                  <a16:creationId xmlns:a16="http://schemas.microsoft.com/office/drawing/2014/main" id="{052E93AD-06FD-4105-9E07-91D82BB5461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43583" y1="65556" x2="52333" y2="36349"/>
                          <a14:foregroundMark x1="41417" y1="57619" x2="46833" y2="58254"/>
                          <a14:foregroundMark x1="46833" y1="58254" x2="51417" y2="56984"/>
                          <a14:foregroundMark x1="56833" y1="64127" x2="55000" y2="54603"/>
                          <a14:foregroundMark x1="55000" y1="54603" x2="52667" y2="48730"/>
                        </a14:backgroundRemoval>
                      </a14:imgEffect>
                    </a14:imgLayer>
                  </a14:imgProps>
                </a:ext>
                <a:ext uri="{28A0092B-C50C-407E-A947-70E740481C1C}">
                  <a14:useLocalDpi xmlns:a14="http://schemas.microsoft.com/office/drawing/2010/main" val="0"/>
                </a:ext>
              </a:extLst>
            </a:blip>
            <a:srcRect l="35796" t="22661" r="35698" b="23042"/>
            <a:stretch/>
          </p:blipFill>
          <p:spPr>
            <a:xfrm>
              <a:off x="7285861" y="3787832"/>
              <a:ext cx="640079" cy="640080"/>
            </a:xfrm>
            <a:prstGeom prst="rect">
              <a:avLst/>
            </a:prstGeom>
          </p:spPr>
        </p:pic>
        <p:pic>
          <p:nvPicPr>
            <p:cNvPr id="15" name="Picture 14">
              <a:extLst>
                <a:ext uri="{FF2B5EF4-FFF2-40B4-BE49-F238E27FC236}">
                  <a16:creationId xmlns:a16="http://schemas.microsoft.com/office/drawing/2014/main" id="{08D46FEB-5DA6-4E63-9AE2-D972A98E447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118" t="4128" r="11959" b="4030"/>
            <a:stretch/>
          </p:blipFill>
          <p:spPr>
            <a:xfrm>
              <a:off x="8067576" y="3783447"/>
              <a:ext cx="675986" cy="667512"/>
            </a:xfrm>
            <a:prstGeom prst="rect">
              <a:avLst/>
            </a:prstGeom>
          </p:spPr>
        </p:pic>
      </p:grpSp>
    </p:spTree>
    <p:extLst>
      <p:ext uri="{BB962C8B-B14F-4D97-AF65-F5344CB8AC3E}">
        <p14:creationId xmlns:p14="http://schemas.microsoft.com/office/powerpoint/2010/main" val="388972585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C351F1-9F0B-4D8E-AA50-2C496EF57730}"/>
              </a:ext>
            </a:extLst>
          </p:cNvPr>
          <p:cNvSpPr>
            <a:spLocks noGrp="1"/>
          </p:cNvSpPr>
          <p:nvPr>
            <p:ph type="body" sz="quarter" idx="10"/>
          </p:nvPr>
        </p:nvSpPr>
        <p:spPr/>
        <p:txBody>
          <a:bodyPr/>
          <a:lstStyle/>
          <a:p>
            <a:r>
              <a:rPr lang="en-US" sz="3000"/>
              <a:t>Installing Gas Valves</a:t>
            </a:r>
          </a:p>
        </p:txBody>
      </p:sp>
    </p:spTree>
    <p:extLst>
      <p:ext uri="{BB962C8B-B14F-4D97-AF65-F5344CB8AC3E}">
        <p14:creationId xmlns:p14="http://schemas.microsoft.com/office/powerpoint/2010/main" val="324960686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0A2A7EED-D289-44E6-92CD-E8FAE95952CD}"/>
              </a:ext>
            </a:extLst>
          </p:cNvPr>
          <p:cNvSpPr>
            <a:spLocks noGrp="1" noChangeArrowheads="1"/>
          </p:cNvSpPr>
          <p:nvPr>
            <p:ph type="title"/>
          </p:nvPr>
        </p:nvSpPr>
        <p:spPr>
          <a:xfrm>
            <a:off x="393700" y="162560"/>
            <a:ext cx="8356600" cy="820103"/>
          </a:xfrm>
        </p:spPr>
        <p:txBody>
          <a:bodyPr>
            <a:normAutofit/>
          </a:bodyPr>
          <a:lstStyle/>
          <a:p>
            <a:pPr>
              <a:defRPr/>
            </a:pPr>
            <a:r>
              <a:rPr lang="en-US" b="1"/>
              <a:t>Best Practices</a:t>
            </a:r>
          </a:p>
        </p:txBody>
      </p:sp>
      <p:sp>
        <p:nvSpPr>
          <p:cNvPr id="6" name="TextBox 5">
            <a:extLst>
              <a:ext uri="{FF2B5EF4-FFF2-40B4-BE49-F238E27FC236}">
                <a16:creationId xmlns:a16="http://schemas.microsoft.com/office/drawing/2014/main" id="{26465018-8AF9-4107-B3AC-73998DF329C0}"/>
              </a:ext>
            </a:extLst>
          </p:cNvPr>
          <p:cNvSpPr txBox="1"/>
          <p:nvPr/>
        </p:nvSpPr>
        <p:spPr bwMode="auto">
          <a:xfrm>
            <a:off x="58400" y="1185491"/>
            <a:ext cx="6129648" cy="6186309"/>
          </a:xfrm>
          <a:prstGeom prst="rect">
            <a:avLst/>
          </a:prstGeom>
          <a:noFill/>
          <a:ln w="9525">
            <a:noFill/>
            <a:miter lim="800000"/>
            <a:headEnd/>
            <a:tailEnd/>
          </a:ln>
        </p:spPr>
        <p:txBody>
          <a:bodyPr wrap="square" lIns="91440" tIns="45720" rIns="91440" bIns="45720" anchor="t">
            <a:spAutoFit/>
          </a:bodyPr>
          <a:lstStyle/>
          <a:p>
            <a:pPr marL="285750" indent="-285750">
              <a:buFont typeface="Arial" panose="020B0604020202020204" pitchFamily="34" charset="0"/>
              <a:buChar char="•"/>
            </a:pPr>
            <a:r>
              <a:rPr lang="en-US"/>
              <a:t>Do not short out terminals on gas valve or primary control to test. </a:t>
            </a:r>
          </a:p>
          <a:p>
            <a:pPr marL="742950" lvl="1" indent="-285750">
              <a:buFont typeface="Arial" panose="020B0604020202020204" pitchFamily="34" charset="0"/>
              <a:buChar char="‒"/>
            </a:pPr>
            <a:r>
              <a:rPr lang="en-US"/>
              <a:t>Short or incorrect wiring can cause equipment damage, property damage, and/or personal injury.</a:t>
            </a:r>
            <a:endParaRPr lang="en-US">
              <a:cs typeface="Arial"/>
            </a:endParaRPr>
          </a:p>
          <a:p>
            <a:pPr marL="285750" indent="-285750">
              <a:buFont typeface="Arial" panose="020B0604020202020204" pitchFamily="34" charset="0"/>
              <a:buChar char="•"/>
            </a:pPr>
            <a:endParaRPr lang="en-US">
              <a:solidFill>
                <a:schemeClr val="tx1"/>
              </a:solidFill>
            </a:endParaRPr>
          </a:p>
          <a:p>
            <a:pPr marL="285750" indent="-285750">
              <a:buFont typeface="Arial" panose="020B0604020202020204" pitchFamily="34" charset="0"/>
              <a:buChar char="•"/>
            </a:pPr>
            <a:r>
              <a:rPr lang="en-US"/>
              <a:t>This control is not intended for use in locations where it may come in direct contact with water. </a:t>
            </a:r>
          </a:p>
          <a:p>
            <a:pPr marL="742950" lvl="1" indent="-285750">
              <a:buFont typeface="Arial" panose="020B0604020202020204" pitchFamily="34" charset="0"/>
              <a:buChar char="‒"/>
            </a:pPr>
            <a:r>
              <a:rPr lang="en-US"/>
              <a:t>Suitable protection must be provided to shield the control from exposure to water (dripping, spraying, rain, etc.). </a:t>
            </a:r>
            <a:endParaRPr lang="en-US">
              <a:cs typeface="Arial"/>
            </a:endParaRPr>
          </a:p>
          <a:p>
            <a:pPr marL="285750" indent="-285750">
              <a:buFont typeface="Arial" panose="020B0604020202020204" pitchFamily="34" charset="0"/>
              <a:buChar char="•"/>
            </a:pPr>
            <a:endParaRPr lang="en-US">
              <a:solidFill>
                <a:schemeClr val="tx1"/>
              </a:solidFill>
            </a:endParaRPr>
          </a:p>
          <a:p>
            <a:pPr marL="285750" indent="-285750">
              <a:buFont typeface="Arial" panose="020B0604020202020204" pitchFamily="34" charset="0"/>
              <a:buChar char="•"/>
            </a:pPr>
            <a:r>
              <a:rPr lang="en-US">
                <a:solidFill>
                  <a:schemeClr val="tx1"/>
                </a:solidFill>
              </a:rPr>
              <a:t>Clean gas piping of contaminants, cutting fluid, or other chemicals which might react harmfully with the gas valve components before install.</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solidFill>
                  <a:schemeClr val="tx1"/>
                </a:solidFill>
              </a:rPr>
              <a:t>When performing service or maintenance on equipment, visually inspect the equipment for code violations and safety hazards and inform the equipment owner of the need for repair.</a:t>
            </a: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p:txBody>
      </p:sp>
      <p:pic>
        <p:nvPicPr>
          <p:cNvPr id="1026" name="Picture 2">
            <a:extLst>
              <a:ext uri="{FF2B5EF4-FFF2-40B4-BE49-F238E27FC236}">
                <a16:creationId xmlns:a16="http://schemas.microsoft.com/office/drawing/2014/main" id="{14E1EA54-F7E8-4815-80E0-624FDD970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940" y="982663"/>
            <a:ext cx="4059865" cy="549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21640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D40EAC3-6EF0-4310-96FD-8A7BEBD6A9A7}"/>
              </a:ext>
            </a:extLst>
          </p:cNvPr>
          <p:cNvSpPr txBox="1"/>
          <p:nvPr/>
        </p:nvSpPr>
        <p:spPr bwMode="auto">
          <a:xfrm>
            <a:off x="360410" y="1350966"/>
            <a:ext cx="5232915" cy="716286"/>
          </a:xfrm>
          <a:prstGeom prst="rect">
            <a:avLst/>
          </a:prstGeom>
          <a:noFill/>
          <a:ln w="9525">
            <a:noFill/>
            <a:miter lim="800000"/>
            <a:headEnd/>
            <a:tailEnd/>
          </a:ln>
        </p:spPr>
        <p:txBody>
          <a:bodyPr wrap="square" rtlCol="0">
            <a:spAutoFit/>
          </a:bodyPr>
          <a:lstStyle/>
          <a:p>
            <a:pPr eaLnBrk="0" hangingPunct="0">
              <a:lnSpc>
                <a:spcPct val="105000"/>
              </a:lnSpc>
            </a:pPr>
            <a:r>
              <a:rPr lang="en-US" sz="2000"/>
              <a:t>Turn off the power and gas to the furnace and remove the access panels.</a:t>
            </a:r>
          </a:p>
        </p:txBody>
      </p:sp>
      <p:pic>
        <p:nvPicPr>
          <p:cNvPr id="8" name="Picture 7">
            <a:extLst>
              <a:ext uri="{FF2B5EF4-FFF2-40B4-BE49-F238E27FC236}">
                <a16:creationId xmlns:a16="http://schemas.microsoft.com/office/drawing/2014/main" id="{FADAC036-4358-4207-AA0E-A151D2A116C1}"/>
              </a:ext>
            </a:extLst>
          </p:cNvPr>
          <p:cNvPicPr>
            <a:picLocks noChangeAspect="1"/>
          </p:cNvPicPr>
          <p:nvPr/>
        </p:nvPicPr>
        <p:blipFill rotWithShape="1">
          <a:blip r:embed="rId3"/>
          <a:srcRect b="8707"/>
          <a:stretch/>
        </p:blipFill>
        <p:spPr>
          <a:xfrm>
            <a:off x="4895121" y="2935794"/>
            <a:ext cx="3854670" cy="2501564"/>
          </a:xfrm>
          <a:prstGeom prst="rect">
            <a:avLst/>
          </a:prstGeom>
        </p:spPr>
      </p:pic>
      <p:pic>
        <p:nvPicPr>
          <p:cNvPr id="9" name="Picture 8" descr="A picture containing person, hand, holding, car&#10;&#10;Description automatically generated">
            <a:extLst>
              <a:ext uri="{FF2B5EF4-FFF2-40B4-BE49-F238E27FC236}">
                <a16:creationId xmlns:a16="http://schemas.microsoft.com/office/drawing/2014/main" id="{162CA422-ADC5-49D8-9363-33F944E0D1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789" r="12476"/>
          <a:stretch/>
        </p:blipFill>
        <p:spPr>
          <a:xfrm>
            <a:off x="457200" y="2946511"/>
            <a:ext cx="3854158" cy="2501564"/>
          </a:xfrm>
          <a:prstGeom prst="rect">
            <a:avLst/>
          </a:prstGeom>
        </p:spPr>
      </p:pic>
      <p:sp>
        <p:nvSpPr>
          <p:cNvPr id="10" name="Title 9">
            <a:extLst>
              <a:ext uri="{FF2B5EF4-FFF2-40B4-BE49-F238E27FC236}">
                <a16:creationId xmlns:a16="http://schemas.microsoft.com/office/drawing/2014/main" id="{E89BBB37-C9AF-4EBF-B565-99B746369BAF}"/>
              </a:ext>
            </a:extLst>
          </p:cNvPr>
          <p:cNvSpPr>
            <a:spLocks noGrp="1"/>
          </p:cNvSpPr>
          <p:nvPr>
            <p:ph type="title"/>
          </p:nvPr>
        </p:nvSpPr>
        <p:spPr>
          <a:xfrm>
            <a:off x="393192" y="123988"/>
            <a:ext cx="8356600" cy="951665"/>
          </a:xfrm>
        </p:spPr>
        <p:txBody>
          <a:bodyPr/>
          <a:lstStyle/>
          <a:p>
            <a:r>
              <a:rPr lang="en-US" b="1"/>
              <a:t>Gas Valve Replacement</a:t>
            </a:r>
          </a:p>
        </p:txBody>
      </p:sp>
    </p:spTree>
    <p:extLst>
      <p:ext uri="{BB962C8B-B14F-4D97-AF65-F5344CB8AC3E}">
        <p14:creationId xmlns:p14="http://schemas.microsoft.com/office/powerpoint/2010/main" val="137102259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87F3D7D-F646-4002-99B4-B80A0ABB6644}"/>
              </a:ext>
            </a:extLst>
          </p:cNvPr>
          <p:cNvSpPr txBox="1"/>
          <p:nvPr/>
        </p:nvSpPr>
        <p:spPr bwMode="auto">
          <a:xfrm>
            <a:off x="360410" y="1350966"/>
            <a:ext cx="7259590" cy="5016758"/>
          </a:xfrm>
          <a:prstGeom prst="rect">
            <a:avLst/>
          </a:prstGeom>
          <a:noFill/>
          <a:ln w="9525">
            <a:noFill/>
            <a:miter lim="800000"/>
            <a:headEnd/>
            <a:tailEnd/>
          </a:ln>
        </p:spPr>
        <p:txBody>
          <a:bodyPr wrap="square" rtlCol="0">
            <a:spAutoFit/>
          </a:bodyPr>
          <a:lstStyle/>
          <a:p>
            <a:r>
              <a:rPr lang="en-US" sz="2000" kern="0"/>
              <a:t>If the equipment does not accommodate the swing radius of the gas valve, the manifold may be removed from the burners.</a:t>
            </a:r>
          </a:p>
          <a:p>
            <a:endParaRPr lang="en-US" sz="2000" kern="0"/>
          </a:p>
          <a:p>
            <a:endParaRPr lang="en-US" sz="2000" kern="0"/>
          </a:p>
          <a:p>
            <a:endParaRPr lang="en-US" sz="2000" kern="0"/>
          </a:p>
          <a:p>
            <a:endParaRPr lang="en-US" sz="2000" kern="0"/>
          </a:p>
          <a:p>
            <a:endParaRPr lang="en-US" sz="2000" kern="0"/>
          </a:p>
          <a:p>
            <a:endParaRPr lang="en-US" sz="2000" kern="0"/>
          </a:p>
          <a:p>
            <a:endParaRPr lang="en-US" sz="2000" kern="0"/>
          </a:p>
          <a:p>
            <a:endParaRPr lang="en-US" sz="2000" kern="0"/>
          </a:p>
          <a:p>
            <a:endParaRPr lang="en-US" sz="2000" kern="0"/>
          </a:p>
          <a:p>
            <a:endParaRPr lang="en-US" sz="2000" kern="0"/>
          </a:p>
          <a:p>
            <a:endParaRPr lang="en-US" sz="2000" kern="0"/>
          </a:p>
          <a:p>
            <a:endParaRPr lang="en-US" sz="2000" kern="0"/>
          </a:p>
          <a:p>
            <a:r>
              <a:rPr lang="en-US" sz="2000" kern="0"/>
              <a:t>Handle the manifold carefully so the spuds are not damaged, and the orifices maintain their proper size and shape.</a:t>
            </a:r>
          </a:p>
        </p:txBody>
      </p:sp>
      <p:sp>
        <p:nvSpPr>
          <p:cNvPr id="8" name="Title 9">
            <a:extLst>
              <a:ext uri="{FF2B5EF4-FFF2-40B4-BE49-F238E27FC236}">
                <a16:creationId xmlns:a16="http://schemas.microsoft.com/office/drawing/2014/main" id="{949DD740-4E22-46EA-8C14-6BD58814000C}"/>
              </a:ext>
            </a:extLst>
          </p:cNvPr>
          <p:cNvSpPr>
            <a:spLocks noGrp="1"/>
          </p:cNvSpPr>
          <p:nvPr>
            <p:ph type="title"/>
          </p:nvPr>
        </p:nvSpPr>
        <p:spPr>
          <a:xfrm>
            <a:off x="393192" y="123988"/>
            <a:ext cx="8356600" cy="951665"/>
          </a:xfrm>
        </p:spPr>
        <p:txBody>
          <a:bodyPr/>
          <a:lstStyle/>
          <a:p>
            <a:r>
              <a:rPr lang="en-US" b="1"/>
              <a:t>Removing the Old Valve from the Manifold</a:t>
            </a:r>
          </a:p>
        </p:txBody>
      </p:sp>
      <p:pic>
        <p:nvPicPr>
          <p:cNvPr id="11" name="Picture 2" descr="C:\Users\wra0203\Pictures\Valve Project\DSC_0706.JPG">
            <a:extLst>
              <a:ext uri="{FF2B5EF4-FFF2-40B4-BE49-F238E27FC236}">
                <a16:creationId xmlns:a16="http://schemas.microsoft.com/office/drawing/2014/main" id="{5A15D5D0-0F07-4715-8ED5-6C3401F04E84}"/>
              </a:ext>
            </a:extLst>
          </p:cNvPr>
          <p:cNvPicPr>
            <a:picLocks noChangeAspect="1" noChangeArrowheads="1"/>
          </p:cNvPicPr>
          <p:nvPr/>
        </p:nvPicPr>
        <p:blipFill rotWithShape="1">
          <a:blip r:embed="rId3" cstate="print"/>
          <a:srcRect l="1" t="2654" r="662"/>
          <a:stretch/>
        </p:blipFill>
        <p:spPr bwMode="auto">
          <a:xfrm>
            <a:off x="457200" y="2366378"/>
            <a:ext cx="3854158" cy="2501564"/>
          </a:xfrm>
          <a:prstGeom prst="rect">
            <a:avLst/>
          </a:prstGeom>
          <a:noFill/>
          <a:effectLst/>
        </p:spPr>
      </p:pic>
      <p:pic>
        <p:nvPicPr>
          <p:cNvPr id="12" name="Picture 3" descr="C:\Users\wra0203\Pictures\Valve Project\DSC_0709.JPG">
            <a:extLst>
              <a:ext uri="{FF2B5EF4-FFF2-40B4-BE49-F238E27FC236}">
                <a16:creationId xmlns:a16="http://schemas.microsoft.com/office/drawing/2014/main" id="{C12E7695-1C74-406D-9465-2E2BAD897AF4}"/>
              </a:ext>
            </a:extLst>
          </p:cNvPr>
          <p:cNvPicPr>
            <a:picLocks noChangeAspect="1" noChangeArrowheads="1"/>
          </p:cNvPicPr>
          <p:nvPr/>
        </p:nvPicPr>
        <p:blipFill rotWithShape="1">
          <a:blip r:embed="rId4" cstate="print"/>
          <a:srcRect t="2691" b="-37"/>
          <a:stretch/>
        </p:blipFill>
        <p:spPr bwMode="auto">
          <a:xfrm>
            <a:off x="4869943" y="2367339"/>
            <a:ext cx="3879849" cy="2501564"/>
          </a:xfrm>
          <a:prstGeom prst="rect">
            <a:avLst/>
          </a:prstGeom>
          <a:noFill/>
          <a:effectLst/>
        </p:spPr>
      </p:pic>
      <p:sp>
        <p:nvSpPr>
          <p:cNvPr id="14" name="Text Placeholder 6">
            <a:extLst>
              <a:ext uri="{FF2B5EF4-FFF2-40B4-BE49-F238E27FC236}">
                <a16:creationId xmlns:a16="http://schemas.microsoft.com/office/drawing/2014/main" id="{5FDCEFA9-E891-477C-BF25-CDEDBCDCEC58}"/>
              </a:ext>
            </a:extLst>
          </p:cNvPr>
          <p:cNvSpPr txBox="1">
            <a:spLocks/>
          </p:cNvSpPr>
          <p:nvPr/>
        </p:nvSpPr>
        <p:spPr>
          <a:xfrm>
            <a:off x="355338" y="5027694"/>
            <a:ext cx="4383822" cy="629922"/>
          </a:xfrm>
          <a:prstGeom prst="rect">
            <a:avLst/>
          </a:prstGeom>
        </p:spPr>
        <p:txBody>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342900" indent="-342900">
              <a:buClr>
                <a:schemeClr val="tx1"/>
              </a:buClr>
              <a:buFont typeface="+mj-lt"/>
              <a:buAutoNum type="arabicPeriod"/>
            </a:pPr>
            <a:r>
              <a:rPr lang="en-US" sz="1600" kern="0"/>
              <a:t>Remove manifold mounting screws</a:t>
            </a:r>
          </a:p>
        </p:txBody>
      </p:sp>
      <p:sp>
        <p:nvSpPr>
          <p:cNvPr id="15" name="Text Placeholder 7">
            <a:extLst>
              <a:ext uri="{FF2B5EF4-FFF2-40B4-BE49-F238E27FC236}">
                <a16:creationId xmlns:a16="http://schemas.microsoft.com/office/drawing/2014/main" id="{409278E5-A0F5-4331-A67B-C1FC75E4C12C}"/>
              </a:ext>
            </a:extLst>
          </p:cNvPr>
          <p:cNvSpPr txBox="1">
            <a:spLocks/>
          </p:cNvSpPr>
          <p:nvPr/>
        </p:nvSpPr>
        <p:spPr>
          <a:xfrm>
            <a:off x="4800600" y="5021303"/>
            <a:ext cx="3949192" cy="629922"/>
          </a:xfrm>
          <a:prstGeom prst="rect">
            <a:avLst/>
          </a:prstGeom>
        </p:spPr>
        <p:txBody>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342900" indent="-342900">
              <a:buClr>
                <a:schemeClr val="tx1"/>
              </a:buClr>
              <a:buFont typeface="+mj-lt"/>
              <a:buAutoNum type="arabicPeriod" startAt="2"/>
            </a:pPr>
            <a:r>
              <a:rPr lang="en-US" sz="1600" kern="0"/>
              <a:t>Remove gas valve from the manifold</a:t>
            </a:r>
          </a:p>
        </p:txBody>
      </p:sp>
    </p:spTree>
    <p:extLst>
      <p:ext uri="{BB962C8B-B14F-4D97-AF65-F5344CB8AC3E}">
        <p14:creationId xmlns:p14="http://schemas.microsoft.com/office/powerpoint/2010/main" val="53702399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3F18D9-C9B7-407E-A8CD-9FB307070DA7}"/>
              </a:ext>
            </a:extLst>
          </p:cNvPr>
          <p:cNvSpPr txBox="1"/>
          <p:nvPr/>
        </p:nvSpPr>
        <p:spPr bwMode="auto">
          <a:xfrm>
            <a:off x="360410" y="1350966"/>
            <a:ext cx="3766532" cy="1908215"/>
          </a:xfrm>
          <a:prstGeom prst="rect">
            <a:avLst/>
          </a:prstGeom>
          <a:noFill/>
          <a:ln w="9525">
            <a:noFill/>
            <a:miter lim="800000"/>
            <a:headEnd/>
            <a:tailEnd/>
          </a:ln>
        </p:spPr>
        <p:txBody>
          <a:bodyPr wrap="square" rtlCol="0">
            <a:spAutoFit/>
          </a:bodyPr>
          <a:lstStyle/>
          <a:p>
            <a:r>
              <a:rPr lang="en-US" sz="2000" b="1">
                <a:solidFill>
                  <a:schemeClr val="accent1"/>
                </a:solidFill>
              </a:rPr>
              <a:t>Mounting Orientation</a:t>
            </a:r>
          </a:p>
          <a:p>
            <a:endParaRPr lang="en-US" sz="800" b="1">
              <a:solidFill>
                <a:schemeClr val="accent1"/>
              </a:solidFill>
            </a:endParaRPr>
          </a:p>
          <a:p>
            <a:pPr marL="342900" indent="-342900">
              <a:buFont typeface="Arial" panose="020B0604020202020204" pitchFamily="34" charset="0"/>
              <a:buChar char="•"/>
            </a:pPr>
            <a:r>
              <a:rPr lang="en-US"/>
              <a:t>36J and 36G valves are multi poise and can be installed in any orientation</a:t>
            </a:r>
          </a:p>
          <a:p>
            <a:pPr marL="342900" indent="-342900">
              <a:buFont typeface="Arial" panose="020B0604020202020204" pitchFamily="34" charset="0"/>
              <a:buChar char="•"/>
            </a:pPr>
            <a:r>
              <a:rPr lang="en-US"/>
              <a:t>36H must be mounted upright or up to 90</a:t>
            </a:r>
            <a:r>
              <a:rPr lang="en-US">
                <a:latin typeface="Calibri" panose="020F0502020204030204" pitchFamily="34" charset="0"/>
                <a:cs typeface="Calibri" panose="020F0502020204030204" pitchFamily="34" charset="0"/>
              </a:rPr>
              <a:t>° from upright</a:t>
            </a:r>
            <a:endParaRPr lang="en-US"/>
          </a:p>
        </p:txBody>
      </p:sp>
      <p:sp>
        <p:nvSpPr>
          <p:cNvPr id="8" name="Title 9">
            <a:extLst>
              <a:ext uri="{FF2B5EF4-FFF2-40B4-BE49-F238E27FC236}">
                <a16:creationId xmlns:a16="http://schemas.microsoft.com/office/drawing/2014/main" id="{6BD8A401-6F66-45FD-838B-429BF51176A4}"/>
              </a:ext>
            </a:extLst>
          </p:cNvPr>
          <p:cNvSpPr>
            <a:spLocks noGrp="1"/>
          </p:cNvSpPr>
          <p:nvPr>
            <p:ph type="title"/>
          </p:nvPr>
        </p:nvSpPr>
        <p:spPr>
          <a:xfrm>
            <a:off x="393192" y="123988"/>
            <a:ext cx="8356600" cy="951665"/>
          </a:xfrm>
        </p:spPr>
        <p:txBody>
          <a:bodyPr/>
          <a:lstStyle/>
          <a:p>
            <a:r>
              <a:rPr lang="en-US" b="1"/>
              <a:t>Installing the Replacement Gas Valve</a:t>
            </a:r>
          </a:p>
        </p:txBody>
      </p:sp>
      <p:pic>
        <p:nvPicPr>
          <p:cNvPr id="9" name="Picture 2" descr="C:\Users\wra0203\Desktop\Gas Valve Project\36H\36H Valve Orientation.PNG">
            <a:extLst>
              <a:ext uri="{FF2B5EF4-FFF2-40B4-BE49-F238E27FC236}">
                <a16:creationId xmlns:a16="http://schemas.microsoft.com/office/drawing/2014/main" id="{20BB512F-56F4-413F-86CB-AF9D2A4C6E4D}"/>
              </a:ext>
            </a:extLst>
          </p:cNvPr>
          <p:cNvPicPr>
            <a:picLocks noChangeAspect="1" noChangeArrowheads="1"/>
          </p:cNvPicPr>
          <p:nvPr/>
        </p:nvPicPr>
        <p:blipFill rotWithShape="1">
          <a:blip r:embed="rId3" cstate="print"/>
          <a:srcRect t="13647"/>
          <a:stretch/>
        </p:blipFill>
        <p:spPr bwMode="auto">
          <a:xfrm>
            <a:off x="393192" y="3733800"/>
            <a:ext cx="3766532" cy="1908215"/>
          </a:xfrm>
          <a:prstGeom prst="rect">
            <a:avLst/>
          </a:prstGeom>
          <a:noFill/>
        </p:spPr>
      </p:pic>
      <p:sp>
        <p:nvSpPr>
          <p:cNvPr id="10" name="TextBox 9">
            <a:extLst>
              <a:ext uri="{FF2B5EF4-FFF2-40B4-BE49-F238E27FC236}">
                <a16:creationId xmlns:a16="http://schemas.microsoft.com/office/drawing/2014/main" id="{37C5356A-97F6-46AA-92DF-E79E2FA49468}"/>
              </a:ext>
            </a:extLst>
          </p:cNvPr>
          <p:cNvSpPr txBox="1"/>
          <p:nvPr/>
        </p:nvSpPr>
        <p:spPr bwMode="auto">
          <a:xfrm>
            <a:off x="4695401" y="1350966"/>
            <a:ext cx="3766532" cy="1908215"/>
          </a:xfrm>
          <a:prstGeom prst="rect">
            <a:avLst/>
          </a:prstGeom>
          <a:noFill/>
          <a:ln w="9525">
            <a:noFill/>
            <a:miter lim="800000"/>
            <a:headEnd/>
            <a:tailEnd/>
          </a:ln>
        </p:spPr>
        <p:txBody>
          <a:bodyPr wrap="square" rtlCol="0">
            <a:spAutoFit/>
          </a:bodyPr>
          <a:lstStyle/>
          <a:p>
            <a:r>
              <a:rPr lang="en-US" sz="2000" b="1">
                <a:solidFill>
                  <a:schemeClr val="accent1"/>
                </a:solidFill>
              </a:rPr>
              <a:t>Gas Piping Requirements</a:t>
            </a:r>
          </a:p>
          <a:p>
            <a:endParaRPr lang="en-US" sz="800" b="1">
              <a:solidFill>
                <a:schemeClr val="accent1"/>
              </a:solidFill>
            </a:endParaRPr>
          </a:p>
          <a:p>
            <a:pPr marL="285750" indent="-285750">
              <a:buFont typeface="Arial" panose="020B0604020202020204" pitchFamily="34" charset="0"/>
              <a:buChar char="•"/>
            </a:pPr>
            <a:r>
              <a:rPr lang="en-US"/>
              <a:t>Drip legs must be installed upstream of the appliance at the lowest spot in the gas train</a:t>
            </a:r>
          </a:p>
          <a:p>
            <a:pPr marL="285750" indent="-285750">
              <a:buFont typeface="Arial" panose="020B0604020202020204" pitchFamily="34" charset="0"/>
              <a:buChar char="•"/>
            </a:pPr>
            <a:r>
              <a:rPr lang="en-US"/>
              <a:t>Manual shutoff must be within six feet of the appliance</a:t>
            </a:r>
          </a:p>
        </p:txBody>
      </p:sp>
      <p:pic>
        <p:nvPicPr>
          <p:cNvPr id="11" name="Picture 3" descr="C:\Users\wra0203\Desktop\Gas Valve Project\36H\36H Piping Orientation.PNG">
            <a:extLst>
              <a:ext uri="{FF2B5EF4-FFF2-40B4-BE49-F238E27FC236}">
                <a16:creationId xmlns:a16="http://schemas.microsoft.com/office/drawing/2014/main" id="{2240C278-5811-4168-AD47-05FB2C0430AD}"/>
              </a:ext>
            </a:extLst>
          </p:cNvPr>
          <p:cNvPicPr>
            <a:picLocks noChangeAspect="1" noChangeArrowheads="1"/>
          </p:cNvPicPr>
          <p:nvPr/>
        </p:nvPicPr>
        <p:blipFill rotWithShape="1">
          <a:blip r:embed="rId4" cstate="print"/>
          <a:srcRect t="17861"/>
          <a:stretch/>
        </p:blipFill>
        <p:spPr bwMode="auto">
          <a:xfrm>
            <a:off x="4666402" y="3904180"/>
            <a:ext cx="3824530" cy="1787726"/>
          </a:xfrm>
          <a:prstGeom prst="rect">
            <a:avLst/>
          </a:prstGeom>
          <a:noFill/>
        </p:spPr>
      </p:pic>
      <p:sp>
        <p:nvSpPr>
          <p:cNvPr id="2" name="TextBox 1">
            <a:extLst>
              <a:ext uri="{FF2B5EF4-FFF2-40B4-BE49-F238E27FC236}">
                <a16:creationId xmlns:a16="http://schemas.microsoft.com/office/drawing/2014/main" id="{FD36DEA7-EF5D-4732-832C-69F42DC79951}"/>
              </a:ext>
            </a:extLst>
          </p:cNvPr>
          <p:cNvSpPr txBox="1"/>
          <p:nvPr/>
        </p:nvSpPr>
        <p:spPr bwMode="auto">
          <a:xfrm>
            <a:off x="1049987" y="3348988"/>
            <a:ext cx="2579552" cy="332912"/>
          </a:xfrm>
          <a:prstGeom prst="rect">
            <a:avLst/>
          </a:prstGeom>
          <a:noFill/>
          <a:ln w="9525">
            <a:noFill/>
            <a:miter lim="800000"/>
            <a:headEnd/>
            <a:tailEnd/>
          </a:ln>
        </p:spPr>
        <p:txBody>
          <a:bodyPr wrap="none" rtlCol="0">
            <a:spAutoFit/>
          </a:bodyPr>
          <a:lstStyle/>
          <a:p>
            <a:pPr eaLnBrk="0" hangingPunct="0">
              <a:lnSpc>
                <a:spcPct val="105000"/>
              </a:lnSpc>
            </a:pPr>
            <a:r>
              <a:rPr lang="en-US" sz="1600" b="1"/>
              <a:t>36H Mounting Positions</a:t>
            </a:r>
            <a:r>
              <a:rPr lang="en-US" sz="1600"/>
              <a:t>:</a:t>
            </a:r>
          </a:p>
        </p:txBody>
      </p:sp>
      <p:sp>
        <p:nvSpPr>
          <p:cNvPr id="12" name="TextBox 11">
            <a:extLst>
              <a:ext uri="{FF2B5EF4-FFF2-40B4-BE49-F238E27FC236}">
                <a16:creationId xmlns:a16="http://schemas.microsoft.com/office/drawing/2014/main" id="{745F30FC-608B-4EBD-8A17-1CF1E7FBFCB7}"/>
              </a:ext>
            </a:extLst>
          </p:cNvPr>
          <p:cNvSpPr txBox="1"/>
          <p:nvPr/>
        </p:nvSpPr>
        <p:spPr bwMode="auto">
          <a:xfrm>
            <a:off x="5118171" y="3348988"/>
            <a:ext cx="2920992" cy="332912"/>
          </a:xfrm>
          <a:prstGeom prst="rect">
            <a:avLst/>
          </a:prstGeom>
          <a:noFill/>
          <a:ln w="9525">
            <a:noFill/>
            <a:miter lim="800000"/>
            <a:headEnd/>
            <a:tailEnd/>
          </a:ln>
        </p:spPr>
        <p:txBody>
          <a:bodyPr wrap="none" rtlCol="0">
            <a:spAutoFit/>
          </a:bodyPr>
          <a:lstStyle/>
          <a:p>
            <a:pPr eaLnBrk="0" hangingPunct="0">
              <a:lnSpc>
                <a:spcPct val="105000"/>
              </a:lnSpc>
            </a:pPr>
            <a:r>
              <a:rPr lang="en-US" sz="1600" b="1"/>
              <a:t>OEM Recommended Piping</a:t>
            </a:r>
            <a:r>
              <a:rPr lang="en-US" sz="1600"/>
              <a:t>:</a:t>
            </a:r>
          </a:p>
        </p:txBody>
      </p:sp>
    </p:spTree>
    <p:extLst>
      <p:ext uri="{BB962C8B-B14F-4D97-AF65-F5344CB8AC3E}">
        <p14:creationId xmlns:p14="http://schemas.microsoft.com/office/powerpoint/2010/main" val="232112819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4D667E6-3613-4B49-8DF1-3486E985107A}"/>
              </a:ext>
            </a:extLst>
          </p:cNvPr>
          <p:cNvSpPr txBox="1"/>
          <p:nvPr/>
        </p:nvSpPr>
        <p:spPr bwMode="auto">
          <a:xfrm>
            <a:off x="381000" y="4200459"/>
            <a:ext cx="5715000" cy="2369880"/>
          </a:xfrm>
          <a:prstGeom prst="rect">
            <a:avLst/>
          </a:prstGeom>
          <a:noFill/>
          <a:ln w="9525">
            <a:noFill/>
            <a:miter lim="800000"/>
            <a:headEnd/>
            <a:tailEnd/>
          </a:ln>
        </p:spPr>
        <p:txBody>
          <a:bodyPr wrap="square" rtlCol="0">
            <a:spAutoFit/>
          </a:bodyPr>
          <a:lstStyle/>
          <a:p>
            <a:pPr marL="342900" indent="-342900">
              <a:buFont typeface="Arial" panose="020B0604020202020204" pitchFamily="34" charset="0"/>
              <a:buChar char="•"/>
            </a:pPr>
            <a:r>
              <a:rPr lang="en-US" sz="2000"/>
              <a:t>The arrow on the valve body indicates the required direction for gas flow</a:t>
            </a:r>
          </a:p>
          <a:p>
            <a:pPr marL="342900" indent="-342900">
              <a:buFont typeface="Arial" panose="020B0604020202020204" pitchFamily="34" charset="0"/>
              <a:buChar char="•"/>
            </a:pPr>
            <a:endParaRPr lang="en-US" sz="400"/>
          </a:p>
          <a:p>
            <a:pPr marL="742950" lvl="1" indent="-285750">
              <a:buFont typeface="Arial" panose="020B0604020202020204" pitchFamily="34" charset="0"/>
              <a:buChar char="‒"/>
            </a:pPr>
            <a:r>
              <a:rPr lang="en-US"/>
              <a:t>The arrow points from the supply inlet to the manifold outlet</a:t>
            </a:r>
          </a:p>
          <a:p>
            <a:pPr marL="742950" lvl="1" indent="-285750">
              <a:buFont typeface="Arial" panose="020B0604020202020204" pitchFamily="34" charset="0"/>
              <a:buChar char="‒"/>
            </a:pPr>
            <a:endParaRPr lang="en-US" sz="400"/>
          </a:p>
          <a:p>
            <a:pPr marL="342900" indent="-342900">
              <a:buFont typeface="Arial" panose="020B0604020202020204" pitchFamily="34" charset="0"/>
              <a:buChar char="•"/>
            </a:pPr>
            <a:r>
              <a:rPr lang="en-US" sz="2000"/>
              <a:t>On the 36J and 36G models, the arrow is on the side</a:t>
            </a:r>
          </a:p>
          <a:p>
            <a:pPr marL="342900" indent="-342900">
              <a:buFont typeface="Arial" panose="020B0604020202020204" pitchFamily="34" charset="0"/>
              <a:buChar char="•"/>
            </a:pPr>
            <a:r>
              <a:rPr lang="en-US" sz="2000"/>
              <a:t>On the 36H model, the arrow is on the bottom</a:t>
            </a:r>
          </a:p>
          <a:p>
            <a:pPr marL="342900" indent="-342900">
              <a:buFont typeface="Arial" panose="020B0604020202020204" pitchFamily="34" charset="0"/>
              <a:buChar char="•"/>
            </a:pPr>
            <a:endParaRPr lang="en-US" sz="400"/>
          </a:p>
        </p:txBody>
      </p:sp>
      <p:sp>
        <p:nvSpPr>
          <p:cNvPr id="8" name="Title 9">
            <a:extLst>
              <a:ext uri="{FF2B5EF4-FFF2-40B4-BE49-F238E27FC236}">
                <a16:creationId xmlns:a16="http://schemas.microsoft.com/office/drawing/2014/main" id="{ABE531D2-A864-48FB-8DC5-7EAC49A395E7}"/>
              </a:ext>
            </a:extLst>
          </p:cNvPr>
          <p:cNvSpPr>
            <a:spLocks noGrp="1"/>
          </p:cNvSpPr>
          <p:nvPr>
            <p:ph type="title"/>
          </p:nvPr>
        </p:nvSpPr>
        <p:spPr>
          <a:xfrm>
            <a:off x="393192" y="123988"/>
            <a:ext cx="8356600" cy="951665"/>
          </a:xfrm>
        </p:spPr>
        <p:txBody>
          <a:bodyPr/>
          <a:lstStyle/>
          <a:p>
            <a:r>
              <a:rPr lang="en-US" b="1"/>
              <a:t>Flow Direction</a:t>
            </a:r>
          </a:p>
        </p:txBody>
      </p:sp>
      <p:sp>
        <p:nvSpPr>
          <p:cNvPr id="9" name="Rectangle 8">
            <a:extLst>
              <a:ext uri="{FF2B5EF4-FFF2-40B4-BE49-F238E27FC236}">
                <a16:creationId xmlns:a16="http://schemas.microsoft.com/office/drawing/2014/main" id="{0C6D5577-41DD-4355-ADCD-E53E1B9B4E8E}"/>
              </a:ext>
            </a:extLst>
          </p:cNvPr>
          <p:cNvSpPr/>
          <p:nvPr/>
        </p:nvSpPr>
        <p:spPr bwMode="auto">
          <a:xfrm rot="16200000">
            <a:off x="264041" y="955163"/>
            <a:ext cx="1681728" cy="220980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0" name="Content Placeholder 4">
            <a:extLst>
              <a:ext uri="{FF2B5EF4-FFF2-40B4-BE49-F238E27FC236}">
                <a16:creationId xmlns:a16="http://schemas.microsoft.com/office/drawing/2014/main" id="{7C021469-CEED-4D30-A208-133795F804B7}"/>
              </a:ext>
            </a:extLst>
          </p:cNvPr>
          <p:cNvSpPr txBox="1">
            <a:spLocks/>
          </p:cNvSpPr>
          <p:nvPr/>
        </p:nvSpPr>
        <p:spPr>
          <a:xfrm>
            <a:off x="381004" y="1337915"/>
            <a:ext cx="685800" cy="365760"/>
          </a:xfrm>
          <a:prstGeom prst="rect">
            <a:avLst/>
          </a:prstGeom>
        </p:spPr>
        <p:txBody>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algn="ctr">
              <a:buNone/>
            </a:pPr>
            <a:r>
              <a:rPr lang="en-US" b="1" kern="0">
                <a:solidFill>
                  <a:schemeClr val="accent1"/>
                </a:solidFill>
              </a:rPr>
              <a:t>36J</a:t>
            </a:r>
          </a:p>
        </p:txBody>
      </p:sp>
      <p:pic>
        <p:nvPicPr>
          <p:cNvPr id="11" name="Picture 10" descr="36J24_510__sgl_stage.png">
            <a:extLst>
              <a:ext uri="{FF2B5EF4-FFF2-40B4-BE49-F238E27FC236}">
                <a16:creationId xmlns:a16="http://schemas.microsoft.com/office/drawing/2014/main" id="{2D1E48B8-52B0-4582-AC17-99286EEC140C}"/>
              </a:ext>
            </a:extLst>
          </p:cNvPr>
          <p:cNvPicPr>
            <a:picLocks noChangeAspect="1"/>
          </p:cNvPicPr>
          <p:nvPr/>
        </p:nvPicPr>
        <p:blipFill>
          <a:blip r:embed="rId3" cstate="print"/>
          <a:stretch>
            <a:fillRect/>
          </a:stretch>
        </p:blipFill>
        <p:spPr>
          <a:xfrm>
            <a:off x="914404" y="1585763"/>
            <a:ext cx="1066800" cy="1164220"/>
          </a:xfrm>
          <a:prstGeom prst="rect">
            <a:avLst/>
          </a:prstGeom>
        </p:spPr>
      </p:pic>
      <p:sp>
        <p:nvSpPr>
          <p:cNvPr id="12" name="Rectangle 11">
            <a:extLst>
              <a:ext uri="{FF2B5EF4-FFF2-40B4-BE49-F238E27FC236}">
                <a16:creationId xmlns:a16="http://schemas.microsoft.com/office/drawing/2014/main" id="{7A6B9C90-E2EC-47B6-8C8E-A5351006FD1F}"/>
              </a:ext>
            </a:extLst>
          </p:cNvPr>
          <p:cNvSpPr/>
          <p:nvPr/>
        </p:nvSpPr>
        <p:spPr bwMode="auto">
          <a:xfrm rot="16200000">
            <a:off x="7198239" y="955163"/>
            <a:ext cx="1681728" cy="220980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13" name="Picture 8" descr="npo00002a">
            <a:extLst>
              <a:ext uri="{FF2B5EF4-FFF2-40B4-BE49-F238E27FC236}">
                <a16:creationId xmlns:a16="http://schemas.microsoft.com/office/drawing/2014/main" id="{065EA214-7181-4258-802C-4EA3772E78C6}"/>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711148" y="1477950"/>
            <a:ext cx="984790" cy="1246008"/>
          </a:xfrm>
          <a:prstGeom prst="rect">
            <a:avLst/>
          </a:prstGeom>
          <a:noFill/>
          <a:ln w="9525">
            <a:noFill/>
            <a:miter lim="800000"/>
            <a:headEnd/>
            <a:tailEnd/>
          </a:ln>
          <a:effectLst/>
        </p:spPr>
      </p:pic>
      <p:sp>
        <p:nvSpPr>
          <p:cNvPr id="14" name="Content Placeholder 4">
            <a:extLst>
              <a:ext uri="{FF2B5EF4-FFF2-40B4-BE49-F238E27FC236}">
                <a16:creationId xmlns:a16="http://schemas.microsoft.com/office/drawing/2014/main" id="{F398DE51-FF6B-40EF-9D70-9F11E5E61B6B}"/>
              </a:ext>
            </a:extLst>
          </p:cNvPr>
          <p:cNvSpPr txBox="1">
            <a:spLocks/>
          </p:cNvSpPr>
          <p:nvPr/>
        </p:nvSpPr>
        <p:spPr>
          <a:xfrm>
            <a:off x="6966288" y="1337915"/>
            <a:ext cx="685800" cy="365760"/>
          </a:xfrm>
          <a:prstGeom prst="rect">
            <a:avLst/>
          </a:prstGeom>
        </p:spPr>
        <p:txBody>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algn="ctr">
              <a:buNone/>
            </a:pPr>
            <a:r>
              <a:rPr lang="en-US" b="1" kern="0">
                <a:solidFill>
                  <a:schemeClr val="accent1"/>
                </a:solidFill>
              </a:rPr>
              <a:t>36H</a:t>
            </a:r>
          </a:p>
        </p:txBody>
      </p:sp>
      <p:pic>
        <p:nvPicPr>
          <p:cNvPr id="16" name="Picture 2" descr="C:\Users\wra0203\Desktop\Gas Valve Project\36H\36H Gas Flow Bottom View.PNG">
            <a:extLst>
              <a:ext uri="{FF2B5EF4-FFF2-40B4-BE49-F238E27FC236}">
                <a16:creationId xmlns:a16="http://schemas.microsoft.com/office/drawing/2014/main" id="{3276E1C3-A689-4C3E-AFEE-E9C1849BB567}"/>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784559" y="2111886"/>
            <a:ext cx="2133600" cy="1616612"/>
          </a:xfrm>
          <a:prstGeom prst="rect">
            <a:avLst/>
          </a:prstGeom>
          <a:noFill/>
        </p:spPr>
      </p:pic>
      <p:sp>
        <p:nvSpPr>
          <p:cNvPr id="17" name="TextBox 16">
            <a:extLst>
              <a:ext uri="{FF2B5EF4-FFF2-40B4-BE49-F238E27FC236}">
                <a16:creationId xmlns:a16="http://schemas.microsoft.com/office/drawing/2014/main" id="{B2672E47-D10E-474A-B05C-D6D57B106F28}"/>
              </a:ext>
            </a:extLst>
          </p:cNvPr>
          <p:cNvSpPr txBox="1"/>
          <p:nvPr/>
        </p:nvSpPr>
        <p:spPr bwMode="auto">
          <a:xfrm>
            <a:off x="3438587" y="3648416"/>
            <a:ext cx="1219200" cy="523220"/>
          </a:xfrm>
          <a:prstGeom prst="rect">
            <a:avLst/>
          </a:prstGeom>
          <a:noFill/>
          <a:ln w="9525">
            <a:noFill/>
            <a:miter lim="800000"/>
            <a:headEnd/>
            <a:tailEnd/>
          </a:ln>
        </p:spPr>
        <p:txBody>
          <a:bodyPr wrap="square">
            <a:spAutoFit/>
          </a:bodyPr>
          <a:lstStyle/>
          <a:p>
            <a:pPr algn="ctr"/>
            <a:r>
              <a:rPr lang="en-US" sz="1400"/>
              <a:t>Gas flow direction</a:t>
            </a:r>
          </a:p>
        </p:txBody>
      </p:sp>
      <p:grpSp>
        <p:nvGrpSpPr>
          <p:cNvPr id="25" name="Group 24">
            <a:extLst>
              <a:ext uri="{FF2B5EF4-FFF2-40B4-BE49-F238E27FC236}">
                <a16:creationId xmlns:a16="http://schemas.microsoft.com/office/drawing/2014/main" id="{22CD07C3-7039-42B0-9D43-3AADFFF12377}"/>
              </a:ext>
            </a:extLst>
          </p:cNvPr>
          <p:cNvGrpSpPr/>
          <p:nvPr/>
        </p:nvGrpSpPr>
        <p:grpSpPr>
          <a:xfrm>
            <a:off x="2369400" y="2074248"/>
            <a:ext cx="2448344" cy="1574170"/>
            <a:chOff x="2369399" y="4047790"/>
            <a:chExt cx="2448344" cy="1574170"/>
          </a:xfrm>
        </p:grpSpPr>
        <p:pic>
          <p:nvPicPr>
            <p:cNvPr id="15" name="Picture 14" descr="36J Flow Direction.PNG">
              <a:extLst>
                <a:ext uri="{FF2B5EF4-FFF2-40B4-BE49-F238E27FC236}">
                  <a16:creationId xmlns:a16="http://schemas.microsoft.com/office/drawing/2014/main" id="{86074F29-8C4C-40F2-90C6-220596594306}"/>
                </a:ext>
              </a:extLst>
            </p:cNvPr>
            <p:cNvPicPr>
              <a:picLocks noChangeAspect="1"/>
            </p:cNvPicPr>
            <p:nvPr/>
          </p:nvPicPr>
          <p:blipFill rotWithShape="1">
            <a:blip r:embed="rId6" cstate="print">
              <a:clrChange>
                <a:clrFrom>
                  <a:srgbClr val="FFFFFF"/>
                </a:clrFrom>
                <a:clrTo>
                  <a:srgbClr val="FFFFFF">
                    <a:alpha val="0"/>
                  </a:srgbClr>
                </a:clrTo>
              </a:clrChange>
            </a:blip>
            <a:srcRect b="36196"/>
            <a:stretch/>
          </p:blipFill>
          <p:spPr>
            <a:xfrm>
              <a:off x="2369399" y="4047790"/>
              <a:ext cx="2448344" cy="1574168"/>
            </a:xfrm>
            <a:prstGeom prst="rect">
              <a:avLst/>
            </a:prstGeom>
          </p:spPr>
        </p:pic>
        <p:cxnSp>
          <p:nvCxnSpPr>
            <p:cNvPr id="19" name="Straight Arrow Connector 18">
              <a:extLst>
                <a:ext uri="{FF2B5EF4-FFF2-40B4-BE49-F238E27FC236}">
                  <a16:creationId xmlns:a16="http://schemas.microsoft.com/office/drawing/2014/main" id="{785979B6-FCB0-4C97-AC4D-FEA65A060C06}"/>
                </a:ext>
              </a:extLst>
            </p:cNvPr>
            <p:cNvCxnSpPr>
              <a:cxnSpLocks/>
            </p:cNvCxnSpPr>
            <p:nvPr/>
          </p:nvCxnSpPr>
          <p:spPr bwMode="auto">
            <a:xfrm flipH="1" flipV="1">
              <a:off x="3467100" y="4953000"/>
              <a:ext cx="495300" cy="668960"/>
            </a:xfrm>
            <a:prstGeom prst="straightConnector1">
              <a:avLst/>
            </a:prstGeom>
            <a:solidFill>
              <a:schemeClr val="accent1"/>
            </a:solidFill>
            <a:ln w="57150" cap="flat" cmpd="sng" algn="ctr">
              <a:solidFill>
                <a:schemeClr val="accent2"/>
              </a:solidFill>
              <a:prstDash val="solid"/>
              <a:round/>
              <a:headEnd type="none" w="med" len="med"/>
              <a:tailEnd type="triangle"/>
            </a:ln>
            <a:effectLst/>
          </p:spPr>
        </p:cxnSp>
      </p:grpSp>
    </p:spTree>
    <p:extLst>
      <p:ext uri="{BB962C8B-B14F-4D97-AF65-F5344CB8AC3E}">
        <p14:creationId xmlns:p14="http://schemas.microsoft.com/office/powerpoint/2010/main" val="352988815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7790448-C2DD-4856-8A51-FD9362FA228A}"/>
              </a:ext>
            </a:extLst>
          </p:cNvPr>
          <p:cNvSpPr txBox="1"/>
          <p:nvPr/>
        </p:nvSpPr>
        <p:spPr bwMode="auto">
          <a:xfrm>
            <a:off x="381000" y="1337022"/>
            <a:ext cx="6781800" cy="1723549"/>
          </a:xfrm>
          <a:prstGeom prst="rect">
            <a:avLst/>
          </a:prstGeom>
          <a:noFill/>
          <a:ln w="9525">
            <a:noFill/>
            <a:miter lim="800000"/>
            <a:headEnd/>
            <a:tailEnd/>
          </a:ln>
        </p:spPr>
        <p:txBody>
          <a:bodyPr wrap="square" rtlCol="0">
            <a:spAutoFit/>
          </a:bodyPr>
          <a:lstStyle/>
          <a:p>
            <a:pPr marL="342900" indent="-342900">
              <a:buFont typeface="Arial" panose="020B0604020202020204" pitchFamily="34" charset="0"/>
              <a:buChar char="•"/>
            </a:pPr>
            <a:r>
              <a:rPr lang="en-US" sz="2000"/>
              <a:t>Ensure the threads of the supply pipe are clean and free of rust, scale, burrs, chips, and old joint compound.</a:t>
            </a:r>
          </a:p>
          <a:p>
            <a:pPr marL="342900" indent="-342900">
              <a:buFont typeface="Arial" panose="020B0604020202020204" pitchFamily="34" charset="0"/>
              <a:buChar char="•"/>
            </a:pPr>
            <a:endParaRPr lang="en-US" sz="400"/>
          </a:p>
          <a:p>
            <a:pPr marL="342900" indent="-342900">
              <a:buFont typeface="Arial" panose="020B0604020202020204" pitchFamily="34" charset="0"/>
              <a:buChar char="•"/>
            </a:pPr>
            <a:r>
              <a:rPr lang="en-US" sz="2000"/>
              <a:t>Apply pipe joint compound (pipe dope) to the male threads only.</a:t>
            </a:r>
          </a:p>
          <a:p>
            <a:pPr marL="342900" indent="-342900">
              <a:buFont typeface="Arial" panose="020B0604020202020204" pitchFamily="34" charset="0"/>
              <a:buChar char="•"/>
            </a:pPr>
            <a:endParaRPr lang="en-US" sz="400"/>
          </a:p>
          <a:p>
            <a:pPr marL="742950" lvl="1" indent="-285750">
              <a:buFont typeface="Arial" panose="020B0604020202020204" pitchFamily="34" charset="0"/>
              <a:buChar char="‒"/>
            </a:pPr>
            <a:r>
              <a:rPr lang="en-US"/>
              <a:t>NOTE: Do not apply compound to the first two threads.</a:t>
            </a:r>
          </a:p>
        </p:txBody>
      </p:sp>
      <p:sp>
        <p:nvSpPr>
          <p:cNvPr id="18" name="Title 9">
            <a:extLst>
              <a:ext uri="{FF2B5EF4-FFF2-40B4-BE49-F238E27FC236}">
                <a16:creationId xmlns:a16="http://schemas.microsoft.com/office/drawing/2014/main" id="{DDEADCC1-728F-46DB-99BE-1CC039ABAC4A}"/>
              </a:ext>
            </a:extLst>
          </p:cNvPr>
          <p:cNvSpPr>
            <a:spLocks noGrp="1"/>
          </p:cNvSpPr>
          <p:nvPr>
            <p:ph type="title"/>
          </p:nvPr>
        </p:nvSpPr>
        <p:spPr>
          <a:xfrm>
            <a:off x="393192" y="123988"/>
            <a:ext cx="8356600" cy="951665"/>
          </a:xfrm>
        </p:spPr>
        <p:txBody>
          <a:bodyPr/>
          <a:lstStyle/>
          <a:p>
            <a:r>
              <a:rPr lang="en-US" b="1"/>
              <a:t>Piping Connections</a:t>
            </a:r>
          </a:p>
        </p:txBody>
      </p:sp>
      <p:pic>
        <p:nvPicPr>
          <p:cNvPr id="19" name="Picture 2" descr="C:\Users\wra0203\Desktop\Gas Valve Project\Valve Project Pictures\DSC_0738.JPG">
            <a:extLst>
              <a:ext uri="{FF2B5EF4-FFF2-40B4-BE49-F238E27FC236}">
                <a16:creationId xmlns:a16="http://schemas.microsoft.com/office/drawing/2014/main" id="{FB2BC7F1-F7F3-4A48-9525-CCEF4CECE9C8}"/>
              </a:ext>
            </a:extLst>
          </p:cNvPr>
          <p:cNvPicPr>
            <a:picLocks noChangeAspect="1" noChangeArrowheads="1"/>
          </p:cNvPicPr>
          <p:nvPr/>
        </p:nvPicPr>
        <p:blipFill>
          <a:blip r:embed="rId3" cstate="print"/>
          <a:srcRect l="24808"/>
          <a:stretch>
            <a:fillRect/>
          </a:stretch>
        </p:blipFill>
        <p:spPr bwMode="auto">
          <a:xfrm>
            <a:off x="2743200" y="3276600"/>
            <a:ext cx="3581400" cy="3154686"/>
          </a:xfrm>
          <a:prstGeom prst="rect">
            <a:avLst/>
          </a:prstGeom>
          <a:noFill/>
          <a:effectLst/>
        </p:spPr>
      </p:pic>
      <p:cxnSp>
        <p:nvCxnSpPr>
          <p:cNvPr id="20" name="Straight Arrow Connector 19">
            <a:extLst>
              <a:ext uri="{FF2B5EF4-FFF2-40B4-BE49-F238E27FC236}">
                <a16:creationId xmlns:a16="http://schemas.microsoft.com/office/drawing/2014/main" id="{C018052A-D834-4FAE-8CFF-ABD7288977EC}"/>
              </a:ext>
            </a:extLst>
          </p:cNvPr>
          <p:cNvCxnSpPr>
            <a:cxnSpLocks/>
          </p:cNvCxnSpPr>
          <p:nvPr/>
        </p:nvCxnSpPr>
        <p:spPr bwMode="auto">
          <a:xfrm>
            <a:off x="2324100" y="3916542"/>
            <a:ext cx="1447800" cy="569840"/>
          </a:xfrm>
          <a:prstGeom prst="straightConnector1">
            <a:avLst/>
          </a:prstGeom>
          <a:solidFill>
            <a:srgbClr val="FFFFFF"/>
          </a:solidFill>
          <a:ln w="38100" cap="flat" cmpd="sng" algn="ctr">
            <a:solidFill>
              <a:srgbClr val="33CC33"/>
            </a:solidFill>
            <a:prstDash val="solid"/>
            <a:round/>
            <a:headEnd type="none" w="med" len="med"/>
            <a:tailEnd type="arrow"/>
          </a:ln>
          <a:effectLst/>
        </p:spPr>
      </p:cxnSp>
      <p:sp>
        <p:nvSpPr>
          <p:cNvPr id="21" name="TextBox 20">
            <a:extLst>
              <a:ext uri="{FF2B5EF4-FFF2-40B4-BE49-F238E27FC236}">
                <a16:creationId xmlns:a16="http://schemas.microsoft.com/office/drawing/2014/main" id="{4552E87E-D6D6-4F58-A9F3-696C9EFC0DB8}"/>
              </a:ext>
            </a:extLst>
          </p:cNvPr>
          <p:cNvSpPr txBox="1"/>
          <p:nvPr/>
        </p:nvSpPr>
        <p:spPr>
          <a:xfrm>
            <a:off x="1230989" y="3648182"/>
            <a:ext cx="1313538" cy="307777"/>
          </a:xfrm>
          <a:prstGeom prst="rect">
            <a:avLst/>
          </a:prstGeom>
          <a:noFill/>
        </p:spPr>
        <p:txBody>
          <a:bodyPr wrap="square" rtlCol="0">
            <a:spAutoFit/>
          </a:bodyPr>
          <a:lstStyle/>
          <a:p>
            <a:pPr algn="ctr"/>
            <a:r>
              <a:rPr lang="en-US" sz="1400" b="1">
                <a:solidFill>
                  <a:srgbClr val="004B8D"/>
                </a:solidFill>
                <a:effectLst/>
              </a:rPr>
              <a:t>Inlet boss</a:t>
            </a:r>
          </a:p>
        </p:txBody>
      </p:sp>
    </p:spTree>
    <p:extLst>
      <p:ext uri="{BB962C8B-B14F-4D97-AF65-F5344CB8AC3E}">
        <p14:creationId xmlns:p14="http://schemas.microsoft.com/office/powerpoint/2010/main" val="273426746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CA37D53-638A-492B-A731-9A358F7CD876}"/>
              </a:ext>
            </a:extLst>
          </p:cNvPr>
          <p:cNvSpPr txBox="1"/>
          <p:nvPr/>
        </p:nvSpPr>
        <p:spPr bwMode="auto">
          <a:xfrm>
            <a:off x="381000" y="1337022"/>
            <a:ext cx="7239000" cy="4401205"/>
          </a:xfrm>
          <a:prstGeom prst="rect">
            <a:avLst/>
          </a:prstGeom>
          <a:noFill/>
          <a:ln w="9525">
            <a:noFill/>
            <a:miter lim="800000"/>
            <a:headEnd/>
            <a:tailEnd/>
          </a:ln>
        </p:spPr>
        <p:txBody>
          <a:bodyPr wrap="square" rtlCol="0">
            <a:spAutoFit/>
          </a:bodyPr>
          <a:lstStyle/>
          <a:p>
            <a:r>
              <a:rPr lang="en-US" sz="2000"/>
              <a:t>Always use a back-up wrench when tightening to prevent the valve from rotating on the manifold connection.</a:t>
            </a:r>
          </a:p>
          <a:p>
            <a:r>
              <a:rPr lang="en-US" sz="2000"/>
              <a:t>Ensure the manifold piping does not move and misalign the burners or spuds—this can cause flame impingement.</a:t>
            </a:r>
          </a:p>
          <a:p>
            <a:endParaRPr lang="en-US" sz="2000"/>
          </a:p>
          <a:p>
            <a:endParaRPr lang="en-US" sz="2000"/>
          </a:p>
          <a:p>
            <a:endParaRPr lang="en-US" sz="2000"/>
          </a:p>
          <a:p>
            <a:endParaRPr lang="en-US" sz="2000"/>
          </a:p>
          <a:p>
            <a:endParaRPr lang="en-US" sz="2000"/>
          </a:p>
          <a:p>
            <a:endParaRPr lang="en-US" sz="2000"/>
          </a:p>
          <a:p>
            <a:endParaRPr lang="en-US" sz="2000"/>
          </a:p>
          <a:p>
            <a:endParaRPr lang="en-US" sz="2000"/>
          </a:p>
          <a:p>
            <a:endParaRPr lang="en-US" sz="2000"/>
          </a:p>
          <a:p>
            <a:endParaRPr lang="en-US" sz="2000"/>
          </a:p>
        </p:txBody>
      </p:sp>
      <p:sp>
        <p:nvSpPr>
          <p:cNvPr id="12" name="Title 9">
            <a:extLst>
              <a:ext uri="{FF2B5EF4-FFF2-40B4-BE49-F238E27FC236}">
                <a16:creationId xmlns:a16="http://schemas.microsoft.com/office/drawing/2014/main" id="{F4239F8F-8894-4121-9254-143E538A7A4A}"/>
              </a:ext>
            </a:extLst>
          </p:cNvPr>
          <p:cNvSpPr>
            <a:spLocks noGrp="1"/>
          </p:cNvSpPr>
          <p:nvPr>
            <p:ph type="title"/>
          </p:nvPr>
        </p:nvSpPr>
        <p:spPr>
          <a:xfrm>
            <a:off x="393192" y="123988"/>
            <a:ext cx="8356600" cy="951665"/>
          </a:xfrm>
        </p:spPr>
        <p:txBody>
          <a:bodyPr/>
          <a:lstStyle/>
          <a:p>
            <a:r>
              <a:rPr lang="en-US" b="1"/>
              <a:t>Installation Technique</a:t>
            </a:r>
          </a:p>
        </p:txBody>
      </p:sp>
      <p:pic>
        <p:nvPicPr>
          <p:cNvPr id="13" name="Picture 5" descr="C:\Users\wra0203\Pictures\Valve Project\DSC_0751.JPG">
            <a:extLst>
              <a:ext uri="{FF2B5EF4-FFF2-40B4-BE49-F238E27FC236}">
                <a16:creationId xmlns:a16="http://schemas.microsoft.com/office/drawing/2014/main" id="{AFAEE903-1FE7-48DC-A7FB-E0C84A667115}"/>
              </a:ext>
            </a:extLst>
          </p:cNvPr>
          <p:cNvPicPr>
            <a:picLocks noChangeAspect="1" noChangeArrowheads="1"/>
          </p:cNvPicPr>
          <p:nvPr/>
        </p:nvPicPr>
        <p:blipFill>
          <a:blip r:embed="rId3" cstate="print"/>
          <a:stretch>
            <a:fillRect/>
          </a:stretch>
        </p:blipFill>
        <p:spPr bwMode="auto">
          <a:xfrm>
            <a:off x="2160789" y="2794250"/>
            <a:ext cx="4822423" cy="3193558"/>
          </a:xfrm>
          <a:prstGeom prst="rect">
            <a:avLst/>
          </a:prstGeom>
          <a:noFill/>
          <a:ln w="9525">
            <a:noFill/>
            <a:miter lim="800000"/>
            <a:headEnd/>
            <a:tailEnd/>
          </a:ln>
          <a:effectLst/>
        </p:spPr>
      </p:pic>
      <p:sp>
        <p:nvSpPr>
          <p:cNvPr id="15" name="TextBox 14">
            <a:extLst>
              <a:ext uri="{FF2B5EF4-FFF2-40B4-BE49-F238E27FC236}">
                <a16:creationId xmlns:a16="http://schemas.microsoft.com/office/drawing/2014/main" id="{B9FBA046-AA63-4F57-BA29-4E4D34945747}"/>
              </a:ext>
            </a:extLst>
          </p:cNvPr>
          <p:cNvSpPr txBox="1"/>
          <p:nvPr/>
        </p:nvSpPr>
        <p:spPr bwMode="auto">
          <a:xfrm>
            <a:off x="381000" y="6172200"/>
            <a:ext cx="8534400" cy="369332"/>
          </a:xfrm>
          <a:prstGeom prst="rect">
            <a:avLst/>
          </a:prstGeom>
          <a:noFill/>
          <a:ln w="9525">
            <a:noFill/>
            <a:miter lim="800000"/>
            <a:headEnd/>
            <a:tailEnd/>
          </a:ln>
        </p:spPr>
        <p:txBody>
          <a:bodyPr wrap="square">
            <a:spAutoFit/>
          </a:bodyPr>
          <a:lstStyle/>
          <a:p>
            <a:r>
              <a:rPr lang="en-US" b="1">
                <a:solidFill>
                  <a:schemeClr val="accent1"/>
                </a:solidFill>
              </a:rPr>
              <a:t>Caution: </a:t>
            </a:r>
            <a:r>
              <a:rPr lang="en-US">
                <a:solidFill>
                  <a:schemeClr val="accent1"/>
                </a:solidFill>
              </a:rPr>
              <a:t>the cast aluminum inlet boss can crack if too much torque is applied</a:t>
            </a:r>
            <a:r>
              <a:rPr lang="en-US"/>
              <a:t>.</a:t>
            </a:r>
          </a:p>
        </p:txBody>
      </p:sp>
    </p:spTree>
    <p:extLst>
      <p:ext uri="{BB962C8B-B14F-4D97-AF65-F5344CB8AC3E}">
        <p14:creationId xmlns:p14="http://schemas.microsoft.com/office/powerpoint/2010/main" val="384853890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E6DADE2-22D3-4AD3-93C2-65ECAB7B9079}"/>
              </a:ext>
            </a:extLst>
          </p:cNvPr>
          <p:cNvSpPr txBox="1"/>
          <p:nvPr/>
        </p:nvSpPr>
        <p:spPr bwMode="auto">
          <a:xfrm>
            <a:off x="381000" y="1337022"/>
            <a:ext cx="7239000" cy="400110"/>
          </a:xfrm>
          <a:prstGeom prst="rect">
            <a:avLst/>
          </a:prstGeom>
          <a:noFill/>
          <a:ln w="9525">
            <a:noFill/>
            <a:miter lim="800000"/>
            <a:headEnd/>
            <a:tailEnd/>
          </a:ln>
        </p:spPr>
        <p:txBody>
          <a:bodyPr wrap="square" rtlCol="0">
            <a:spAutoFit/>
          </a:bodyPr>
          <a:lstStyle/>
          <a:p>
            <a:r>
              <a:rPr lang="en-US" sz="2000"/>
              <a:t>For furnaces with proven/intermittent pilot ignition:</a:t>
            </a:r>
          </a:p>
        </p:txBody>
      </p:sp>
      <p:sp>
        <p:nvSpPr>
          <p:cNvPr id="15" name="Title 9">
            <a:extLst>
              <a:ext uri="{FF2B5EF4-FFF2-40B4-BE49-F238E27FC236}">
                <a16:creationId xmlns:a16="http://schemas.microsoft.com/office/drawing/2014/main" id="{9BCD03AA-14A8-4A84-88CB-76C4210042E2}"/>
              </a:ext>
            </a:extLst>
          </p:cNvPr>
          <p:cNvSpPr>
            <a:spLocks noGrp="1"/>
          </p:cNvSpPr>
          <p:nvPr>
            <p:ph type="title"/>
          </p:nvPr>
        </p:nvSpPr>
        <p:spPr>
          <a:xfrm>
            <a:off x="393192" y="123988"/>
            <a:ext cx="8356600" cy="951665"/>
          </a:xfrm>
        </p:spPr>
        <p:txBody>
          <a:bodyPr/>
          <a:lstStyle/>
          <a:p>
            <a:r>
              <a:rPr lang="en-US" b="1"/>
              <a:t>36H and 36G Pilot Tubing Installation</a:t>
            </a:r>
          </a:p>
        </p:txBody>
      </p:sp>
      <p:pic>
        <p:nvPicPr>
          <p:cNvPr id="16" name="Picture 3" descr="C:\Users\wra0203\Desktop\Gas Valve Project\Valve Project Pictures\DSC_0766.JPG">
            <a:extLst>
              <a:ext uri="{FF2B5EF4-FFF2-40B4-BE49-F238E27FC236}">
                <a16:creationId xmlns:a16="http://schemas.microsoft.com/office/drawing/2014/main" id="{6DAEEED0-B393-4D51-B1DD-F0B2F15B127D}"/>
              </a:ext>
            </a:extLst>
          </p:cNvPr>
          <p:cNvPicPr>
            <a:picLocks noChangeAspect="1" noChangeArrowheads="1"/>
          </p:cNvPicPr>
          <p:nvPr/>
        </p:nvPicPr>
        <p:blipFill>
          <a:blip r:embed="rId3" cstate="print"/>
          <a:srcRect r="32130"/>
          <a:stretch>
            <a:fillRect/>
          </a:stretch>
        </p:blipFill>
        <p:spPr bwMode="auto">
          <a:xfrm>
            <a:off x="457200" y="2591783"/>
            <a:ext cx="2362200" cy="2305236"/>
          </a:xfrm>
          <a:prstGeom prst="rect">
            <a:avLst/>
          </a:prstGeom>
          <a:noFill/>
          <a:effectLst/>
        </p:spPr>
      </p:pic>
      <p:pic>
        <p:nvPicPr>
          <p:cNvPr id="17" name="Picture 4" descr="C:\Users\wra0203\Pictures\Valve Project\DSC_0777.JPG">
            <a:extLst>
              <a:ext uri="{FF2B5EF4-FFF2-40B4-BE49-F238E27FC236}">
                <a16:creationId xmlns:a16="http://schemas.microsoft.com/office/drawing/2014/main" id="{D9886C3C-6179-46B3-939B-6ED9BE58ED8C}"/>
              </a:ext>
            </a:extLst>
          </p:cNvPr>
          <p:cNvPicPr>
            <a:picLocks noChangeAspect="1" noChangeArrowheads="1"/>
          </p:cNvPicPr>
          <p:nvPr/>
        </p:nvPicPr>
        <p:blipFill rotWithShape="1">
          <a:blip r:embed="rId4" cstate="print"/>
          <a:srcRect l="15027" t="2412" r="18740" b="-1"/>
          <a:stretch/>
        </p:blipFill>
        <p:spPr bwMode="auto">
          <a:xfrm>
            <a:off x="3390392" y="2590800"/>
            <a:ext cx="2362199" cy="2305235"/>
          </a:xfrm>
          <a:prstGeom prst="rect">
            <a:avLst/>
          </a:prstGeom>
          <a:noFill/>
          <a:effectLst/>
        </p:spPr>
      </p:pic>
      <p:pic>
        <p:nvPicPr>
          <p:cNvPr id="18" name="Picture 2" descr="C:\Users\wra0203\Desktop\Gas Valve Project\Valve Project Pictures\DSC_0778.JPG">
            <a:extLst>
              <a:ext uri="{FF2B5EF4-FFF2-40B4-BE49-F238E27FC236}">
                <a16:creationId xmlns:a16="http://schemas.microsoft.com/office/drawing/2014/main" id="{E8E978F9-D4E2-4A89-8804-CEEDAE384D90}"/>
              </a:ext>
            </a:extLst>
          </p:cNvPr>
          <p:cNvPicPr>
            <a:picLocks noChangeAspect="1" noChangeArrowheads="1"/>
          </p:cNvPicPr>
          <p:nvPr/>
        </p:nvPicPr>
        <p:blipFill rotWithShape="1">
          <a:blip r:embed="rId5" cstate="print"/>
          <a:srcRect l="33767" t="2412" r="-1" b="-1"/>
          <a:stretch/>
        </p:blipFill>
        <p:spPr bwMode="auto">
          <a:xfrm>
            <a:off x="6324599" y="2591783"/>
            <a:ext cx="2362200" cy="2305236"/>
          </a:xfrm>
          <a:prstGeom prst="rect">
            <a:avLst/>
          </a:prstGeom>
          <a:noFill/>
          <a:effectLst/>
        </p:spPr>
      </p:pic>
      <p:sp>
        <p:nvSpPr>
          <p:cNvPr id="19" name="TextBox 18">
            <a:extLst>
              <a:ext uri="{FF2B5EF4-FFF2-40B4-BE49-F238E27FC236}">
                <a16:creationId xmlns:a16="http://schemas.microsoft.com/office/drawing/2014/main" id="{BD511BCA-76B5-4C0B-BF4A-AA12FF44C71D}"/>
              </a:ext>
            </a:extLst>
          </p:cNvPr>
          <p:cNvSpPr txBox="1"/>
          <p:nvPr/>
        </p:nvSpPr>
        <p:spPr>
          <a:xfrm>
            <a:off x="381000" y="5048109"/>
            <a:ext cx="2209800" cy="338554"/>
          </a:xfrm>
          <a:prstGeom prst="rect">
            <a:avLst/>
          </a:prstGeom>
          <a:noFill/>
        </p:spPr>
        <p:txBody>
          <a:bodyPr wrap="square" rtlCol="0">
            <a:spAutoFit/>
          </a:bodyPr>
          <a:lstStyle/>
          <a:p>
            <a:pPr marL="342900" indent="-342900">
              <a:buFont typeface="+mj-lt"/>
              <a:buAutoNum type="arabicPeriod"/>
            </a:pPr>
            <a:r>
              <a:rPr lang="en-US" sz="1600"/>
              <a:t>Remove pilot plug</a:t>
            </a:r>
          </a:p>
        </p:txBody>
      </p:sp>
      <p:sp>
        <p:nvSpPr>
          <p:cNvPr id="20" name="TextBox 19">
            <a:extLst>
              <a:ext uri="{FF2B5EF4-FFF2-40B4-BE49-F238E27FC236}">
                <a16:creationId xmlns:a16="http://schemas.microsoft.com/office/drawing/2014/main" id="{ADA59FD9-6908-4F7F-BB20-4BD9361F7433}"/>
              </a:ext>
            </a:extLst>
          </p:cNvPr>
          <p:cNvSpPr txBox="1"/>
          <p:nvPr/>
        </p:nvSpPr>
        <p:spPr>
          <a:xfrm>
            <a:off x="3346392" y="5049419"/>
            <a:ext cx="2400300" cy="584775"/>
          </a:xfrm>
          <a:prstGeom prst="rect">
            <a:avLst/>
          </a:prstGeom>
          <a:noFill/>
        </p:spPr>
        <p:txBody>
          <a:bodyPr wrap="square" rtlCol="0">
            <a:spAutoFit/>
          </a:bodyPr>
          <a:lstStyle/>
          <a:p>
            <a:pPr marL="342900" indent="-342900">
              <a:buFont typeface="+mj-lt"/>
              <a:buAutoNum type="arabicPeriod" startAt="2"/>
            </a:pPr>
            <a:r>
              <a:rPr lang="en-US" sz="1600"/>
              <a:t>Install new pilot   compression fitting</a:t>
            </a:r>
          </a:p>
        </p:txBody>
      </p:sp>
      <p:sp>
        <p:nvSpPr>
          <p:cNvPr id="21" name="TextBox 20">
            <a:extLst>
              <a:ext uri="{FF2B5EF4-FFF2-40B4-BE49-F238E27FC236}">
                <a16:creationId xmlns:a16="http://schemas.microsoft.com/office/drawing/2014/main" id="{0F634D37-E51D-4E44-B11B-7AB017325988}"/>
              </a:ext>
            </a:extLst>
          </p:cNvPr>
          <p:cNvSpPr txBox="1"/>
          <p:nvPr/>
        </p:nvSpPr>
        <p:spPr>
          <a:xfrm>
            <a:off x="6248400" y="5049419"/>
            <a:ext cx="2590800" cy="830997"/>
          </a:xfrm>
          <a:prstGeom prst="rect">
            <a:avLst/>
          </a:prstGeom>
          <a:noFill/>
        </p:spPr>
        <p:txBody>
          <a:bodyPr wrap="square" rtlCol="0">
            <a:spAutoFit/>
          </a:bodyPr>
          <a:lstStyle/>
          <a:p>
            <a:pPr marL="342900" indent="-342900">
              <a:buFont typeface="+mj-lt"/>
              <a:buAutoNum type="arabicPeriod" startAt="3"/>
            </a:pPr>
            <a:r>
              <a:rPr lang="en-US" sz="1600"/>
              <a:t>Tighten until the ferrule breaks loose, then a half turn more</a:t>
            </a:r>
          </a:p>
        </p:txBody>
      </p:sp>
    </p:spTree>
    <p:extLst>
      <p:ext uri="{BB962C8B-B14F-4D97-AF65-F5344CB8AC3E}">
        <p14:creationId xmlns:p14="http://schemas.microsoft.com/office/powerpoint/2010/main" val="339704144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63" name="Rectangle 1031"/>
          <p:cNvSpPr>
            <a:spLocks noGrp="1" noChangeArrowheads="1"/>
          </p:cNvSpPr>
          <p:nvPr>
            <p:ph type="title"/>
          </p:nvPr>
        </p:nvSpPr>
        <p:spPr>
          <a:xfrm>
            <a:off x="381000" y="143038"/>
            <a:ext cx="8356600" cy="820103"/>
          </a:xfrm>
        </p:spPr>
        <p:txBody>
          <a:bodyPr>
            <a:normAutofit/>
          </a:bodyPr>
          <a:lstStyle/>
          <a:p>
            <a:pPr>
              <a:defRPr/>
            </a:pPr>
            <a:r>
              <a:rPr lang="en-US" b="1"/>
              <a:t>A Basic Gas Train</a:t>
            </a:r>
          </a:p>
        </p:txBody>
      </p:sp>
      <p:grpSp>
        <p:nvGrpSpPr>
          <p:cNvPr id="2" name="Group 1">
            <a:extLst>
              <a:ext uri="{FF2B5EF4-FFF2-40B4-BE49-F238E27FC236}">
                <a16:creationId xmlns:a16="http://schemas.microsoft.com/office/drawing/2014/main" id="{7C2D7031-0D86-4B00-9E2A-D6807B7AC2DD}"/>
              </a:ext>
            </a:extLst>
          </p:cNvPr>
          <p:cNvGrpSpPr/>
          <p:nvPr/>
        </p:nvGrpSpPr>
        <p:grpSpPr>
          <a:xfrm>
            <a:off x="1087997" y="2149185"/>
            <a:ext cx="6968006" cy="4406086"/>
            <a:chOff x="1794528" y="2150006"/>
            <a:chExt cx="6274085" cy="3967298"/>
          </a:xfrm>
        </p:grpSpPr>
        <p:sp>
          <p:nvSpPr>
            <p:cNvPr id="77" name="Oval 1026">
              <a:extLst>
                <a:ext uri="{FF2B5EF4-FFF2-40B4-BE49-F238E27FC236}">
                  <a16:creationId xmlns:a16="http://schemas.microsoft.com/office/drawing/2014/main" id="{0DC04959-E919-457D-9702-FC17A3511990}"/>
                </a:ext>
              </a:extLst>
            </p:cNvPr>
            <p:cNvSpPr>
              <a:spLocks noChangeArrowheads="1"/>
            </p:cNvSpPr>
            <p:nvPr/>
          </p:nvSpPr>
          <p:spPr bwMode="auto">
            <a:xfrm>
              <a:off x="7134175" y="4486101"/>
              <a:ext cx="401864" cy="400474"/>
            </a:xfrm>
            <a:prstGeom prst="ellipse">
              <a:avLst/>
            </a:prstGeom>
            <a:solidFill>
              <a:schemeClr val="folHlink"/>
            </a:solidFill>
            <a:ln w="9525">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78" name="Oval 1027">
              <a:extLst>
                <a:ext uri="{FF2B5EF4-FFF2-40B4-BE49-F238E27FC236}">
                  <a16:creationId xmlns:a16="http://schemas.microsoft.com/office/drawing/2014/main" id="{BF83A315-94CE-4FA9-AF00-E8BDF55530ED}"/>
                </a:ext>
              </a:extLst>
            </p:cNvPr>
            <p:cNvSpPr>
              <a:spLocks noChangeArrowheads="1"/>
            </p:cNvSpPr>
            <p:nvPr/>
          </p:nvSpPr>
          <p:spPr bwMode="auto">
            <a:xfrm>
              <a:off x="6333228" y="4486101"/>
              <a:ext cx="400474" cy="400474"/>
            </a:xfrm>
            <a:prstGeom prst="ellipse">
              <a:avLst/>
            </a:prstGeom>
            <a:solidFill>
              <a:schemeClr val="folHlink"/>
            </a:solidFill>
            <a:ln w="9525">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79" name="AutoShape 1028">
              <a:extLst>
                <a:ext uri="{FF2B5EF4-FFF2-40B4-BE49-F238E27FC236}">
                  <a16:creationId xmlns:a16="http://schemas.microsoft.com/office/drawing/2014/main" id="{263AA87C-8142-4727-B47D-DA6CAF847EFB}"/>
                </a:ext>
              </a:extLst>
            </p:cNvPr>
            <p:cNvSpPr>
              <a:spLocks noChangeArrowheads="1"/>
            </p:cNvSpPr>
            <p:nvPr/>
          </p:nvSpPr>
          <p:spPr bwMode="auto">
            <a:xfrm>
              <a:off x="3531304" y="4552847"/>
              <a:ext cx="399083" cy="266982"/>
            </a:xfrm>
            <a:prstGeom prst="roundRect">
              <a:avLst>
                <a:gd name="adj" fmla="val 16667"/>
              </a:avLst>
            </a:prstGeom>
            <a:gradFill rotWithShape="0">
              <a:gsLst>
                <a:gs pos="0">
                  <a:schemeClr val="folHlink"/>
                </a:gs>
                <a:gs pos="100000">
                  <a:schemeClr val="fo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80" name="Rectangle 1029">
              <a:extLst>
                <a:ext uri="{FF2B5EF4-FFF2-40B4-BE49-F238E27FC236}">
                  <a16:creationId xmlns:a16="http://schemas.microsoft.com/office/drawing/2014/main" id="{36BD9DE6-A5EA-4CD9-8ACB-70DC769BE7C0}"/>
                </a:ext>
              </a:extLst>
            </p:cNvPr>
            <p:cNvSpPr>
              <a:spLocks noChangeArrowheads="1"/>
            </p:cNvSpPr>
            <p:nvPr/>
          </p:nvSpPr>
          <p:spPr bwMode="auto">
            <a:xfrm>
              <a:off x="2929203" y="4619593"/>
              <a:ext cx="602101" cy="133491"/>
            </a:xfrm>
            <a:prstGeom prst="rect">
              <a:avLst/>
            </a:prstGeom>
            <a:gradFill rotWithShape="0">
              <a:gsLst>
                <a:gs pos="0">
                  <a:srgbClr val="C0C0C0">
                    <a:gamma/>
                    <a:shade val="46275"/>
                    <a:invGamma/>
                  </a:srgbClr>
                </a:gs>
                <a:gs pos="50000">
                  <a:srgbClr val="C0C0C0"/>
                </a:gs>
                <a:gs pos="100000">
                  <a:srgbClr val="C0C0C0">
                    <a:gamma/>
                    <a:shade val="46275"/>
                    <a:invGamma/>
                  </a:srgbClr>
                </a:gs>
              </a:gsLst>
              <a:lin ang="540000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81" name="AutoShape 1030">
              <a:extLst>
                <a:ext uri="{FF2B5EF4-FFF2-40B4-BE49-F238E27FC236}">
                  <a16:creationId xmlns:a16="http://schemas.microsoft.com/office/drawing/2014/main" id="{2088976C-B52A-428D-BA6E-0D28B469062E}"/>
                </a:ext>
              </a:extLst>
            </p:cNvPr>
            <p:cNvSpPr>
              <a:spLocks noChangeArrowheads="1"/>
            </p:cNvSpPr>
            <p:nvPr/>
          </p:nvSpPr>
          <p:spPr bwMode="auto">
            <a:xfrm rot="16200000">
              <a:off x="2028833" y="3651086"/>
              <a:ext cx="200237" cy="13488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FFCC00">
                    <a:gamma/>
                    <a:shade val="46275"/>
                    <a:invGamma/>
                  </a:srgbClr>
                </a:gs>
                <a:gs pos="50000">
                  <a:srgbClr val="FFCC00"/>
                </a:gs>
                <a:gs pos="100000">
                  <a:srgbClr val="FFCC00">
                    <a:gamma/>
                    <a:shade val="46275"/>
                    <a:invGamma/>
                  </a:srgbClr>
                </a:gs>
              </a:gsLst>
              <a:lin ang="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82" name="Rectangle 1033">
              <a:extLst>
                <a:ext uri="{FF2B5EF4-FFF2-40B4-BE49-F238E27FC236}">
                  <a16:creationId xmlns:a16="http://schemas.microsoft.com/office/drawing/2014/main" id="{82CDF093-65D4-4E87-8D06-103A93F334F3}"/>
                </a:ext>
              </a:extLst>
            </p:cNvPr>
            <p:cNvSpPr>
              <a:spLocks noChangeArrowheads="1"/>
            </p:cNvSpPr>
            <p:nvPr/>
          </p:nvSpPr>
          <p:spPr bwMode="auto">
            <a:xfrm>
              <a:off x="1928019" y="2416988"/>
              <a:ext cx="133491" cy="2736569"/>
            </a:xfrm>
            <a:prstGeom prst="rect">
              <a:avLst/>
            </a:prstGeom>
            <a:gradFill rotWithShape="0">
              <a:gsLst>
                <a:gs pos="0">
                  <a:srgbClr val="C0C0C0">
                    <a:gamma/>
                    <a:shade val="46275"/>
                    <a:invGamma/>
                  </a:srgbClr>
                </a:gs>
                <a:gs pos="50000">
                  <a:srgbClr val="C0C0C0"/>
                </a:gs>
                <a:gs pos="100000">
                  <a:srgbClr val="C0C0C0">
                    <a:gamma/>
                    <a:shade val="46275"/>
                    <a:invGamma/>
                  </a:srgbClr>
                </a:gs>
              </a:gsLst>
              <a:lin ang="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83" name="Rectangle 1034">
              <a:extLst>
                <a:ext uri="{FF2B5EF4-FFF2-40B4-BE49-F238E27FC236}">
                  <a16:creationId xmlns:a16="http://schemas.microsoft.com/office/drawing/2014/main" id="{E7452BC8-D1ED-4ED3-A8EF-EE362B0C9A0C}"/>
                </a:ext>
              </a:extLst>
            </p:cNvPr>
            <p:cNvSpPr>
              <a:spLocks noChangeArrowheads="1"/>
            </p:cNvSpPr>
            <p:nvPr/>
          </p:nvSpPr>
          <p:spPr bwMode="auto">
            <a:xfrm>
              <a:off x="2061510" y="4619593"/>
              <a:ext cx="667456" cy="133491"/>
            </a:xfrm>
            <a:prstGeom prst="rect">
              <a:avLst/>
            </a:prstGeom>
            <a:gradFill rotWithShape="0">
              <a:gsLst>
                <a:gs pos="0">
                  <a:srgbClr val="C0C0C0">
                    <a:gamma/>
                    <a:shade val="46275"/>
                    <a:invGamma/>
                  </a:srgbClr>
                </a:gs>
                <a:gs pos="50000">
                  <a:srgbClr val="C0C0C0"/>
                </a:gs>
                <a:gs pos="100000">
                  <a:srgbClr val="C0C0C0">
                    <a:gamma/>
                    <a:shade val="46275"/>
                    <a:invGamma/>
                  </a:srgbClr>
                </a:gs>
              </a:gsLst>
              <a:lin ang="540000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84" name="AutoShape 1035">
              <a:extLst>
                <a:ext uri="{FF2B5EF4-FFF2-40B4-BE49-F238E27FC236}">
                  <a16:creationId xmlns:a16="http://schemas.microsoft.com/office/drawing/2014/main" id="{7D6895F1-AA66-42BF-959D-3FFEC4FFF731}"/>
                </a:ext>
              </a:extLst>
            </p:cNvPr>
            <p:cNvSpPr>
              <a:spLocks noChangeArrowheads="1"/>
            </p:cNvSpPr>
            <p:nvPr/>
          </p:nvSpPr>
          <p:spPr bwMode="auto">
            <a:xfrm rot="5400000">
              <a:off x="1928715" y="5087507"/>
              <a:ext cx="133491" cy="265591"/>
            </a:xfrm>
            <a:prstGeom prst="flowChartDelay">
              <a:avLst/>
            </a:prstGeom>
            <a:gradFill rotWithShape="0">
              <a:gsLst>
                <a:gs pos="0">
                  <a:srgbClr val="C0C0C0">
                    <a:gamma/>
                    <a:shade val="46275"/>
                    <a:invGamma/>
                  </a:srgbClr>
                </a:gs>
                <a:gs pos="50000">
                  <a:srgbClr val="C0C0C0"/>
                </a:gs>
                <a:gs pos="100000">
                  <a:srgbClr val="C0C0C0">
                    <a:gamma/>
                    <a:shade val="46275"/>
                    <a:invGamma/>
                  </a:srgbClr>
                </a:gs>
              </a:gsLst>
              <a:lin ang="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85" name="Oval 1036">
              <a:extLst>
                <a:ext uri="{FF2B5EF4-FFF2-40B4-BE49-F238E27FC236}">
                  <a16:creationId xmlns:a16="http://schemas.microsoft.com/office/drawing/2014/main" id="{E3B7F7CB-BABF-4D90-852B-AE488B2F8761}"/>
                </a:ext>
              </a:extLst>
            </p:cNvPr>
            <p:cNvSpPr>
              <a:spLocks noChangeArrowheads="1"/>
            </p:cNvSpPr>
            <p:nvPr/>
          </p:nvSpPr>
          <p:spPr bwMode="auto">
            <a:xfrm rot="16200000">
              <a:off x="1828596" y="3585732"/>
              <a:ext cx="333728" cy="265591"/>
            </a:xfrm>
            <a:prstGeom prst="ellipse">
              <a:avLst/>
            </a:prstGeom>
            <a:gradFill rotWithShape="0">
              <a:gsLst>
                <a:gs pos="0">
                  <a:srgbClr val="FFCC00">
                    <a:gamma/>
                    <a:shade val="46275"/>
                    <a:invGamma/>
                  </a:srgbClr>
                </a:gs>
                <a:gs pos="100000">
                  <a:srgbClr val="FFCC00"/>
                </a:gs>
              </a:gsLst>
              <a:path path="shape">
                <a:fillToRect l="50000" t="50000" r="50000" b="50000"/>
              </a:path>
            </a:gradFill>
            <a:ln w="9525">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86" name="AutoShape 1037">
              <a:extLst>
                <a:ext uri="{FF2B5EF4-FFF2-40B4-BE49-F238E27FC236}">
                  <a16:creationId xmlns:a16="http://schemas.microsoft.com/office/drawing/2014/main" id="{EC69BE28-94B1-4706-B247-92E41D42D379}"/>
                </a:ext>
              </a:extLst>
            </p:cNvPr>
            <p:cNvSpPr>
              <a:spLocks noChangeArrowheads="1"/>
            </p:cNvSpPr>
            <p:nvPr/>
          </p:nvSpPr>
          <p:spPr bwMode="auto">
            <a:xfrm rot="5400000">
              <a:off x="1962087" y="3719223"/>
              <a:ext cx="66746" cy="265591"/>
            </a:xfrm>
            <a:prstGeom prst="flowChartTerminator">
              <a:avLst/>
            </a:prstGeom>
            <a:gradFill rotWithShape="0">
              <a:gsLst>
                <a:gs pos="0">
                  <a:srgbClr val="FFCC00">
                    <a:gamma/>
                    <a:shade val="46275"/>
                    <a:invGamma/>
                  </a:srgbClr>
                </a:gs>
                <a:gs pos="50000">
                  <a:srgbClr val="FFCC00"/>
                </a:gs>
                <a:gs pos="100000">
                  <a:srgbClr val="FFCC00">
                    <a:gamma/>
                    <a:shade val="46275"/>
                    <a:invGamma/>
                  </a:srgbClr>
                </a:gs>
              </a:gsLst>
              <a:lin ang="540000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87" name="AutoShape 1038">
              <a:extLst>
                <a:ext uri="{FF2B5EF4-FFF2-40B4-BE49-F238E27FC236}">
                  <a16:creationId xmlns:a16="http://schemas.microsoft.com/office/drawing/2014/main" id="{5BB46BE5-D682-4829-A107-3F1A668A8257}"/>
                </a:ext>
              </a:extLst>
            </p:cNvPr>
            <p:cNvSpPr>
              <a:spLocks noChangeArrowheads="1"/>
            </p:cNvSpPr>
            <p:nvPr/>
          </p:nvSpPr>
          <p:spPr bwMode="auto">
            <a:xfrm rot="5400000">
              <a:off x="1962087" y="3452240"/>
              <a:ext cx="66746" cy="265591"/>
            </a:xfrm>
            <a:prstGeom prst="flowChartTerminator">
              <a:avLst/>
            </a:prstGeom>
            <a:gradFill rotWithShape="0">
              <a:gsLst>
                <a:gs pos="0">
                  <a:srgbClr val="FFCC00">
                    <a:gamma/>
                    <a:shade val="46275"/>
                    <a:invGamma/>
                  </a:srgbClr>
                </a:gs>
                <a:gs pos="50000">
                  <a:srgbClr val="FFCC00"/>
                </a:gs>
                <a:gs pos="100000">
                  <a:srgbClr val="FFCC00">
                    <a:gamma/>
                    <a:shade val="46275"/>
                    <a:invGamma/>
                  </a:srgbClr>
                </a:gs>
              </a:gsLst>
              <a:lin ang="540000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88" name="Line 1039">
              <a:extLst>
                <a:ext uri="{FF2B5EF4-FFF2-40B4-BE49-F238E27FC236}">
                  <a16:creationId xmlns:a16="http://schemas.microsoft.com/office/drawing/2014/main" id="{B50A33D8-AB9C-4C3C-B1C2-716F98F3D0DE}"/>
                </a:ext>
              </a:extLst>
            </p:cNvPr>
            <p:cNvSpPr>
              <a:spLocks noChangeShapeType="1"/>
            </p:cNvSpPr>
            <p:nvPr/>
          </p:nvSpPr>
          <p:spPr bwMode="auto">
            <a:xfrm>
              <a:off x="1928019" y="3818646"/>
              <a:ext cx="0" cy="66746"/>
            </a:xfrm>
            <a:prstGeom prst="line">
              <a:avLst/>
            </a:prstGeom>
            <a:noFill/>
            <a:ln w="19050">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89" name="Line 1040">
              <a:extLst>
                <a:ext uri="{FF2B5EF4-FFF2-40B4-BE49-F238E27FC236}">
                  <a16:creationId xmlns:a16="http://schemas.microsoft.com/office/drawing/2014/main" id="{A76BE2B7-9364-4EA0-9235-3A9709C4508C}"/>
                </a:ext>
              </a:extLst>
            </p:cNvPr>
            <p:cNvSpPr>
              <a:spLocks noChangeShapeType="1"/>
            </p:cNvSpPr>
            <p:nvPr/>
          </p:nvSpPr>
          <p:spPr bwMode="auto">
            <a:xfrm>
              <a:off x="2061510" y="3818646"/>
              <a:ext cx="0" cy="66746"/>
            </a:xfrm>
            <a:prstGeom prst="line">
              <a:avLst/>
            </a:prstGeom>
            <a:noFill/>
            <a:ln w="19050">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90" name="Line 1041">
              <a:extLst>
                <a:ext uri="{FF2B5EF4-FFF2-40B4-BE49-F238E27FC236}">
                  <a16:creationId xmlns:a16="http://schemas.microsoft.com/office/drawing/2014/main" id="{B3B1D69C-BDCF-46A5-B7AE-834EC8F9C9C2}"/>
                </a:ext>
              </a:extLst>
            </p:cNvPr>
            <p:cNvSpPr>
              <a:spLocks noChangeShapeType="1"/>
            </p:cNvSpPr>
            <p:nvPr/>
          </p:nvSpPr>
          <p:spPr bwMode="auto">
            <a:xfrm rot="5400000">
              <a:off x="1894646" y="3585036"/>
              <a:ext cx="66746" cy="0"/>
            </a:xfrm>
            <a:prstGeom prst="line">
              <a:avLst/>
            </a:prstGeom>
            <a:noFill/>
            <a:ln w="19050">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91" name="Line 1042">
              <a:extLst>
                <a:ext uri="{FF2B5EF4-FFF2-40B4-BE49-F238E27FC236}">
                  <a16:creationId xmlns:a16="http://schemas.microsoft.com/office/drawing/2014/main" id="{22B2C359-DABF-4792-97F4-3D8AA8DF3B72}"/>
                </a:ext>
              </a:extLst>
            </p:cNvPr>
            <p:cNvSpPr>
              <a:spLocks noChangeShapeType="1"/>
            </p:cNvSpPr>
            <p:nvPr/>
          </p:nvSpPr>
          <p:spPr bwMode="auto">
            <a:xfrm rot="5400000">
              <a:off x="2028138" y="3585036"/>
              <a:ext cx="66746" cy="0"/>
            </a:xfrm>
            <a:prstGeom prst="line">
              <a:avLst/>
            </a:prstGeom>
            <a:noFill/>
            <a:ln w="19050">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92" name="Line 1043">
              <a:extLst>
                <a:ext uri="{FF2B5EF4-FFF2-40B4-BE49-F238E27FC236}">
                  <a16:creationId xmlns:a16="http://schemas.microsoft.com/office/drawing/2014/main" id="{C1124453-4B15-4D13-822E-0083D59136AA}"/>
                </a:ext>
              </a:extLst>
            </p:cNvPr>
            <p:cNvSpPr>
              <a:spLocks noChangeShapeType="1"/>
            </p:cNvSpPr>
            <p:nvPr/>
          </p:nvSpPr>
          <p:spPr bwMode="auto">
            <a:xfrm flipH="1" flipV="1">
              <a:off x="2196392" y="3551663"/>
              <a:ext cx="0" cy="266982"/>
            </a:xfrm>
            <a:prstGeom prst="line">
              <a:avLst/>
            </a:prstGeom>
            <a:noFill/>
            <a:ln w="28575">
              <a:solidFill>
                <a:srgbClr val="C0C0C0"/>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93" name="Line 1044">
              <a:extLst>
                <a:ext uri="{FF2B5EF4-FFF2-40B4-BE49-F238E27FC236}">
                  <a16:creationId xmlns:a16="http://schemas.microsoft.com/office/drawing/2014/main" id="{188A5C23-FD6C-4312-9BB9-53E307982F12}"/>
                </a:ext>
              </a:extLst>
            </p:cNvPr>
            <p:cNvSpPr>
              <a:spLocks noChangeShapeType="1"/>
            </p:cNvSpPr>
            <p:nvPr/>
          </p:nvSpPr>
          <p:spPr bwMode="auto">
            <a:xfrm flipH="1" flipV="1">
              <a:off x="2196392" y="3484918"/>
              <a:ext cx="0" cy="133491"/>
            </a:xfrm>
            <a:prstGeom prst="line">
              <a:avLst/>
            </a:prstGeom>
            <a:noFill/>
            <a:ln w="57150">
              <a:solidFill>
                <a:srgbClr val="FF3300"/>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94" name="Rectangle 1045">
              <a:extLst>
                <a:ext uri="{FF2B5EF4-FFF2-40B4-BE49-F238E27FC236}">
                  <a16:creationId xmlns:a16="http://schemas.microsoft.com/office/drawing/2014/main" id="{A9F0F7C6-0B70-4B7B-8225-2F07EA8373E0}"/>
                </a:ext>
              </a:extLst>
            </p:cNvPr>
            <p:cNvSpPr>
              <a:spLocks noChangeArrowheads="1"/>
            </p:cNvSpPr>
            <p:nvPr/>
          </p:nvSpPr>
          <p:spPr bwMode="auto">
            <a:xfrm>
              <a:off x="1928019" y="4486101"/>
              <a:ext cx="133491" cy="400474"/>
            </a:xfrm>
            <a:prstGeom prst="rect">
              <a:avLst/>
            </a:prstGeom>
            <a:gradFill rotWithShape="0">
              <a:gsLst>
                <a:gs pos="0">
                  <a:schemeClr val="folHlink">
                    <a:gamma/>
                    <a:shade val="0"/>
                    <a:invGamma/>
                  </a:schemeClr>
                </a:gs>
                <a:gs pos="50000">
                  <a:schemeClr val="folHlink"/>
                </a:gs>
                <a:gs pos="100000">
                  <a:schemeClr val="folHlink">
                    <a:gamma/>
                    <a:shade val="0"/>
                    <a:invGamma/>
                  </a:schemeClr>
                </a:gs>
              </a:gsLst>
              <a:lin ang="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95" name="Rectangle 1046">
              <a:extLst>
                <a:ext uri="{FF2B5EF4-FFF2-40B4-BE49-F238E27FC236}">
                  <a16:creationId xmlns:a16="http://schemas.microsoft.com/office/drawing/2014/main" id="{F5E2AFE2-52A8-4DA7-9DAC-E2360A066701}"/>
                </a:ext>
              </a:extLst>
            </p:cNvPr>
            <p:cNvSpPr>
              <a:spLocks noChangeArrowheads="1"/>
            </p:cNvSpPr>
            <p:nvPr/>
          </p:nvSpPr>
          <p:spPr bwMode="auto">
            <a:xfrm rot="5400000">
              <a:off x="2094883" y="4586220"/>
              <a:ext cx="133491" cy="200237"/>
            </a:xfrm>
            <a:prstGeom prst="rect">
              <a:avLst/>
            </a:prstGeom>
            <a:gradFill rotWithShape="0">
              <a:gsLst>
                <a:gs pos="0">
                  <a:schemeClr val="folHlink">
                    <a:gamma/>
                    <a:shade val="0"/>
                    <a:invGamma/>
                  </a:schemeClr>
                </a:gs>
                <a:gs pos="50000">
                  <a:schemeClr val="folHlink"/>
                </a:gs>
                <a:gs pos="100000">
                  <a:schemeClr val="folHlink">
                    <a:gamma/>
                    <a:shade val="0"/>
                    <a:invGamma/>
                  </a:schemeClr>
                </a:gs>
              </a:gsLst>
              <a:lin ang="540000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96" name="AutoShape 1047">
              <a:extLst>
                <a:ext uri="{FF2B5EF4-FFF2-40B4-BE49-F238E27FC236}">
                  <a16:creationId xmlns:a16="http://schemas.microsoft.com/office/drawing/2014/main" id="{9C6CEAE6-FD34-4F42-B0C5-7FDBBB8D5EB4}"/>
                </a:ext>
              </a:extLst>
            </p:cNvPr>
            <p:cNvSpPr>
              <a:spLocks noChangeArrowheads="1"/>
            </p:cNvSpPr>
            <p:nvPr/>
          </p:nvSpPr>
          <p:spPr bwMode="auto">
            <a:xfrm>
              <a:off x="3463168" y="4552847"/>
              <a:ext cx="68137" cy="266982"/>
            </a:xfrm>
            <a:prstGeom prst="flowChartTerminator">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97" name="AutoShape 1048">
              <a:extLst>
                <a:ext uri="{FF2B5EF4-FFF2-40B4-BE49-F238E27FC236}">
                  <a16:creationId xmlns:a16="http://schemas.microsoft.com/office/drawing/2014/main" id="{D87FCCD4-E774-4F53-A18D-7EE7949169C8}"/>
                </a:ext>
              </a:extLst>
            </p:cNvPr>
            <p:cNvSpPr>
              <a:spLocks noChangeArrowheads="1"/>
            </p:cNvSpPr>
            <p:nvPr/>
          </p:nvSpPr>
          <p:spPr bwMode="auto">
            <a:xfrm>
              <a:off x="3930387" y="4552847"/>
              <a:ext cx="66746" cy="266982"/>
            </a:xfrm>
            <a:prstGeom prst="flowChartTerminator">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98" name="Rectangle 1049">
              <a:extLst>
                <a:ext uri="{FF2B5EF4-FFF2-40B4-BE49-F238E27FC236}">
                  <a16:creationId xmlns:a16="http://schemas.microsoft.com/office/drawing/2014/main" id="{68E6B290-3741-4E4B-8891-395A9C1561A3}"/>
                </a:ext>
              </a:extLst>
            </p:cNvPr>
            <p:cNvSpPr>
              <a:spLocks noChangeArrowheads="1"/>
            </p:cNvSpPr>
            <p:nvPr/>
          </p:nvSpPr>
          <p:spPr bwMode="auto">
            <a:xfrm>
              <a:off x="3596659" y="4486101"/>
              <a:ext cx="268373" cy="66746"/>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99" name="AutoShape 1050">
              <a:extLst>
                <a:ext uri="{FF2B5EF4-FFF2-40B4-BE49-F238E27FC236}">
                  <a16:creationId xmlns:a16="http://schemas.microsoft.com/office/drawing/2014/main" id="{1BB7DE8D-9E42-4402-AAD2-0B88980466C6}"/>
                </a:ext>
              </a:extLst>
            </p:cNvPr>
            <p:cNvSpPr>
              <a:spLocks noChangeArrowheads="1"/>
            </p:cNvSpPr>
            <p:nvPr/>
          </p:nvSpPr>
          <p:spPr bwMode="auto">
            <a:xfrm>
              <a:off x="3396422" y="4352610"/>
              <a:ext cx="667456" cy="133491"/>
            </a:xfrm>
            <a:prstGeom prst="roundRect">
              <a:avLst>
                <a:gd name="adj" fmla="val 16667"/>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100" name="AutoShape 1051">
              <a:extLst>
                <a:ext uri="{FF2B5EF4-FFF2-40B4-BE49-F238E27FC236}">
                  <a16:creationId xmlns:a16="http://schemas.microsoft.com/office/drawing/2014/main" id="{0102D85D-E122-4C4C-B455-843508103A5B}"/>
                </a:ext>
              </a:extLst>
            </p:cNvPr>
            <p:cNvSpPr>
              <a:spLocks noChangeArrowheads="1"/>
            </p:cNvSpPr>
            <p:nvPr/>
          </p:nvSpPr>
          <p:spPr bwMode="auto">
            <a:xfrm rot="10800000">
              <a:off x="3531304" y="4219119"/>
              <a:ext cx="399083" cy="13349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101" name="Rectangle 1052">
              <a:extLst>
                <a:ext uri="{FF2B5EF4-FFF2-40B4-BE49-F238E27FC236}">
                  <a16:creationId xmlns:a16="http://schemas.microsoft.com/office/drawing/2014/main" id="{49ABF1B4-AD72-4BBE-8227-ECDC43230C91}"/>
                </a:ext>
              </a:extLst>
            </p:cNvPr>
            <p:cNvSpPr>
              <a:spLocks noChangeArrowheads="1"/>
            </p:cNvSpPr>
            <p:nvPr/>
          </p:nvSpPr>
          <p:spPr bwMode="auto">
            <a:xfrm>
              <a:off x="3663404" y="4152374"/>
              <a:ext cx="133491" cy="66746"/>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102" name="Rectangle 1053">
              <a:extLst>
                <a:ext uri="{FF2B5EF4-FFF2-40B4-BE49-F238E27FC236}">
                  <a16:creationId xmlns:a16="http://schemas.microsoft.com/office/drawing/2014/main" id="{F8725199-0065-4B3C-A5F8-0B072C74AEDD}"/>
                </a:ext>
              </a:extLst>
            </p:cNvPr>
            <p:cNvSpPr>
              <a:spLocks noChangeArrowheads="1"/>
            </p:cNvSpPr>
            <p:nvPr/>
          </p:nvSpPr>
          <p:spPr bwMode="auto">
            <a:xfrm>
              <a:off x="3997132" y="4619593"/>
              <a:ext cx="600710" cy="133491"/>
            </a:xfrm>
            <a:prstGeom prst="rect">
              <a:avLst/>
            </a:prstGeom>
            <a:gradFill rotWithShape="0">
              <a:gsLst>
                <a:gs pos="0">
                  <a:srgbClr val="C0C0C0">
                    <a:gamma/>
                    <a:shade val="46275"/>
                    <a:invGamma/>
                  </a:srgbClr>
                </a:gs>
                <a:gs pos="50000">
                  <a:srgbClr val="C0C0C0"/>
                </a:gs>
                <a:gs pos="100000">
                  <a:srgbClr val="C0C0C0">
                    <a:gamma/>
                    <a:shade val="46275"/>
                    <a:invGamma/>
                  </a:srgbClr>
                </a:gs>
              </a:gsLst>
              <a:lin ang="540000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103" name="AutoShape 1054">
              <a:extLst>
                <a:ext uri="{FF2B5EF4-FFF2-40B4-BE49-F238E27FC236}">
                  <a16:creationId xmlns:a16="http://schemas.microsoft.com/office/drawing/2014/main" id="{85918818-23CF-46E0-857C-96A87F21885F}"/>
                </a:ext>
              </a:extLst>
            </p:cNvPr>
            <p:cNvSpPr>
              <a:spLocks noChangeArrowheads="1"/>
            </p:cNvSpPr>
            <p:nvPr/>
          </p:nvSpPr>
          <p:spPr bwMode="auto">
            <a:xfrm>
              <a:off x="4597843" y="4552847"/>
              <a:ext cx="333728" cy="266982"/>
            </a:xfrm>
            <a:prstGeom prst="roundRect">
              <a:avLst>
                <a:gd name="adj" fmla="val 16667"/>
              </a:avLst>
            </a:prstGeom>
            <a:gradFill rotWithShape="0">
              <a:gsLst>
                <a:gs pos="0">
                  <a:schemeClr val="folHlink"/>
                </a:gs>
                <a:gs pos="100000">
                  <a:schemeClr val="fo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104" name="AutoShape 1055">
              <a:extLst>
                <a:ext uri="{FF2B5EF4-FFF2-40B4-BE49-F238E27FC236}">
                  <a16:creationId xmlns:a16="http://schemas.microsoft.com/office/drawing/2014/main" id="{4AFD96FD-5960-42CC-859C-4EDFFD22693C}"/>
                </a:ext>
              </a:extLst>
            </p:cNvPr>
            <p:cNvSpPr>
              <a:spLocks noChangeArrowheads="1"/>
            </p:cNvSpPr>
            <p:nvPr/>
          </p:nvSpPr>
          <p:spPr bwMode="auto">
            <a:xfrm>
              <a:off x="4532488" y="4552847"/>
              <a:ext cx="65355" cy="266982"/>
            </a:xfrm>
            <a:prstGeom prst="flowChartTerminator">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105" name="AutoShape 1056">
              <a:extLst>
                <a:ext uri="{FF2B5EF4-FFF2-40B4-BE49-F238E27FC236}">
                  <a16:creationId xmlns:a16="http://schemas.microsoft.com/office/drawing/2014/main" id="{DE864A25-F69C-48AE-B0BC-1A613B04EB0A}"/>
                </a:ext>
              </a:extLst>
            </p:cNvPr>
            <p:cNvSpPr>
              <a:spLocks noChangeArrowheads="1"/>
            </p:cNvSpPr>
            <p:nvPr/>
          </p:nvSpPr>
          <p:spPr bwMode="auto">
            <a:xfrm>
              <a:off x="4931571" y="4552847"/>
              <a:ext cx="66746" cy="266982"/>
            </a:xfrm>
            <a:prstGeom prst="flowChartTerminator">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106" name="AutoShape 1057">
              <a:extLst>
                <a:ext uri="{FF2B5EF4-FFF2-40B4-BE49-F238E27FC236}">
                  <a16:creationId xmlns:a16="http://schemas.microsoft.com/office/drawing/2014/main" id="{1CF3FF29-FD3C-40F4-83A9-B262E488C980}"/>
                </a:ext>
              </a:extLst>
            </p:cNvPr>
            <p:cNvSpPr>
              <a:spLocks noChangeArrowheads="1"/>
            </p:cNvSpPr>
            <p:nvPr/>
          </p:nvSpPr>
          <p:spPr bwMode="auto">
            <a:xfrm>
              <a:off x="4597843" y="4486101"/>
              <a:ext cx="333728" cy="66746"/>
            </a:xfrm>
            <a:prstGeom prst="roundRect">
              <a:avLst>
                <a:gd name="adj" fmla="val 16667"/>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107" name="AutoShape 1058">
              <a:extLst>
                <a:ext uri="{FF2B5EF4-FFF2-40B4-BE49-F238E27FC236}">
                  <a16:creationId xmlns:a16="http://schemas.microsoft.com/office/drawing/2014/main" id="{FDFCBF0A-A9C5-4333-89CD-6A01E9546276}"/>
                </a:ext>
              </a:extLst>
            </p:cNvPr>
            <p:cNvSpPr>
              <a:spLocks noChangeArrowheads="1"/>
            </p:cNvSpPr>
            <p:nvPr/>
          </p:nvSpPr>
          <p:spPr bwMode="auto">
            <a:xfrm>
              <a:off x="4664588" y="4285865"/>
              <a:ext cx="201628" cy="200237"/>
            </a:xfrm>
            <a:prstGeom prst="roundRect">
              <a:avLst>
                <a:gd name="adj" fmla="val 16667"/>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108" name="Line 1059">
              <a:extLst>
                <a:ext uri="{FF2B5EF4-FFF2-40B4-BE49-F238E27FC236}">
                  <a16:creationId xmlns:a16="http://schemas.microsoft.com/office/drawing/2014/main" id="{DB791AE3-7F38-4CE7-B607-D60EF2293727}"/>
                </a:ext>
              </a:extLst>
            </p:cNvPr>
            <p:cNvSpPr>
              <a:spLocks noChangeShapeType="1"/>
            </p:cNvSpPr>
            <p:nvPr/>
          </p:nvSpPr>
          <p:spPr bwMode="auto">
            <a:xfrm>
              <a:off x="4664588" y="4486101"/>
              <a:ext cx="0" cy="66746"/>
            </a:xfrm>
            <a:prstGeom prst="line">
              <a:avLst/>
            </a:prstGeom>
            <a:noFill/>
            <a:ln w="19050">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109" name="Line 1060">
              <a:extLst>
                <a:ext uri="{FF2B5EF4-FFF2-40B4-BE49-F238E27FC236}">
                  <a16:creationId xmlns:a16="http://schemas.microsoft.com/office/drawing/2014/main" id="{6284F9C2-BC54-4C41-A62B-10ED7A43E064}"/>
                </a:ext>
              </a:extLst>
            </p:cNvPr>
            <p:cNvSpPr>
              <a:spLocks noChangeShapeType="1"/>
            </p:cNvSpPr>
            <p:nvPr/>
          </p:nvSpPr>
          <p:spPr bwMode="auto">
            <a:xfrm>
              <a:off x="4798079" y="4486101"/>
              <a:ext cx="0" cy="66746"/>
            </a:xfrm>
            <a:prstGeom prst="line">
              <a:avLst/>
            </a:prstGeom>
            <a:noFill/>
            <a:ln w="19050">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110" name="Line 1061">
              <a:extLst>
                <a:ext uri="{FF2B5EF4-FFF2-40B4-BE49-F238E27FC236}">
                  <a16:creationId xmlns:a16="http://schemas.microsoft.com/office/drawing/2014/main" id="{826667F2-305D-4374-8813-7951EA68C80D}"/>
                </a:ext>
              </a:extLst>
            </p:cNvPr>
            <p:cNvSpPr>
              <a:spLocks noChangeShapeType="1"/>
            </p:cNvSpPr>
            <p:nvPr/>
          </p:nvSpPr>
          <p:spPr bwMode="auto">
            <a:xfrm>
              <a:off x="4866216" y="4486101"/>
              <a:ext cx="0" cy="66746"/>
            </a:xfrm>
            <a:prstGeom prst="line">
              <a:avLst/>
            </a:prstGeom>
            <a:noFill/>
            <a:ln w="19050">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111" name="Rectangle 1062">
              <a:extLst>
                <a:ext uri="{FF2B5EF4-FFF2-40B4-BE49-F238E27FC236}">
                  <a16:creationId xmlns:a16="http://schemas.microsoft.com/office/drawing/2014/main" id="{C56D700B-4358-4C95-B506-BEDFDB40EDD8}"/>
                </a:ext>
              </a:extLst>
            </p:cNvPr>
            <p:cNvSpPr>
              <a:spLocks noChangeArrowheads="1"/>
            </p:cNvSpPr>
            <p:nvPr/>
          </p:nvSpPr>
          <p:spPr bwMode="auto">
            <a:xfrm>
              <a:off x="4597843" y="4352610"/>
              <a:ext cx="66746" cy="66746"/>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112" name="Freeform 1063">
              <a:extLst>
                <a:ext uri="{FF2B5EF4-FFF2-40B4-BE49-F238E27FC236}">
                  <a16:creationId xmlns:a16="http://schemas.microsoft.com/office/drawing/2014/main" id="{A4A789B4-C99B-4607-AFF6-4E22C9BA744D}"/>
                </a:ext>
              </a:extLst>
            </p:cNvPr>
            <p:cNvSpPr>
              <a:spLocks/>
            </p:cNvSpPr>
            <p:nvPr/>
          </p:nvSpPr>
          <p:spPr bwMode="auto">
            <a:xfrm>
              <a:off x="4340594" y="3946575"/>
              <a:ext cx="290621" cy="451924"/>
            </a:xfrm>
            <a:custGeom>
              <a:avLst/>
              <a:gdLst/>
              <a:ahLst/>
              <a:cxnLst>
                <a:cxn ang="0">
                  <a:pos x="185" y="308"/>
                </a:cxn>
                <a:cxn ang="0">
                  <a:pos x="165" y="288"/>
                </a:cxn>
                <a:cxn ang="0">
                  <a:pos x="93" y="228"/>
                </a:cxn>
                <a:cxn ang="0">
                  <a:pos x="57" y="164"/>
                </a:cxn>
                <a:cxn ang="0">
                  <a:pos x="5" y="92"/>
                </a:cxn>
                <a:cxn ang="0">
                  <a:pos x="1" y="0"/>
                </a:cxn>
              </a:cxnLst>
              <a:rect l="0" t="0" r="r" b="b"/>
              <a:pathLst>
                <a:path w="208" h="325">
                  <a:moveTo>
                    <a:pt x="185" y="308"/>
                  </a:moveTo>
                  <a:cubicBezTo>
                    <a:pt x="137" y="276"/>
                    <a:pt x="208" y="325"/>
                    <a:pt x="165" y="288"/>
                  </a:cubicBezTo>
                  <a:cubicBezTo>
                    <a:pt x="139" y="265"/>
                    <a:pt x="119" y="254"/>
                    <a:pt x="93" y="228"/>
                  </a:cubicBezTo>
                  <a:cubicBezTo>
                    <a:pt x="76" y="211"/>
                    <a:pt x="75" y="182"/>
                    <a:pt x="57" y="164"/>
                  </a:cubicBezTo>
                  <a:cubicBezTo>
                    <a:pt x="36" y="143"/>
                    <a:pt x="15" y="121"/>
                    <a:pt x="5" y="92"/>
                  </a:cubicBezTo>
                  <a:cubicBezTo>
                    <a:pt x="0" y="29"/>
                    <a:pt x="1" y="60"/>
                    <a:pt x="1" y="0"/>
                  </a:cubicBezTo>
                </a:path>
              </a:pathLst>
            </a:custGeom>
            <a:noFill/>
            <a:ln w="12700" cmpd="sng">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113" name="Freeform 1064">
              <a:extLst>
                <a:ext uri="{FF2B5EF4-FFF2-40B4-BE49-F238E27FC236}">
                  <a16:creationId xmlns:a16="http://schemas.microsoft.com/office/drawing/2014/main" id="{76B41EE1-A30A-4F59-91C3-C9E7904A6E03}"/>
                </a:ext>
              </a:extLst>
            </p:cNvPr>
            <p:cNvSpPr>
              <a:spLocks/>
            </p:cNvSpPr>
            <p:nvPr/>
          </p:nvSpPr>
          <p:spPr bwMode="auto">
            <a:xfrm>
              <a:off x="4191807" y="3957699"/>
              <a:ext cx="411598" cy="446362"/>
            </a:xfrm>
            <a:custGeom>
              <a:avLst/>
              <a:gdLst/>
              <a:ahLst/>
              <a:cxnLst>
                <a:cxn ang="0">
                  <a:pos x="296" y="312"/>
                </a:cxn>
                <a:cxn ang="0">
                  <a:pos x="168" y="296"/>
                </a:cxn>
                <a:cxn ang="0">
                  <a:pos x="96" y="236"/>
                </a:cxn>
                <a:cxn ang="0">
                  <a:pos x="48" y="152"/>
                </a:cxn>
                <a:cxn ang="0">
                  <a:pos x="20" y="116"/>
                </a:cxn>
                <a:cxn ang="0">
                  <a:pos x="0" y="0"/>
                </a:cxn>
              </a:cxnLst>
              <a:rect l="0" t="0" r="r" b="b"/>
              <a:pathLst>
                <a:path w="296" h="321">
                  <a:moveTo>
                    <a:pt x="296" y="312"/>
                  </a:moveTo>
                  <a:cubicBezTo>
                    <a:pt x="258" y="321"/>
                    <a:pt x="206" y="305"/>
                    <a:pt x="168" y="296"/>
                  </a:cubicBezTo>
                  <a:cubicBezTo>
                    <a:pt x="142" y="279"/>
                    <a:pt x="122" y="253"/>
                    <a:pt x="96" y="236"/>
                  </a:cubicBezTo>
                  <a:cubicBezTo>
                    <a:pt x="80" y="213"/>
                    <a:pt x="64" y="171"/>
                    <a:pt x="48" y="152"/>
                  </a:cubicBezTo>
                  <a:cubicBezTo>
                    <a:pt x="38" y="140"/>
                    <a:pt x="20" y="116"/>
                    <a:pt x="20" y="116"/>
                  </a:cubicBezTo>
                  <a:cubicBezTo>
                    <a:pt x="11" y="78"/>
                    <a:pt x="0" y="40"/>
                    <a:pt x="0" y="0"/>
                  </a:cubicBezTo>
                </a:path>
              </a:pathLst>
            </a:custGeom>
            <a:noFill/>
            <a:ln w="12700" cmpd="sng">
              <a:solidFill>
                <a:schemeClr val="bg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114" name="Oval 1065">
              <a:extLst>
                <a:ext uri="{FF2B5EF4-FFF2-40B4-BE49-F238E27FC236}">
                  <a16:creationId xmlns:a16="http://schemas.microsoft.com/office/drawing/2014/main" id="{3D889683-AA11-4198-9795-A9813600E71A}"/>
                </a:ext>
              </a:extLst>
            </p:cNvPr>
            <p:cNvSpPr>
              <a:spLocks noChangeArrowheads="1"/>
            </p:cNvSpPr>
            <p:nvPr/>
          </p:nvSpPr>
          <p:spPr bwMode="auto">
            <a:xfrm>
              <a:off x="6399973" y="4552847"/>
              <a:ext cx="266982" cy="266982"/>
            </a:xfrm>
            <a:prstGeom prst="ellipse">
              <a:avLst/>
            </a:prstGeom>
            <a:solidFill>
              <a:schemeClr val="bg2"/>
            </a:solidFill>
            <a:ln w="9525">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115" name="Oval 1066">
              <a:extLst>
                <a:ext uri="{FF2B5EF4-FFF2-40B4-BE49-F238E27FC236}">
                  <a16:creationId xmlns:a16="http://schemas.microsoft.com/office/drawing/2014/main" id="{C6F667AA-70FE-47A7-B8B5-2FED2BCD57D7}"/>
                </a:ext>
              </a:extLst>
            </p:cNvPr>
            <p:cNvSpPr>
              <a:spLocks noChangeArrowheads="1"/>
            </p:cNvSpPr>
            <p:nvPr/>
          </p:nvSpPr>
          <p:spPr bwMode="auto">
            <a:xfrm>
              <a:off x="7202311" y="4552847"/>
              <a:ext cx="265591" cy="266982"/>
            </a:xfrm>
            <a:prstGeom prst="ellipse">
              <a:avLst/>
            </a:prstGeom>
            <a:solidFill>
              <a:schemeClr val="bg2"/>
            </a:solidFill>
            <a:ln w="9525">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116" name="Rectangle 1067">
              <a:extLst>
                <a:ext uri="{FF2B5EF4-FFF2-40B4-BE49-F238E27FC236}">
                  <a16:creationId xmlns:a16="http://schemas.microsoft.com/office/drawing/2014/main" id="{5A9B7B07-A3BB-4DC5-AAED-CBA98A9C5892}"/>
                </a:ext>
              </a:extLst>
            </p:cNvPr>
            <p:cNvSpPr>
              <a:spLocks noChangeArrowheads="1"/>
            </p:cNvSpPr>
            <p:nvPr/>
          </p:nvSpPr>
          <p:spPr bwMode="auto">
            <a:xfrm>
              <a:off x="4998316" y="4619593"/>
              <a:ext cx="2871451" cy="133491"/>
            </a:xfrm>
            <a:prstGeom prst="rect">
              <a:avLst/>
            </a:prstGeom>
            <a:gradFill rotWithShape="0">
              <a:gsLst>
                <a:gs pos="0">
                  <a:srgbClr val="C0C0C0">
                    <a:gamma/>
                    <a:shade val="46275"/>
                    <a:invGamma/>
                  </a:srgbClr>
                </a:gs>
                <a:gs pos="50000">
                  <a:srgbClr val="C0C0C0"/>
                </a:gs>
                <a:gs pos="100000">
                  <a:srgbClr val="C0C0C0">
                    <a:gamma/>
                    <a:shade val="46275"/>
                    <a:invGamma/>
                  </a:srgbClr>
                </a:gs>
              </a:gsLst>
              <a:lin ang="540000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117" name="Oval 1068">
              <a:extLst>
                <a:ext uri="{FF2B5EF4-FFF2-40B4-BE49-F238E27FC236}">
                  <a16:creationId xmlns:a16="http://schemas.microsoft.com/office/drawing/2014/main" id="{09D78098-6636-45FC-8DC6-A35A4C71D9ED}"/>
                </a:ext>
              </a:extLst>
            </p:cNvPr>
            <p:cNvSpPr>
              <a:spLocks noChangeArrowheads="1"/>
            </p:cNvSpPr>
            <p:nvPr/>
          </p:nvSpPr>
          <p:spPr bwMode="auto">
            <a:xfrm>
              <a:off x="7202311" y="3017699"/>
              <a:ext cx="265591" cy="1468403"/>
            </a:xfrm>
            <a:prstGeom prst="ellipse">
              <a:avLst/>
            </a:prstGeom>
            <a:gradFill rotWithShape="0">
              <a:gsLst>
                <a:gs pos="0">
                  <a:srgbClr val="FFCC00"/>
                </a:gs>
                <a:gs pos="100000">
                  <a:srgbClr val="0066FF"/>
                </a:gs>
              </a:gsLst>
              <a:path path="shape">
                <a:fillToRect l="50000" t="50000" r="50000" b="50000"/>
              </a:path>
            </a:gradFill>
            <a:ln w="9525">
              <a:noFill/>
              <a:round/>
              <a:headEnd/>
              <a:tailEnd/>
            </a:ln>
            <a:effectLst/>
          </p:spPr>
          <p:txBody>
            <a:bodyPr wrap="none" anchor="ctr"/>
            <a:lstStyle/>
            <a:p>
              <a:pPr>
                <a:defRPr/>
              </a:pPr>
              <a:endParaRPr lang="en-US" b="1">
                <a:solidFill>
                  <a:schemeClr val="accent1"/>
                </a:solidFill>
                <a:latin typeface="Arial" pitchFamily="34" charset="0"/>
              </a:endParaRPr>
            </a:p>
          </p:txBody>
        </p:sp>
        <p:sp>
          <p:nvSpPr>
            <p:cNvPr id="118" name="Text Box 1069">
              <a:extLst>
                <a:ext uri="{FF2B5EF4-FFF2-40B4-BE49-F238E27FC236}">
                  <a16:creationId xmlns:a16="http://schemas.microsoft.com/office/drawing/2014/main" id="{F3BACA13-C247-4F3A-BC48-E9329DA35E88}"/>
                </a:ext>
              </a:extLst>
            </p:cNvPr>
            <p:cNvSpPr txBox="1">
              <a:spLocks noChangeArrowheads="1"/>
            </p:cNvSpPr>
            <p:nvPr/>
          </p:nvSpPr>
          <p:spPr bwMode="auto">
            <a:xfrm>
              <a:off x="2461984" y="2817462"/>
              <a:ext cx="1403048" cy="305590"/>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1600" b="1">
                  <a:solidFill>
                    <a:schemeClr val="accent1"/>
                  </a:solidFill>
                  <a:latin typeface="Arial" pitchFamily="34" charset="0"/>
                </a:rPr>
                <a:t>Fuel supply</a:t>
              </a:r>
              <a:endParaRPr lang="en-US" sz="1700" b="1" i="0">
                <a:solidFill>
                  <a:schemeClr val="accent1"/>
                </a:solidFill>
                <a:latin typeface="Times New Roman" pitchFamily="18" charset="0"/>
              </a:endParaRPr>
            </a:p>
          </p:txBody>
        </p:sp>
        <p:sp>
          <p:nvSpPr>
            <p:cNvPr id="119" name="Rectangle 1070">
              <a:extLst>
                <a:ext uri="{FF2B5EF4-FFF2-40B4-BE49-F238E27FC236}">
                  <a16:creationId xmlns:a16="http://schemas.microsoft.com/office/drawing/2014/main" id="{EC4F4F4A-8EBC-43FC-A89F-64BF06C0D9D9}"/>
                </a:ext>
              </a:extLst>
            </p:cNvPr>
            <p:cNvSpPr>
              <a:spLocks noChangeArrowheads="1"/>
            </p:cNvSpPr>
            <p:nvPr/>
          </p:nvSpPr>
          <p:spPr bwMode="auto">
            <a:xfrm>
              <a:off x="2795712" y="4486101"/>
              <a:ext cx="68137" cy="400474"/>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120" name="Rectangle 1071">
              <a:extLst>
                <a:ext uri="{FF2B5EF4-FFF2-40B4-BE49-F238E27FC236}">
                  <a16:creationId xmlns:a16="http://schemas.microsoft.com/office/drawing/2014/main" id="{5C575181-0DE4-4615-992D-3A9B7C6FFA3D}"/>
                </a:ext>
              </a:extLst>
            </p:cNvPr>
            <p:cNvSpPr>
              <a:spLocks noChangeArrowheads="1"/>
            </p:cNvSpPr>
            <p:nvPr/>
          </p:nvSpPr>
          <p:spPr bwMode="auto">
            <a:xfrm>
              <a:off x="2863848" y="4552847"/>
              <a:ext cx="65355" cy="266982"/>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121" name="Rectangle 1072">
              <a:extLst>
                <a:ext uri="{FF2B5EF4-FFF2-40B4-BE49-F238E27FC236}">
                  <a16:creationId xmlns:a16="http://schemas.microsoft.com/office/drawing/2014/main" id="{940B3409-8FB1-47A8-8C30-46BEB272FFE6}"/>
                </a:ext>
              </a:extLst>
            </p:cNvPr>
            <p:cNvSpPr>
              <a:spLocks noChangeArrowheads="1"/>
            </p:cNvSpPr>
            <p:nvPr/>
          </p:nvSpPr>
          <p:spPr bwMode="auto">
            <a:xfrm>
              <a:off x="2728966" y="4552847"/>
              <a:ext cx="66746" cy="266982"/>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122" name="Text Box 1073">
              <a:extLst>
                <a:ext uri="{FF2B5EF4-FFF2-40B4-BE49-F238E27FC236}">
                  <a16:creationId xmlns:a16="http://schemas.microsoft.com/office/drawing/2014/main" id="{F5A00F7D-34B7-4D08-8E6D-83C5BEE0B390}"/>
                </a:ext>
              </a:extLst>
            </p:cNvPr>
            <p:cNvSpPr txBox="1">
              <a:spLocks noChangeArrowheads="1"/>
            </p:cNvSpPr>
            <p:nvPr/>
          </p:nvSpPr>
          <p:spPr bwMode="auto">
            <a:xfrm>
              <a:off x="2662221" y="3601722"/>
              <a:ext cx="1868876" cy="303136"/>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1600" b="1" i="0">
                  <a:solidFill>
                    <a:schemeClr val="accent1"/>
                  </a:solidFill>
                  <a:latin typeface="Arial" pitchFamily="34" charset="0"/>
                </a:rPr>
                <a:t>Shut off valve</a:t>
              </a:r>
              <a:endParaRPr lang="en-US" sz="1600" b="1" i="0">
                <a:solidFill>
                  <a:schemeClr val="accent1"/>
                </a:solidFill>
                <a:latin typeface="Times New Roman" pitchFamily="18" charset="0"/>
              </a:endParaRPr>
            </a:p>
          </p:txBody>
        </p:sp>
        <p:sp>
          <p:nvSpPr>
            <p:cNvPr id="123" name="Line 1074">
              <a:extLst>
                <a:ext uri="{FF2B5EF4-FFF2-40B4-BE49-F238E27FC236}">
                  <a16:creationId xmlns:a16="http://schemas.microsoft.com/office/drawing/2014/main" id="{6AA216F6-4182-4140-B320-30902AD4EAF7}"/>
                </a:ext>
              </a:extLst>
            </p:cNvPr>
            <p:cNvSpPr>
              <a:spLocks noChangeShapeType="1"/>
            </p:cNvSpPr>
            <p:nvPr/>
          </p:nvSpPr>
          <p:spPr bwMode="auto">
            <a:xfrm flipH="1">
              <a:off x="2328493" y="3735214"/>
              <a:ext cx="400474" cy="0"/>
            </a:xfrm>
            <a:prstGeom prst="line">
              <a:avLst/>
            </a:prstGeom>
            <a:noFill/>
            <a:ln w="9525">
              <a:solidFill>
                <a:srgbClr val="99CCFF"/>
              </a:solidFill>
              <a:round/>
              <a:headEnd/>
              <a:tailEnd type="triangle" w="med" len="med"/>
            </a:ln>
            <a:effectLst/>
          </p:spPr>
          <p:txBody>
            <a:bodyPr wrap="none" anchor="ctr"/>
            <a:lstStyle/>
            <a:p>
              <a:pPr>
                <a:defRPr/>
              </a:pPr>
              <a:endParaRPr lang="en-US" b="1">
                <a:solidFill>
                  <a:schemeClr val="accent1"/>
                </a:solidFill>
                <a:latin typeface="Arial" pitchFamily="34" charset="0"/>
              </a:endParaRPr>
            </a:p>
          </p:txBody>
        </p:sp>
        <p:sp>
          <p:nvSpPr>
            <p:cNvPr id="124" name="Text Box 1075">
              <a:extLst>
                <a:ext uri="{FF2B5EF4-FFF2-40B4-BE49-F238E27FC236}">
                  <a16:creationId xmlns:a16="http://schemas.microsoft.com/office/drawing/2014/main" id="{947A0355-5451-4597-ACF4-6CF8512D3BD8}"/>
                </a:ext>
              </a:extLst>
            </p:cNvPr>
            <p:cNvSpPr txBox="1">
              <a:spLocks noChangeArrowheads="1"/>
            </p:cNvSpPr>
            <p:nvPr/>
          </p:nvSpPr>
          <p:spPr bwMode="auto">
            <a:xfrm>
              <a:off x="3107693" y="5596043"/>
              <a:ext cx="1251553" cy="348876"/>
            </a:xfrm>
            <a:prstGeom prst="rect">
              <a:avLst/>
            </a:prstGeom>
            <a:noFill/>
            <a:ln w="9525">
              <a:noFill/>
              <a:miter lim="800000"/>
              <a:headEnd/>
              <a:tailEnd/>
            </a:ln>
            <a:effectLst/>
          </p:spPr>
          <p:txBody>
            <a:bodyPr wrap="square" lIns="101662" tIns="50831" rIns="101662" bIns="50831">
              <a:spAutoFit/>
            </a:bodyPr>
            <a:lstStyle/>
            <a:p>
              <a:pPr algn="ctr" defTabSz="1017588">
                <a:lnSpc>
                  <a:spcPct val="100000"/>
                </a:lnSpc>
                <a:spcBef>
                  <a:spcPct val="50000"/>
                </a:spcBef>
                <a:defRPr/>
              </a:pPr>
              <a:r>
                <a:rPr lang="en-US" sz="1600" b="1" i="0">
                  <a:solidFill>
                    <a:schemeClr val="accent1"/>
                  </a:solidFill>
                  <a:latin typeface="Arial" pitchFamily="34" charset="0"/>
                </a:rPr>
                <a:t>Regulator</a:t>
              </a:r>
            </a:p>
          </p:txBody>
        </p:sp>
        <p:sp>
          <p:nvSpPr>
            <p:cNvPr id="125" name="Line 1076">
              <a:extLst>
                <a:ext uri="{FF2B5EF4-FFF2-40B4-BE49-F238E27FC236}">
                  <a16:creationId xmlns:a16="http://schemas.microsoft.com/office/drawing/2014/main" id="{1EF262C0-A3D3-4EDB-9241-E37D766A7C64}"/>
                </a:ext>
              </a:extLst>
            </p:cNvPr>
            <p:cNvSpPr>
              <a:spLocks noChangeShapeType="1"/>
            </p:cNvSpPr>
            <p:nvPr/>
          </p:nvSpPr>
          <p:spPr bwMode="auto">
            <a:xfrm flipV="1">
              <a:off x="3730150" y="5141043"/>
              <a:ext cx="0" cy="400474"/>
            </a:xfrm>
            <a:prstGeom prst="line">
              <a:avLst/>
            </a:prstGeom>
            <a:noFill/>
            <a:ln w="9525">
              <a:solidFill>
                <a:srgbClr val="99CCFF"/>
              </a:solidFill>
              <a:round/>
              <a:headEnd/>
              <a:tailEnd type="triangle" w="med" len="med"/>
            </a:ln>
            <a:effectLst/>
          </p:spPr>
          <p:txBody>
            <a:bodyPr wrap="none" anchor="ctr"/>
            <a:lstStyle/>
            <a:p>
              <a:pPr>
                <a:defRPr/>
              </a:pPr>
              <a:endParaRPr lang="en-US" b="1">
                <a:solidFill>
                  <a:schemeClr val="accent1"/>
                </a:solidFill>
                <a:latin typeface="Arial" pitchFamily="34" charset="0"/>
              </a:endParaRPr>
            </a:p>
          </p:txBody>
        </p:sp>
        <p:sp>
          <p:nvSpPr>
            <p:cNvPr id="126" name="Text Box 1077">
              <a:extLst>
                <a:ext uri="{FF2B5EF4-FFF2-40B4-BE49-F238E27FC236}">
                  <a16:creationId xmlns:a16="http://schemas.microsoft.com/office/drawing/2014/main" id="{C87C3D96-9A9C-448E-AE1D-9FD0D49E2C32}"/>
                </a:ext>
              </a:extLst>
            </p:cNvPr>
            <p:cNvSpPr txBox="1">
              <a:spLocks noChangeArrowheads="1"/>
            </p:cNvSpPr>
            <p:nvPr/>
          </p:nvSpPr>
          <p:spPr bwMode="auto">
            <a:xfrm>
              <a:off x="4258866" y="5596043"/>
              <a:ext cx="1094188" cy="521261"/>
            </a:xfrm>
            <a:prstGeom prst="rect">
              <a:avLst/>
            </a:prstGeom>
            <a:noFill/>
            <a:ln w="9525">
              <a:noFill/>
              <a:miter lim="800000"/>
              <a:headEnd/>
              <a:tailEnd/>
            </a:ln>
            <a:effectLst/>
          </p:spPr>
          <p:txBody>
            <a:bodyPr wrap="square" lIns="101662" tIns="50831" rIns="101662" bIns="50831">
              <a:spAutoFit/>
            </a:bodyPr>
            <a:lstStyle/>
            <a:p>
              <a:pPr algn="ctr" defTabSz="1017588">
                <a:lnSpc>
                  <a:spcPct val="100000"/>
                </a:lnSpc>
                <a:spcBef>
                  <a:spcPct val="50000"/>
                </a:spcBef>
                <a:defRPr/>
              </a:pPr>
              <a:r>
                <a:rPr lang="en-US" sz="1600" b="1" i="0">
                  <a:solidFill>
                    <a:schemeClr val="accent1"/>
                  </a:solidFill>
                  <a:latin typeface="Arial" pitchFamily="34" charset="0"/>
                </a:rPr>
                <a:t>Solenoid valve</a:t>
              </a:r>
              <a:endParaRPr lang="en-US" sz="1600" b="1" i="0">
                <a:solidFill>
                  <a:schemeClr val="accent1"/>
                </a:solidFill>
                <a:latin typeface="Times New Roman" pitchFamily="18" charset="0"/>
              </a:endParaRPr>
            </a:p>
          </p:txBody>
        </p:sp>
        <p:sp>
          <p:nvSpPr>
            <p:cNvPr id="127" name="Line 1078">
              <a:extLst>
                <a:ext uri="{FF2B5EF4-FFF2-40B4-BE49-F238E27FC236}">
                  <a16:creationId xmlns:a16="http://schemas.microsoft.com/office/drawing/2014/main" id="{738D7F07-1DEE-41CD-80EF-3E24893C8872}"/>
                </a:ext>
              </a:extLst>
            </p:cNvPr>
            <p:cNvSpPr>
              <a:spLocks noChangeShapeType="1"/>
            </p:cNvSpPr>
            <p:nvPr/>
          </p:nvSpPr>
          <p:spPr bwMode="auto">
            <a:xfrm flipV="1">
              <a:off x="4798079" y="5141043"/>
              <a:ext cx="0" cy="400474"/>
            </a:xfrm>
            <a:prstGeom prst="line">
              <a:avLst/>
            </a:prstGeom>
            <a:noFill/>
            <a:ln w="9525">
              <a:solidFill>
                <a:srgbClr val="99CCFF"/>
              </a:solidFill>
              <a:round/>
              <a:headEnd/>
              <a:tailEnd type="triangle" w="med" len="med"/>
            </a:ln>
            <a:effectLst/>
          </p:spPr>
          <p:txBody>
            <a:bodyPr wrap="none" anchor="ctr"/>
            <a:lstStyle/>
            <a:p>
              <a:pPr>
                <a:defRPr/>
              </a:pPr>
              <a:endParaRPr lang="en-US" b="1">
                <a:solidFill>
                  <a:schemeClr val="accent1"/>
                </a:solidFill>
                <a:latin typeface="Arial" pitchFamily="34" charset="0"/>
              </a:endParaRPr>
            </a:p>
          </p:txBody>
        </p:sp>
        <p:sp>
          <p:nvSpPr>
            <p:cNvPr id="128" name="Line 1079">
              <a:extLst>
                <a:ext uri="{FF2B5EF4-FFF2-40B4-BE49-F238E27FC236}">
                  <a16:creationId xmlns:a16="http://schemas.microsoft.com/office/drawing/2014/main" id="{C9557260-AA59-4304-A24D-2352D5C76B22}"/>
                </a:ext>
              </a:extLst>
            </p:cNvPr>
            <p:cNvSpPr>
              <a:spLocks noChangeShapeType="1"/>
            </p:cNvSpPr>
            <p:nvPr/>
          </p:nvSpPr>
          <p:spPr bwMode="auto">
            <a:xfrm flipH="1">
              <a:off x="2128256" y="2950953"/>
              <a:ext cx="333728" cy="0"/>
            </a:xfrm>
            <a:prstGeom prst="line">
              <a:avLst/>
            </a:prstGeom>
            <a:noFill/>
            <a:ln w="9525">
              <a:solidFill>
                <a:srgbClr val="99CCFF"/>
              </a:solidFill>
              <a:round/>
              <a:headEnd/>
              <a:tailEnd type="triangle" w="med" len="med"/>
            </a:ln>
            <a:effectLst/>
          </p:spPr>
          <p:txBody>
            <a:bodyPr wrap="none" anchor="ctr"/>
            <a:lstStyle/>
            <a:p>
              <a:pPr>
                <a:defRPr/>
              </a:pPr>
              <a:endParaRPr lang="en-US" b="1">
                <a:solidFill>
                  <a:schemeClr val="accent1"/>
                </a:solidFill>
                <a:latin typeface="Arial" pitchFamily="34" charset="0"/>
              </a:endParaRPr>
            </a:p>
          </p:txBody>
        </p:sp>
        <p:sp>
          <p:nvSpPr>
            <p:cNvPr id="129" name="Text Box 1080">
              <a:extLst>
                <a:ext uri="{FF2B5EF4-FFF2-40B4-BE49-F238E27FC236}">
                  <a16:creationId xmlns:a16="http://schemas.microsoft.com/office/drawing/2014/main" id="{BBDA2F83-4D30-448E-89A3-7F42ACF19CE6}"/>
                </a:ext>
              </a:extLst>
            </p:cNvPr>
            <p:cNvSpPr txBox="1">
              <a:spLocks noChangeArrowheads="1"/>
            </p:cNvSpPr>
            <p:nvPr/>
          </p:nvSpPr>
          <p:spPr bwMode="auto">
            <a:xfrm>
              <a:off x="6232882" y="5203617"/>
              <a:ext cx="1424909" cy="348876"/>
            </a:xfrm>
            <a:prstGeom prst="rect">
              <a:avLst/>
            </a:prstGeom>
            <a:noFill/>
            <a:ln w="9525">
              <a:noFill/>
              <a:miter lim="800000"/>
              <a:headEnd/>
              <a:tailEnd/>
            </a:ln>
            <a:effectLst/>
          </p:spPr>
          <p:txBody>
            <a:bodyPr wrap="square" lIns="101662" tIns="50831" rIns="101662" bIns="50831">
              <a:spAutoFit/>
            </a:bodyPr>
            <a:lstStyle/>
            <a:p>
              <a:pPr algn="ctr" defTabSz="1017588">
                <a:lnSpc>
                  <a:spcPct val="100000"/>
                </a:lnSpc>
                <a:spcBef>
                  <a:spcPct val="50000"/>
                </a:spcBef>
                <a:defRPr/>
              </a:pPr>
              <a:r>
                <a:rPr lang="en-US" sz="1600" b="1" i="0">
                  <a:solidFill>
                    <a:schemeClr val="accent1"/>
                  </a:solidFill>
                  <a:latin typeface="Arial" pitchFamily="34" charset="0"/>
                </a:rPr>
                <a:t>Main burner</a:t>
              </a:r>
              <a:endParaRPr lang="en-US" sz="1400" b="1" i="0">
                <a:solidFill>
                  <a:schemeClr val="accent1"/>
                </a:solidFill>
                <a:latin typeface="Arial" pitchFamily="34" charset="0"/>
              </a:endParaRPr>
            </a:p>
          </p:txBody>
        </p:sp>
        <p:sp>
          <p:nvSpPr>
            <p:cNvPr id="130" name="Line 1081">
              <a:extLst>
                <a:ext uri="{FF2B5EF4-FFF2-40B4-BE49-F238E27FC236}">
                  <a16:creationId xmlns:a16="http://schemas.microsoft.com/office/drawing/2014/main" id="{0CBABC86-1268-4DDB-ABC9-039CDB732C2A}"/>
                </a:ext>
              </a:extLst>
            </p:cNvPr>
            <p:cNvSpPr>
              <a:spLocks noChangeShapeType="1"/>
            </p:cNvSpPr>
            <p:nvPr/>
          </p:nvSpPr>
          <p:spPr bwMode="auto">
            <a:xfrm flipV="1">
              <a:off x="6933938" y="4819829"/>
              <a:ext cx="0" cy="467219"/>
            </a:xfrm>
            <a:prstGeom prst="line">
              <a:avLst/>
            </a:prstGeom>
            <a:noFill/>
            <a:ln w="9525">
              <a:solidFill>
                <a:srgbClr val="99CCFF"/>
              </a:solidFill>
              <a:round/>
              <a:headEnd/>
              <a:tailEnd type="triangle" w="med" len="med"/>
            </a:ln>
            <a:effectLst/>
          </p:spPr>
          <p:txBody>
            <a:bodyPr wrap="none" anchor="ctr"/>
            <a:lstStyle/>
            <a:p>
              <a:pPr>
                <a:defRPr/>
              </a:pPr>
              <a:endParaRPr lang="en-US" b="1">
                <a:solidFill>
                  <a:schemeClr val="accent1"/>
                </a:solidFill>
                <a:latin typeface="Arial" pitchFamily="34" charset="0"/>
              </a:endParaRPr>
            </a:p>
          </p:txBody>
        </p:sp>
        <p:sp>
          <p:nvSpPr>
            <p:cNvPr id="131" name="Rectangle 1082">
              <a:extLst>
                <a:ext uri="{FF2B5EF4-FFF2-40B4-BE49-F238E27FC236}">
                  <a16:creationId xmlns:a16="http://schemas.microsoft.com/office/drawing/2014/main" id="{8FC0DC5A-11F8-4488-AE4A-5AD9D92EF40F}"/>
                </a:ext>
              </a:extLst>
            </p:cNvPr>
            <p:cNvSpPr>
              <a:spLocks noChangeArrowheads="1"/>
            </p:cNvSpPr>
            <p:nvPr/>
          </p:nvSpPr>
          <p:spPr bwMode="auto">
            <a:xfrm>
              <a:off x="5867400" y="2150006"/>
              <a:ext cx="2201213" cy="3537516"/>
            </a:xfrm>
            <a:prstGeom prst="rect">
              <a:avLst/>
            </a:prstGeom>
            <a:noFill/>
            <a:ln w="19050">
              <a:solidFill>
                <a:schemeClr val="accent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132" name="Oval 1083">
              <a:extLst>
                <a:ext uri="{FF2B5EF4-FFF2-40B4-BE49-F238E27FC236}">
                  <a16:creationId xmlns:a16="http://schemas.microsoft.com/office/drawing/2014/main" id="{447D0A24-671D-44E5-B04E-D4DBDF37044D}"/>
                </a:ext>
              </a:extLst>
            </p:cNvPr>
            <p:cNvSpPr>
              <a:spLocks noChangeArrowheads="1"/>
            </p:cNvSpPr>
            <p:nvPr/>
          </p:nvSpPr>
          <p:spPr bwMode="auto">
            <a:xfrm>
              <a:off x="6399973" y="3017699"/>
              <a:ext cx="266982" cy="1468403"/>
            </a:xfrm>
            <a:prstGeom prst="ellipse">
              <a:avLst/>
            </a:prstGeom>
            <a:gradFill rotWithShape="0">
              <a:gsLst>
                <a:gs pos="0">
                  <a:srgbClr val="FFCC00"/>
                </a:gs>
                <a:gs pos="100000">
                  <a:srgbClr val="0066FF"/>
                </a:gs>
              </a:gsLst>
              <a:path path="shape">
                <a:fillToRect l="50000" t="50000" r="50000" b="50000"/>
              </a:path>
            </a:gradFill>
            <a:ln w="9525">
              <a:noFill/>
              <a:round/>
              <a:headEnd/>
              <a:tailEnd/>
            </a:ln>
            <a:effectLst/>
          </p:spPr>
          <p:txBody>
            <a:bodyPr wrap="none" anchor="ctr"/>
            <a:lstStyle/>
            <a:p>
              <a:pPr>
                <a:defRPr/>
              </a:pPr>
              <a:endParaRPr lang="en-US" b="1">
                <a:solidFill>
                  <a:schemeClr val="accent1"/>
                </a:solidFill>
                <a:latin typeface="Arial" pitchFamily="34" charset="0"/>
              </a:endParaRPr>
            </a:p>
          </p:txBody>
        </p:sp>
        <p:sp>
          <p:nvSpPr>
            <p:cNvPr id="133" name="Text Box 1084">
              <a:extLst>
                <a:ext uri="{FF2B5EF4-FFF2-40B4-BE49-F238E27FC236}">
                  <a16:creationId xmlns:a16="http://schemas.microsoft.com/office/drawing/2014/main" id="{C8F0BF70-D79F-47C0-A623-9A81A14D1144}"/>
                </a:ext>
              </a:extLst>
            </p:cNvPr>
            <p:cNvSpPr txBox="1">
              <a:spLocks noChangeArrowheads="1"/>
            </p:cNvSpPr>
            <p:nvPr/>
          </p:nvSpPr>
          <p:spPr bwMode="auto">
            <a:xfrm>
              <a:off x="6399973" y="2283497"/>
              <a:ext cx="1067929" cy="303136"/>
            </a:xfrm>
            <a:prstGeom prst="rect">
              <a:avLst/>
            </a:prstGeom>
            <a:noFill/>
            <a:ln w="9525">
              <a:noFill/>
              <a:miter lim="800000"/>
              <a:headEnd/>
              <a:tailEnd/>
            </a:ln>
            <a:effectLst/>
          </p:spPr>
          <p:txBody>
            <a:bodyPr wrap="square" lIns="101662" tIns="50831" rIns="101662" bIns="50831">
              <a:spAutoFit/>
            </a:bodyPr>
            <a:lstStyle/>
            <a:p>
              <a:pPr algn="ctr" defTabSz="1017588">
                <a:lnSpc>
                  <a:spcPct val="100000"/>
                </a:lnSpc>
                <a:spcBef>
                  <a:spcPct val="50000"/>
                </a:spcBef>
                <a:defRPr/>
              </a:pPr>
              <a:r>
                <a:rPr lang="en-US" sz="1600" b="1" i="0">
                  <a:solidFill>
                    <a:schemeClr val="accent1"/>
                  </a:solidFill>
                  <a:latin typeface="Arial" pitchFamily="34" charset="0"/>
                </a:rPr>
                <a:t>Furnace</a:t>
              </a:r>
            </a:p>
          </p:txBody>
        </p:sp>
        <p:sp>
          <p:nvSpPr>
            <p:cNvPr id="134" name="Text Box 1085">
              <a:extLst>
                <a:ext uri="{FF2B5EF4-FFF2-40B4-BE49-F238E27FC236}">
                  <a16:creationId xmlns:a16="http://schemas.microsoft.com/office/drawing/2014/main" id="{D4E693EB-B392-4235-BFD2-8A32CD686A23}"/>
                </a:ext>
              </a:extLst>
            </p:cNvPr>
            <p:cNvSpPr txBox="1">
              <a:spLocks noChangeArrowheads="1"/>
            </p:cNvSpPr>
            <p:nvPr/>
          </p:nvSpPr>
          <p:spPr bwMode="auto">
            <a:xfrm>
              <a:off x="2400412" y="5596043"/>
              <a:ext cx="863936" cy="348876"/>
            </a:xfrm>
            <a:prstGeom prst="rect">
              <a:avLst/>
            </a:prstGeom>
            <a:noFill/>
            <a:ln w="9525">
              <a:noFill/>
              <a:miter lim="800000"/>
              <a:headEnd/>
              <a:tailEnd/>
            </a:ln>
            <a:effectLst/>
          </p:spPr>
          <p:txBody>
            <a:bodyPr wrap="square" lIns="101662" tIns="50831" rIns="101662" bIns="50831">
              <a:spAutoFit/>
            </a:bodyPr>
            <a:lstStyle/>
            <a:p>
              <a:pPr algn="ctr" defTabSz="1017588">
                <a:lnSpc>
                  <a:spcPct val="100000"/>
                </a:lnSpc>
                <a:spcBef>
                  <a:spcPct val="50000"/>
                </a:spcBef>
                <a:defRPr/>
              </a:pPr>
              <a:r>
                <a:rPr lang="en-US" sz="1600" b="1" i="0">
                  <a:solidFill>
                    <a:schemeClr val="accent1"/>
                  </a:solidFill>
                  <a:latin typeface="Arial" pitchFamily="34" charset="0"/>
                </a:rPr>
                <a:t>Union</a:t>
              </a:r>
              <a:endParaRPr lang="en-US" sz="1600" b="1" i="0">
                <a:solidFill>
                  <a:schemeClr val="accent1"/>
                </a:solidFill>
                <a:latin typeface="Times New Roman" pitchFamily="18" charset="0"/>
              </a:endParaRPr>
            </a:p>
          </p:txBody>
        </p:sp>
        <p:sp>
          <p:nvSpPr>
            <p:cNvPr id="135" name="Line 1087">
              <a:extLst>
                <a:ext uri="{FF2B5EF4-FFF2-40B4-BE49-F238E27FC236}">
                  <a16:creationId xmlns:a16="http://schemas.microsoft.com/office/drawing/2014/main" id="{41C57DAF-A345-40DD-BEA4-2F393CE25B9F}"/>
                </a:ext>
              </a:extLst>
            </p:cNvPr>
            <p:cNvSpPr>
              <a:spLocks noChangeShapeType="1"/>
            </p:cNvSpPr>
            <p:nvPr/>
          </p:nvSpPr>
          <p:spPr bwMode="auto">
            <a:xfrm>
              <a:off x="1794528" y="3618409"/>
              <a:ext cx="200237" cy="0"/>
            </a:xfrm>
            <a:prstGeom prst="line">
              <a:avLst/>
            </a:prstGeom>
            <a:noFill/>
            <a:ln w="19050">
              <a:solidFill>
                <a:schemeClr val="folHlink"/>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136" name="Line 1088">
              <a:extLst>
                <a:ext uri="{FF2B5EF4-FFF2-40B4-BE49-F238E27FC236}">
                  <a16:creationId xmlns:a16="http://schemas.microsoft.com/office/drawing/2014/main" id="{7CC670E5-1CE2-4954-9302-E2DAF2F0A8A9}"/>
                </a:ext>
              </a:extLst>
            </p:cNvPr>
            <p:cNvSpPr>
              <a:spLocks noChangeShapeType="1"/>
            </p:cNvSpPr>
            <p:nvPr/>
          </p:nvSpPr>
          <p:spPr bwMode="auto">
            <a:xfrm>
              <a:off x="1794528" y="3618409"/>
              <a:ext cx="0" cy="1334912"/>
            </a:xfrm>
            <a:prstGeom prst="line">
              <a:avLst/>
            </a:prstGeom>
            <a:noFill/>
            <a:ln w="19050">
              <a:solidFill>
                <a:schemeClr val="folHlink"/>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137" name="Line 1089">
              <a:extLst>
                <a:ext uri="{FF2B5EF4-FFF2-40B4-BE49-F238E27FC236}">
                  <a16:creationId xmlns:a16="http://schemas.microsoft.com/office/drawing/2014/main" id="{F5C3A5BB-EAC2-4E93-AFAE-9939BB399F4A}"/>
                </a:ext>
              </a:extLst>
            </p:cNvPr>
            <p:cNvSpPr>
              <a:spLocks noChangeShapeType="1"/>
            </p:cNvSpPr>
            <p:nvPr/>
          </p:nvSpPr>
          <p:spPr bwMode="auto">
            <a:xfrm>
              <a:off x="1794528" y="4953321"/>
              <a:ext cx="4406600" cy="0"/>
            </a:xfrm>
            <a:prstGeom prst="line">
              <a:avLst/>
            </a:prstGeom>
            <a:noFill/>
            <a:ln w="19050">
              <a:solidFill>
                <a:schemeClr val="folHlink"/>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138" name="Rectangle 1090">
              <a:extLst>
                <a:ext uri="{FF2B5EF4-FFF2-40B4-BE49-F238E27FC236}">
                  <a16:creationId xmlns:a16="http://schemas.microsoft.com/office/drawing/2014/main" id="{1F58269A-3412-4302-A091-C31E5113FBAC}"/>
                </a:ext>
              </a:extLst>
            </p:cNvPr>
            <p:cNvSpPr>
              <a:spLocks noChangeArrowheads="1"/>
            </p:cNvSpPr>
            <p:nvPr/>
          </p:nvSpPr>
          <p:spPr bwMode="auto">
            <a:xfrm>
              <a:off x="6201128" y="4486101"/>
              <a:ext cx="65355" cy="200237"/>
            </a:xfrm>
            <a:prstGeom prst="rect">
              <a:avLst/>
            </a:prstGeom>
            <a:solidFill>
              <a:srgbClr val="C0C0C0"/>
            </a:solidFill>
            <a:ln w="9525">
              <a:no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139" name="Line 1091">
              <a:extLst>
                <a:ext uri="{FF2B5EF4-FFF2-40B4-BE49-F238E27FC236}">
                  <a16:creationId xmlns:a16="http://schemas.microsoft.com/office/drawing/2014/main" id="{6AAA9263-7B29-464B-AA9D-8F94BE09762B}"/>
                </a:ext>
              </a:extLst>
            </p:cNvPr>
            <p:cNvSpPr>
              <a:spLocks noChangeShapeType="1"/>
            </p:cNvSpPr>
            <p:nvPr/>
          </p:nvSpPr>
          <p:spPr bwMode="auto">
            <a:xfrm flipV="1">
              <a:off x="6201128" y="4686338"/>
              <a:ext cx="0" cy="266982"/>
            </a:xfrm>
            <a:prstGeom prst="line">
              <a:avLst/>
            </a:prstGeom>
            <a:noFill/>
            <a:ln w="28575">
              <a:solidFill>
                <a:schemeClr val="folHlink"/>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140" name="Oval 1092">
              <a:extLst>
                <a:ext uri="{FF2B5EF4-FFF2-40B4-BE49-F238E27FC236}">
                  <a16:creationId xmlns:a16="http://schemas.microsoft.com/office/drawing/2014/main" id="{EFDD746D-F87D-4362-BB57-EBA8B709A525}"/>
                </a:ext>
              </a:extLst>
            </p:cNvPr>
            <p:cNvSpPr>
              <a:spLocks noChangeArrowheads="1"/>
            </p:cNvSpPr>
            <p:nvPr/>
          </p:nvSpPr>
          <p:spPr bwMode="auto">
            <a:xfrm>
              <a:off x="6201128" y="4219119"/>
              <a:ext cx="65355" cy="266982"/>
            </a:xfrm>
            <a:prstGeom prst="ellipse">
              <a:avLst/>
            </a:prstGeom>
            <a:gradFill rotWithShape="0">
              <a:gsLst>
                <a:gs pos="0">
                  <a:srgbClr val="FFCC00"/>
                </a:gs>
                <a:gs pos="100000">
                  <a:srgbClr val="99CCFF"/>
                </a:gs>
              </a:gsLst>
              <a:path path="shape">
                <a:fillToRect l="50000" t="50000" r="50000" b="50000"/>
              </a:path>
            </a:gradFill>
            <a:ln w="9525">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141" name="Text Box 1093">
              <a:extLst>
                <a:ext uri="{FF2B5EF4-FFF2-40B4-BE49-F238E27FC236}">
                  <a16:creationId xmlns:a16="http://schemas.microsoft.com/office/drawing/2014/main" id="{102A7E24-3C21-4638-AD8D-8397F3781933}"/>
                </a:ext>
              </a:extLst>
            </p:cNvPr>
            <p:cNvSpPr txBox="1">
              <a:spLocks noChangeArrowheads="1"/>
            </p:cNvSpPr>
            <p:nvPr/>
          </p:nvSpPr>
          <p:spPr bwMode="auto">
            <a:xfrm>
              <a:off x="4762157" y="3343774"/>
              <a:ext cx="1001182" cy="595097"/>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1600" b="1" i="0">
                  <a:solidFill>
                    <a:schemeClr val="accent1"/>
                  </a:solidFill>
                  <a:latin typeface="Arial" pitchFamily="34" charset="0"/>
                </a:rPr>
                <a:t>Pilot Burner</a:t>
              </a:r>
              <a:endParaRPr lang="en-US" sz="1600" b="1" i="0">
                <a:solidFill>
                  <a:schemeClr val="accent1"/>
                </a:solidFill>
                <a:latin typeface="Times New Roman" pitchFamily="18" charset="0"/>
              </a:endParaRPr>
            </a:p>
          </p:txBody>
        </p:sp>
        <p:sp>
          <p:nvSpPr>
            <p:cNvPr id="142" name="Line 1094">
              <a:extLst>
                <a:ext uri="{FF2B5EF4-FFF2-40B4-BE49-F238E27FC236}">
                  <a16:creationId xmlns:a16="http://schemas.microsoft.com/office/drawing/2014/main" id="{19804E0B-6976-46DE-BF56-F6F4FE377392}"/>
                </a:ext>
              </a:extLst>
            </p:cNvPr>
            <p:cNvSpPr>
              <a:spLocks noChangeShapeType="1"/>
            </p:cNvSpPr>
            <p:nvPr/>
          </p:nvSpPr>
          <p:spPr bwMode="auto">
            <a:xfrm>
              <a:off x="5515594" y="3768586"/>
              <a:ext cx="617397" cy="584024"/>
            </a:xfrm>
            <a:prstGeom prst="line">
              <a:avLst/>
            </a:prstGeom>
            <a:noFill/>
            <a:ln w="9525">
              <a:solidFill>
                <a:srgbClr val="99CCFF"/>
              </a:solidFill>
              <a:round/>
              <a:headEnd/>
              <a:tailEnd type="triangle" w="med" len="med"/>
            </a:ln>
            <a:effectLst/>
          </p:spPr>
          <p:txBody>
            <a:bodyPr wrap="none" anchor="ctr"/>
            <a:lstStyle/>
            <a:p>
              <a:pPr>
                <a:defRPr/>
              </a:pPr>
              <a:endParaRPr lang="en-US" b="1">
                <a:solidFill>
                  <a:schemeClr val="accent1"/>
                </a:solidFill>
                <a:latin typeface="Arial" pitchFamily="34" charset="0"/>
              </a:endParaRPr>
            </a:p>
          </p:txBody>
        </p:sp>
        <p:sp>
          <p:nvSpPr>
            <p:cNvPr id="143" name="Line 1095">
              <a:extLst>
                <a:ext uri="{FF2B5EF4-FFF2-40B4-BE49-F238E27FC236}">
                  <a16:creationId xmlns:a16="http://schemas.microsoft.com/office/drawing/2014/main" id="{A96C5714-AEAB-4081-B79F-935002B6EF41}"/>
                </a:ext>
              </a:extLst>
            </p:cNvPr>
            <p:cNvSpPr>
              <a:spLocks noChangeShapeType="1"/>
            </p:cNvSpPr>
            <p:nvPr/>
          </p:nvSpPr>
          <p:spPr bwMode="auto">
            <a:xfrm>
              <a:off x="1928019" y="3618409"/>
              <a:ext cx="66746" cy="0"/>
            </a:xfrm>
            <a:prstGeom prst="line">
              <a:avLst/>
            </a:prstGeom>
            <a:noFill/>
            <a:ln w="76200">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144" name="Text Box 1096">
              <a:extLst>
                <a:ext uri="{FF2B5EF4-FFF2-40B4-BE49-F238E27FC236}">
                  <a16:creationId xmlns:a16="http://schemas.microsoft.com/office/drawing/2014/main" id="{3332B21A-6F17-461B-8780-3C7BF020410A}"/>
                </a:ext>
              </a:extLst>
            </p:cNvPr>
            <p:cNvSpPr txBox="1">
              <a:spLocks noChangeArrowheads="1"/>
            </p:cNvSpPr>
            <p:nvPr/>
          </p:nvSpPr>
          <p:spPr bwMode="auto">
            <a:xfrm>
              <a:off x="2662221" y="3151190"/>
              <a:ext cx="1268166" cy="305590"/>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1600" b="1" i="0">
                  <a:solidFill>
                    <a:schemeClr val="accent1"/>
                  </a:solidFill>
                  <a:latin typeface="Arial" pitchFamily="34" charset="0"/>
                </a:rPr>
                <a:t>Pilot valve</a:t>
              </a:r>
              <a:endParaRPr lang="en-US" sz="2700" b="1" i="0">
                <a:solidFill>
                  <a:schemeClr val="accent1"/>
                </a:solidFill>
                <a:latin typeface="Times New Roman" pitchFamily="18" charset="0"/>
              </a:endParaRPr>
            </a:p>
          </p:txBody>
        </p:sp>
        <p:sp>
          <p:nvSpPr>
            <p:cNvPr id="145" name="Line 1097">
              <a:extLst>
                <a:ext uri="{FF2B5EF4-FFF2-40B4-BE49-F238E27FC236}">
                  <a16:creationId xmlns:a16="http://schemas.microsoft.com/office/drawing/2014/main" id="{91C1F6B3-3E05-4531-97E4-BD87BEC18174}"/>
                </a:ext>
              </a:extLst>
            </p:cNvPr>
            <p:cNvSpPr>
              <a:spLocks noChangeShapeType="1"/>
            </p:cNvSpPr>
            <p:nvPr/>
          </p:nvSpPr>
          <p:spPr bwMode="auto">
            <a:xfrm flipH="1">
              <a:off x="2196392" y="3284681"/>
              <a:ext cx="465828" cy="0"/>
            </a:xfrm>
            <a:prstGeom prst="line">
              <a:avLst/>
            </a:prstGeom>
            <a:noFill/>
            <a:ln w="9525">
              <a:solidFill>
                <a:srgbClr val="99CCFF"/>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146" name="Line 1098">
              <a:extLst>
                <a:ext uri="{FF2B5EF4-FFF2-40B4-BE49-F238E27FC236}">
                  <a16:creationId xmlns:a16="http://schemas.microsoft.com/office/drawing/2014/main" id="{2B70D561-9095-4318-A9C6-0548148FE9CF}"/>
                </a:ext>
              </a:extLst>
            </p:cNvPr>
            <p:cNvSpPr>
              <a:spLocks noChangeShapeType="1"/>
            </p:cNvSpPr>
            <p:nvPr/>
          </p:nvSpPr>
          <p:spPr bwMode="auto">
            <a:xfrm flipH="1">
              <a:off x="1994765" y="3284681"/>
              <a:ext cx="201628" cy="266982"/>
            </a:xfrm>
            <a:prstGeom prst="line">
              <a:avLst/>
            </a:prstGeom>
            <a:noFill/>
            <a:ln w="9525">
              <a:solidFill>
                <a:srgbClr val="99CCFF"/>
              </a:solidFill>
              <a:round/>
              <a:headEnd/>
              <a:tailEnd type="triangle" w="med" len="med"/>
            </a:ln>
            <a:effectLst/>
          </p:spPr>
          <p:txBody>
            <a:bodyPr wrap="none" anchor="ctr"/>
            <a:lstStyle/>
            <a:p>
              <a:pPr>
                <a:defRPr/>
              </a:pPr>
              <a:endParaRPr lang="en-US" b="1">
                <a:solidFill>
                  <a:schemeClr val="accent1"/>
                </a:solidFill>
                <a:latin typeface="Arial" pitchFamily="34" charset="0"/>
              </a:endParaRPr>
            </a:p>
          </p:txBody>
        </p:sp>
        <p:sp>
          <p:nvSpPr>
            <p:cNvPr id="147" name="Freeform 1099">
              <a:extLst>
                <a:ext uri="{FF2B5EF4-FFF2-40B4-BE49-F238E27FC236}">
                  <a16:creationId xmlns:a16="http://schemas.microsoft.com/office/drawing/2014/main" id="{ABB3A479-341D-4ADC-ABCD-704BA4A6BA03}"/>
                </a:ext>
              </a:extLst>
            </p:cNvPr>
            <p:cNvSpPr>
              <a:spLocks/>
            </p:cNvSpPr>
            <p:nvPr/>
          </p:nvSpPr>
          <p:spPr bwMode="auto">
            <a:xfrm>
              <a:off x="6333228" y="4352610"/>
              <a:ext cx="1169439" cy="91775"/>
            </a:xfrm>
            <a:custGeom>
              <a:avLst/>
              <a:gdLst/>
              <a:ahLst/>
              <a:cxnLst>
                <a:cxn ang="0">
                  <a:pos x="0" y="57"/>
                </a:cxn>
                <a:cxn ang="0">
                  <a:pos x="44" y="21"/>
                </a:cxn>
                <a:cxn ang="0">
                  <a:pos x="80" y="5"/>
                </a:cxn>
                <a:cxn ang="0">
                  <a:pos x="132" y="37"/>
                </a:cxn>
                <a:cxn ang="0">
                  <a:pos x="208" y="9"/>
                </a:cxn>
                <a:cxn ang="0">
                  <a:pos x="244" y="17"/>
                </a:cxn>
                <a:cxn ang="0">
                  <a:pos x="268" y="33"/>
                </a:cxn>
                <a:cxn ang="0">
                  <a:pos x="304" y="25"/>
                </a:cxn>
                <a:cxn ang="0">
                  <a:pos x="328" y="17"/>
                </a:cxn>
                <a:cxn ang="0">
                  <a:pos x="340" y="13"/>
                </a:cxn>
                <a:cxn ang="0">
                  <a:pos x="412" y="29"/>
                </a:cxn>
                <a:cxn ang="0">
                  <a:pos x="448" y="17"/>
                </a:cxn>
                <a:cxn ang="0">
                  <a:pos x="472" y="9"/>
                </a:cxn>
                <a:cxn ang="0">
                  <a:pos x="520" y="29"/>
                </a:cxn>
                <a:cxn ang="0">
                  <a:pos x="592" y="9"/>
                </a:cxn>
                <a:cxn ang="0">
                  <a:pos x="652" y="33"/>
                </a:cxn>
                <a:cxn ang="0">
                  <a:pos x="668" y="29"/>
                </a:cxn>
                <a:cxn ang="0">
                  <a:pos x="704" y="25"/>
                </a:cxn>
                <a:cxn ang="0">
                  <a:pos x="728" y="17"/>
                </a:cxn>
                <a:cxn ang="0">
                  <a:pos x="740" y="13"/>
                </a:cxn>
                <a:cxn ang="0">
                  <a:pos x="804" y="25"/>
                </a:cxn>
                <a:cxn ang="0">
                  <a:pos x="840" y="29"/>
                </a:cxn>
                <a:cxn ang="0">
                  <a:pos x="836" y="57"/>
                </a:cxn>
                <a:cxn ang="0">
                  <a:pos x="824" y="53"/>
                </a:cxn>
                <a:cxn ang="0">
                  <a:pos x="796" y="45"/>
                </a:cxn>
                <a:cxn ang="0">
                  <a:pos x="728" y="49"/>
                </a:cxn>
                <a:cxn ang="0">
                  <a:pos x="688" y="57"/>
                </a:cxn>
                <a:cxn ang="0">
                  <a:pos x="336" y="57"/>
                </a:cxn>
                <a:cxn ang="0">
                  <a:pos x="108" y="45"/>
                </a:cxn>
                <a:cxn ang="0">
                  <a:pos x="0" y="57"/>
                </a:cxn>
              </a:cxnLst>
              <a:rect l="0" t="0" r="r" b="b"/>
              <a:pathLst>
                <a:path w="841" h="66">
                  <a:moveTo>
                    <a:pt x="0" y="57"/>
                  </a:moveTo>
                  <a:cubicBezTo>
                    <a:pt x="18" y="45"/>
                    <a:pt x="27" y="32"/>
                    <a:pt x="44" y="21"/>
                  </a:cubicBezTo>
                  <a:cubicBezTo>
                    <a:pt x="56" y="4"/>
                    <a:pt x="59" y="0"/>
                    <a:pt x="80" y="5"/>
                  </a:cubicBezTo>
                  <a:cubicBezTo>
                    <a:pt x="97" y="17"/>
                    <a:pt x="112" y="32"/>
                    <a:pt x="132" y="37"/>
                  </a:cubicBezTo>
                  <a:cubicBezTo>
                    <a:pt x="169" y="33"/>
                    <a:pt x="183" y="34"/>
                    <a:pt x="208" y="9"/>
                  </a:cubicBezTo>
                  <a:cubicBezTo>
                    <a:pt x="210" y="9"/>
                    <a:pt x="240" y="15"/>
                    <a:pt x="244" y="17"/>
                  </a:cubicBezTo>
                  <a:cubicBezTo>
                    <a:pt x="253" y="21"/>
                    <a:pt x="268" y="33"/>
                    <a:pt x="268" y="33"/>
                  </a:cubicBezTo>
                  <a:cubicBezTo>
                    <a:pt x="279" y="31"/>
                    <a:pt x="293" y="28"/>
                    <a:pt x="304" y="25"/>
                  </a:cubicBezTo>
                  <a:cubicBezTo>
                    <a:pt x="312" y="23"/>
                    <a:pt x="320" y="20"/>
                    <a:pt x="328" y="17"/>
                  </a:cubicBezTo>
                  <a:cubicBezTo>
                    <a:pt x="332" y="16"/>
                    <a:pt x="340" y="13"/>
                    <a:pt x="340" y="13"/>
                  </a:cubicBezTo>
                  <a:lnTo>
                    <a:pt x="412" y="29"/>
                  </a:lnTo>
                  <a:cubicBezTo>
                    <a:pt x="412" y="29"/>
                    <a:pt x="448" y="17"/>
                    <a:pt x="448" y="17"/>
                  </a:cubicBezTo>
                  <a:cubicBezTo>
                    <a:pt x="456" y="14"/>
                    <a:pt x="472" y="9"/>
                    <a:pt x="472" y="9"/>
                  </a:cubicBezTo>
                  <a:cubicBezTo>
                    <a:pt x="490" y="15"/>
                    <a:pt x="503" y="23"/>
                    <a:pt x="520" y="29"/>
                  </a:cubicBezTo>
                  <a:cubicBezTo>
                    <a:pt x="547" y="26"/>
                    <a:pt x="569" y="24"/>
                    <a:pt x="592" y="9"/>
                  </a:cubicBezTo>
                  <a:cubicBezTo>
                    <a:pt x="616" y="13"/>
                    <a:pt x="630" y="26"/>
                    <a:pt x="652" y="33"/>
                  </a:cubicBezTo>
                  <a:cubicBezTo>
                    <a:pt x="657" y="32"/>
                    <a:pt x="663" y="30"/>
                    <a:pt x="668" y="29"/>
                  </a:cubicBezTo>
                  <a:cubicBezTo>
                    <a:pt x="680" y="27"/>
                    <a:pt x="692" y="27"/>
                    <a:pt x="704" y="25"/>
                  </a:cubicBezTo>
                  <a:cubicBezTo>
                    <a:pt x="712" y="23"/>
                    <a:pt x="720" y="20"/>
                    <a:pt x="728" y="17"/>
                  </a:cubicBezTo>
                  <a:cubicBezTo>
                    <a:pt x="732" y="16"/>
                    <a:pt x="740" y="13"/>
                    <a:pt x="740" y="13"/>
                  </a:cubicBezTo>
                  <a:cubicBezTo>
                    <a:pt x="792" y="30"/>
                    <a:pt x="720" y="33"/>
                    <a:pt x="804" y="25"/>
                  </a:cubicBezTo>
                  <a:cubicBezTo>
                    <a:pt x="812" y="2"/>
                    <a:pt x="830" y="14"/>
                    <a:pt x="840" y="29"/>
                  </a:cubicBezTo>
                  <a:cubicBezTo>
                    <a:pt x="839" y="38"/>
                    <a:pt x="841" y="49"/>
                    <a:pt x="836" y="57"/>
                  </a:cubicBezTo>
                  <a:cubicBezTo>
                    <a:pt x="834" y="61"/>
                    <a:pt x="828" y="54"/>
                    <a:pt x="824" y="53"/>
                  </a:cubicBezTo>
                  <a:cubicBezTo>
                    <a:pt x="789" y="43"/>
                    <a:pt x="825" y="55"/>
                    <a:pt x="796" y="45"/>
                  </a:cubicBezTo>
                  <a:cubicBezTo>
                    <a:pt x="773" y="46"/>
                    <a:pt x="751" y="46"/>
                    <a:pt x="728" y="49"/>
                  </a:cubicBezTo>
                  <a:cubicBezTo>
                    <a:pt x="714" y="51"/>
                    <a:pt x="688" y="57"/>
                    <a:pt x="688" y="57"/>
                  </a:cubicBezTo>
                  <a:cubicBezTo>
                    <a:pt x="568" y="52"/>
                    <a:pt x="457" y="54"/>
                    <a:pt x="336" y="57"/>
                  </a:cubicBezTo>
                  <a:cubicBezTo>
                    <a:pt x="259" y="66"/>
                    <a:pt x="186" y="52"/>
                    <a:pt x="108" y="45"/>
                  </a:cubicBezTo>
                  <a:cubicBezTo>
                    <a:pt x="75" y="49"/>
                    <a:pt x="29" y="43"/>
                    <a:pt x="0" y="57"/>
                  </a:cubicBezTo>
                  <a:close/>
                </a:path>
              </a:pathLst>
            </a:custGeom>
            <a:gradFill rotWithShape="0">
              <a:gsLst>
                <a:gs pos="0">
                  <a:srgbClr val="99CCFF"/>
                </a:gs>
                <a:gs pos="100000">
                  <a:srgbClr val="3366FF"/>
                </a:gs>
              </a:gsLst>
              <a:lin ang="5400000" scaled="1"/>
            </a:gradFill>
            <a:ln w="9525">
              <a:solidFill>
                <a:schemeClr val="tx1"/>
              </a:solidFill>
              <a:round/>
              <a:headEnd/>
              <a:tailEnd/>
            </a:ln>
            <a:effectLst/>
          </p:spPr>
          <p:txBody>
            <a:bodyPr wrap="none" anchor="ctr"/>
            <a:lstStyle/>
            <a:p>
              <a:pPr>
                <a:defRPr/>
              </a:pPr>
              <a:endParaRPr lang="en-US" b="1">
                <a:solidFill>
                  <a:schemeClr val="accent1"/>
                </a:solidFill>
                <a:latin typeface="Arial" pitchFamily="34" charset="0"/>
              </a:endParaRPr>
            </a:p>
          </p:txBody>
        </p:sp>
        <p:sp>
          <p:nvSpPr>
            <p:cNvPr id="148" name="Rectangle 1100">
              <a:extLst>
                <a:ext uri="{FF2B5EF4-FFF2-40B4-BE49-F238E27FC236}">
                  <a16:creationId xmlns:a16="http://schemas.microsoft.com/office/drawing/2014/main" id="{4EDFFC59-4CF0-43F6-9368-54E9E54F918A}"/>
                </a:ext>
              </a:extLst>
            </p:cNvPr>
            <p:cNvSpPr>
              <a:spLocks noChangeArrowheads="1"/>
            </p:cNvSpPr>
            <p:nvPr/>
          </p:nvSpPr>
          <p:spPr bwMode="auto">
            <a:xfrm>
              <a:off x="6333228" y="4419356"/>
              <a:ext cx="1202812" cy="66746"/>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b="1">
                <a:solidFill>
                  <a:schemeClr val="accent1"/>
                </a:solidFill>
                <a:latin typeface="Arial" pitchFamily="34" charset="0"/>
              </a:endParaRPr>
            </a:p>
          </p:txBody>
        </p:sp>
        <p:sp>
          <p:nvSpPr>
            <p:cNvPr id="149" name="Line 1076">
              <a:extLst>
                <a:ext uri="{FF2B5EF4-FFF2-40B4-BE49-F238E27FC236}">
                  <a16:creationId xmlns:a16="http://schemas.microsoft.com/office/drawing/2014/main" id="{8F918705-0C1D-4930-B70A-E7171C215870}"/>
                </a:ext>
              </a:extLst>
            </p:cNvPr>
            <p:cNvSpPr>
              <a:spLocks noChangeShapeType="1"/>
            </p:cNvSpPr>
            <p:nvPr/>
          </p:nvSpPr>
          <p:spPr bwMode="auto">
            <a:xfrm flipV="1">
              <a:off x="2830101" y="5141043"/>
              <a:ext cx="0" cy="400474"/>
            </a:xfrm>
            <a:prstGeom prst="line">
              <a:avLst/>
            </a:prstGeom>
            <a:noFill/>
            <a:ln w="9525">
              <a:solidFill>
                <a:srgbClr val="99CCFF"/>
              </a:solidFill>
              <a:round/>
              <a:headEnd/>
              <a:tailEnd type="triangle" w="med" len="med"/>
            </a:ln>
            <a:effectLst/>
          </p:spPr>
          <p:txBody>
            <a:bodyPr wrap="none" anchor="ctr"/>
            <a:lstStyle/>
            <a:p>
              <a:pPr>
                <a:defRPr/>
              </a:pPr>
              <a:endParaRPr lang="en-US" b="1">
                <a:solidFill>
                  <a:schemeClr val="accent1"/>
                </a:solidFill>
                <a:latin typeface="Arial" pitchFamily="34" charset="0"/>
              </a:endParaRPr>
            </a:p>
          </p:txBody>
        </p:sp>
      </p:grpSp>
      <p:sp>
        <p:nvSpPr>
          <p:cNvPr id="150" name="Rectangle 3">
            <a:extLst>
              <a:ext uri="{FF2B5EF4-FFF2-40B4-BE49-F238E27FC236}">
                <a16:creationId xmlns:a16="http://schemas.microsoft.com/office/drawing/2014/main" id="{F199E545-B2DD-4313-A379-AC3CE89D5FB5}"/>
              </a:ext>
            </a:extLst>
          </p:cNvPr>
          <p:cNvSpPr>
            <a:spLocks noGrp="1" noChangeArrowheads="1"/>
          </p:cNvSpPr>
          <p:nvPr>
            <p:ph type="body" sz="quarter" idx="10"/>
          </p:nvPr>
        </p:nvSpPr>
        <p:spPr>
          <a:xfrm>
            <a:off x="355014" y="1371600"/>
            <a:ext cx="6684395" cy="777585"/>
          </a:xfrm>
        </p:spPr>
        <p:txBody>
          <a:bodyPr/>
          <a:lstStyle/>
          <a:p>
            <a:pPr marL="0" indent="0">
              <a:buNone/>
            </a:pPr>
            <a:r>
              <a:rPr lang="en-US" kern="0"/>
              <a:t>The modern automatic gas valve combines the previously separate pilot valve, regulator, and solenoid valve.</a:t>
            </a:r>
          </a:p>
        </p:txBody>
      </p:sp>
    </p:spTree>
    <p:extLst>
      <p:ext uri="{BB962C8B-B14F-4D97-AF65-F5344CB8AC3E}">
        <p14:creationId xmlns:p14="http://schemas.microsoft.com/office/powerpoint/2010/main" val="192541699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2CFB910F-7788-4CEC-B1C5-A13C1951D890}"/>
              </a:ext>
            </a:extLst>
          </p:cNvPr>
          <p:cNvSpPr txBox="1"/>
          <p:nvPr/>
        </p:nvSpPr>
        <p:spPr bwMode="auto">
          <a:xfrm>
            <a:off x="381000" y="1337022"/>
            <a:ext cx="8368792" cy="707886"/>
          </a:xfrm>
          <a:prstGeom prst="rect">
            <a:avLst/>
          </a:prstGeom>
          <a:noFill/>
          <a:ln w="9525">
            <a:noFill/>
            <a:miter lim="800000"/>
            <a:headEnd/>
            <a:tailEnd/>
          </a:ln>
        </p:spPr>
        <p:txBody>
          <a:bodyPr wrap="square" rtlCol="0">
            <a:spAutoFit/>
          </a:bodyPr>
          <a:lstStyle/>
          <a:p>
            <a:r>
              <a:rPr lang="en-US" sz="2000"/>
              <a:t>Check the system manufacturer’s data plate for minimum/maximum supply pressure and recommended manifold pressure.</a:t>
            </a:r>
          </a:p>
        </p:txBody>
      </p:sp>
      <p:sp>
        <p:nvSpPr>
          <p:cNvPr id="18" name="Title 9">
            <a:extLst>
              <a:ext uri="{FF2B5EF4-FFF2-40B4-BE49-F238E27FC236}">
                <a16:creationId xmlns:a16="http://schemas.microsoft.com/office/drawing/2014/main" id="{82A5991B-DC05-4AFB-9B25-315BB142CAC8}"/>
              </a:ext>
            </a:extLst>
          </p:cNvPr>
          <p:cNvSpPr>
            <a:spLocks noGrp="1"/>
          </p:cNvSpPr>
          <p:nvPr>
            <p:ph type="title"/>
          </p:nvPr>
        </p:nvSpPr>
        <p:spPr>
          <a:xfrm>
            <a:off x="393192" y="123988"/>
            <a:ext cx="8356600" cy="951665"/>
          </a:xfrm>
        </p:spPr>
        <p:txBody>
          <a:bodyPr/>
          <a:lstStyle/>
          <a:p>
            <a:r>
              <a:rPr lang="en-US" b="1"/>
              <a:t>Verifying and Setting the Gas Pressure</a:t>
            </a:r>
          </a:p>
        </p:txBody>
      </p:sp>
      <p:pic>
        <p:nvPicPr>
          <p:cNvPr id="19" name="Content Placeholder 4" descr="C:\Users\wra0203\Pictures\Valve Project\DSC_0816.JPG">
            <a:extLst>
              <a:ext uri="{FF2B5EF4-FFF2-40B4-BE49-F238E27FC236}">
                <a16:creationId xmlns:a16="http://schemas.microsoft.com/office/drawing/2014/main" id="{46761293-CC87-4340-9AC6-CD04F08107B6}"/>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Lst>
          </a:blip>
          <a:srcRect l="17780" t="51889" r="13029" b="2"/>
          <a:stretch/>
        </p:blipFill>
        <p:spPr bwMode="auto">
          <a:xfrm>
            <a:off x="457201" y="2971800"/>
            <a:ext cx="5410200" cy="2492019"/>
          </a:xfrm>
          <a:prstGeom prst="rect">
            <a:avLst/>
          </a:prstGeom>
          <a:noFill/>
          <a:ln w="9525">
            <a:noFill/>
            <a:miter lim="800000"/>
            <a:headEnd/>
            <a:tailEnd/>
          </a:ln>
          <a:effectLst/>
        </p:spPr>
      </p:pic>
      <p:cxnSp>
        <p:nvCxnSpPr>
          <p:cNvPr id="20" name="Straight Arrow Connector 19">
            <a:extLst>
              <a:ext uri="{FF2B5EF4-FFF2-40B4-BE49-F238E27FC236}">
                <a16:creationId xmlns:a16="http://schemas.microsoft.com/office/drawing/2014/main" id="{357E3460-F46E-48A1-B8FA-BE9FCB088B37}"/>
              </a:ext>
            </a:extLst>
          </p:cNvPr>
          <p:cNvCxnSpPr>
            <a:cxnSpLocks/>
            <a:stCxn id="21" idx="1"/>
          </p:cNvCxnSpPr>
          <p:nvPr/>
        </p:nvCxnSpPr>
        <p:spPr bwMode="auto">
          <a:xfrm flipH="1">
            <a:off x="4267200" y="3581355"/>
            <a:ext cx="2438400" cy="683320"/>
          </a:xfrm>
          <a:prstGeom prst="straightConnector1">
            <a:avLst/>
          </a:prstGeom>
          <a:solidFill>
            <a:srgbClr val="FFFFFF"/>
          </a:solidFill>
          <a:ln w="38100" cap="flat" cmpd="sng" algn="ctr">
            <a:solidFill>
              <a:srgbClr val="33CC33"/>
            </a:solidFill>
            <a:prstDash val="solid"/>
            <a:round/>
            <a:headEnd type="none" w="med" len="med"/>
            <a:tailEnd type="arrow"/>
          </a:ln>
          <a:effectLst/>
        </p:spPr>
      </p:cxnSp>
      <p:sp>
        <p:nvSpPr>
          <p:cNvPr id="21" name="TextBox 20">
            <a:extLst>
              <a:ext uri="{FF2B5EF4-FFF2-40B4-BE49-F238E27FC236}">
                <a16:creationId xmlns:a16="http://schemas.microsoft.com/office/drawing/2014/main" id="{5BCBC8D6-1A13-4979-949D-4CAC400D9160}"/>
              </a:ext>
            </a:extLst>
          </p:cNvPr>
          <p:cNvSpPr txBox="1"/>
          <p:nvPr/>
        </p:nvSpPr>
        <p:spPr>
          <a:xfrm>
            <a:off x="6705600" y="3427466"/>
            <a:ext cx="2304771" cy="307777"/>
          </a:xfrm>
          <a:prstGeom prst="rect">
            <a:avLst/>
          </a:prstGeom>
          <a:noFill/>
        </p:spPr>
        <p:txBody>
          <a:bodyPr wrap="square" rtlCol="0">
            <a:spAutoFit/>
          </a:bodyPr>
          <a:lstStyle/>
          <a:p>
            <a:r>
              <a:rPr lang="en-US" sz="1400" b="1">
                <a:solidFill>
                  <a:srgbClr val="004B8D"/>
                </a:solidFill>
                <a:effectLst/>
              </a:rPr>
              <a:t>Maximum 10.5 “ W.C.</a:t>
            </a:r>
          </a:p>
        </p:txBody>
      </p:sp>
      <p:cxnSp>
        <p:nvCxnSpPr>
          <p:cNvPr id="22" name="Straight Arrow Connector 21">
            <a:extLst>
              <a:ext uri="{FF2B5EF4-FFF2-40B4-BE49-F238E27FC236}">
                <a16:creationId xmlns:a16="http://schemas.microsoft.com/office/drawing/2014/main" id="{CB822C5B-382C-4A34-8745-69C0D7A48C80}"/>
              </a:ext>
            </a:extLst>
          </p:cNvPr>
          <p:cNvCxnSpPr>
            <a:cxnSpLocks/>
            <a:stCxn id="24" idx="1"/>
          </p:cNvCxnSpPr>
          <p:nvPr/>
        </p:nvCxnSpPr>
        <p:spPr bwMode="auto">
          <a:xfrm flipH="1">
            <a:off x="4267202" y="4175894"/>
            <a:ext cx="2438398" cy="516429"/>
          </a:xfrm>
          <a:prstGeom prst="straightConnector1">
            <a:avLst/>
          </a:prstGeom>
          <a:solidFill>
            <a:srgbClr val="FFFFFF"/>
          </a:solidFill>
          <a:ln w="38100" cap="flat" cmpd="sng" algn="ctr">
            <a:solidFill>
              <a:srgbClr val="33CC33"/>
            </a:solidFill>
            <a:prstDash val="solid"/>
            <a:round/>
            <a:headEnd type="none" w="med" len="med"/>
            <a:tailEnd type="arrow"/>
          </a:ln>
          <a:effectLst/>
        </p:spPr>
      </p:cxnSp>
      <p:cxnSp>
        <p:nvCxnSpPr>
          <p:cNvPr id="23" name="Straight Arrow Connector 22">
            <a:extLst>
              <a:ext uri="{FF2B5EF4-FFF2-40B4-BE49-F238E27FC236}">
                <a16:creationId xmlns:a16="http://schemas.microsoft.com/office/drawing/2014/main" id="{C8C248D5-EC83-4BA8-A6C8-047D5F92A7C7}"/>
              </a:ext>
            </a:extLst>
          </p:cNvPr>
          <p:cNvCxnSpPr>
            <a:cxnSpLocks/>
            <a:stCxn id="25" idx="1"/>
          </p:cNvCxnSpPr>
          <p:nvPr/>
        </p:nvCxnSpPr>
        <p:spPr bwMode="auto">
          <a:xfrm flipH="1">
            <a:off x="4191002" y="4736409"/>
            <a:ext cx="2514598" cy="552546"/>
          </a:xfrm>
          <a:prstGeom prst="straightConnector1">
            <a:avLst/>
          </a:prstGeom>
          <a:solidFill>
            <a:srgbClr val="FFFFFF"/>
          </a:solidFill>
          <a:ln w="38100" cap="flat" cmpd="sng" algn="ctr">
            <a:solidFill>
              <a:srgbClr val="33CC33"/>
            </a:solidFill>
            <a:prstDash val="solid"/>
            <a:round/>
            <a:headEnd type="none" w="med" len="med"/>
            <a:tailEnd type="arrow"/>
          </a:ln>
          <a:effectLst/>
        </p:spPr>
      </p:cxnSp>
      <p:sp>
        <p:nvSpPr>
          <p:cNvPr id="24" name="TextBox 23">
            <a:extLst>
              <a:ext uri="{FF2B5EF4-FFF2-40B4-BE49-F238E27FC236}">
                <a16:creationId xmlns:a16="http://schemas.microsoft.com/office/drawing/2014/main" id="{A8A72FEC-1CBC-4C5F-945B-1F40BCD28C01}"/>
              </a:ext>
            </a:extLst>
          </p:cNvPr>
          <p:cNvSpPr txBox="1"/>
          <p:nvPr/>
        </p:nvSpPr>
        <p:spPr>
          <a:xfrm>
            <a:off x="6705600" y="4022005"/>
            <a:ext cx="2304771" cy="307777"/>
          </a:xfrm>
          <a:prstGeom prst="rect">
            <a:avLst/>
          </a:prstGeom>
          <a:noFill/>
        </p:spPr>
        <p:txBody>
          <a:bodyPr wrap="square" rtlCol="0">
            <a:spAutoFit/>
          </a:bodyPr>
          <a:lstStyle/>
          <a:p>
            <a:r>
              <a:rPr lang="en-US" sz="1400" b="1">
                <a:solidFill>
                  <a:srgbClr val="004B8D"/>
                </a:solidFill>
                <a:effectLst/>
              </a:rPr>
              <a:t>Minimum 5.0 “ W.C.</a:t>
            </a:r>
          </a:p>
        </p:txBody>
      </p:sp>
      <p:sp>
        <p:nvSpPr>
          <p:cNvPr id="25" name="TextBox 24">
            <a:extLst>
              <a:ext uri="{FF2B5EF4-FFF2-40B4-BE49-F238E27FC236}">
                <a16:creationId xmlns:a16="http://schemas.microsoft.com/office/drawing/2014/main" id="{DBAC43F0-990D-4709-82F3-0714F31BD765}"/>
              </a:ext>
            </a:extLst>
          </p:cNvPr>
          <p:cNvSpPr txBox="1"/>
          <p:nvPr/>
        </p:nvSpPr>
        <p:spPr>
          <a:xfrm>
            <a:off x="6705600" y="4582520"/>
            <a:ext cx="2304771" cy="307777"/>
          </a:xfrm>
          <a:prstGeom prst="rect">
            <a:avLst/>
          </a:prstGeom>
          <a:noFill/>
        </p:spPr>
        <p:txBody>
          <a:bodyPr wrap="square" rtlCol="0">
            <a:spAutoFit/>
          </a:bodyPr>
          <a:lstStyle/>
          <a:p>
            <a:r>
              <a:rPr lang="en-US" sz="1400" b="1">
                <a:solidFill>
                  <a:srgbClr val="004B8D"/>
                </a:solidFill>
                <a:effectLst/>
              </a:rPr>
              <a:t>Manifold 3.5 “ W.C.</a:t>
            </a:r>
          </a:p>
        </p:txBody>
      </p:sp>
    </p:spTree>
    <p:extLst>
      <p:ext uri="{BB962C8B-B14F-4D97-AF65-F5344CB8AC3E}">
        <p14:creationId xmlns:p14="http://schemas.microsoft.com/office/powerpoint/2010/main" val="61095239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2CFB910F-7788-4CEC-B1C5-A13C1951D890}"/>
              </a:ext>
            </a:extLst>
          </p:cNvPr>
          <p:cNvSpPr txBox="1"/>
          <p:nvPr/>
        </p:nvSpPr>
        <p:spPr bwMode="auto">
          <a:xfrm>
            <a:off x="381000" y="1337022"/>
            <a:ext cx="6096000" cy="3570208"/>
          </a:xfrm>
          <a:prstGeom prst="rect">
            <a:avLst/>
          </a:prstGeom>
          <a:noFill/>
          <a:ln w="9525">
            <a:noFill/>
            <a:miter lim="800000"/>
            <a:headEnd/>
            <a:tailEnd/>
          </a:ln>
        </p:spPr>
        <p:txBody>
          <a:bodyPr wrap="square" rtlCol="0">
            <a:spAutoFit/>
          </a:bodyPr>
          <a:lstStyle/>
          <a:p>
            <a:pPr marL="342900" indent="-342900">
              <a:buFont typeface="Arial" panose="020B0604020202020204" pitchFamily="34" charset="0"/>
              <a:buChar char="•"/>
            </a:pPr>
            <a:r>
              <a:rPr lang="en-US" sz="2000"/>
              <a:t>Low pressures are often measured in inches of water column or “W.C.</a:t>
            </a:r>
          </a:p>
          <a:p>
            <a:pPr marL="342900" indent="-342900">
              <a:buFont typeface="Arial" panose="020B0604020202020204" pitchFamily="34" charset="0"/>
              <a:buChar char="•"/>
            </a:pPr>
            <a:endParaRPr lang="en-US" sz="800"/>
          </a:p>
          <a:p>
            <a:pPr marL="800100" lvl="1" indent="-342900">
              <a:buFont typeface="Arial" panose="020B0604020202020204" pitchFamily="34" charset="0"/>
              <a:buChar char="‒"/>
            </a:pPr>
            <a:r>
              <a:rPr lang="en-US"/>
              <a:t>In a water manometer, 1 inch of </a:t>
            </a:r>
            <a:br>
              <a:rPr lang="en-US"/>
            </a:br>
            <a:r>
              <a:rPr lang="en-US"/>
              <a:t>water column is literally the amount </a:t>
            </a:r>
            <a:br>
              <a:rPr lang="en-US"/>
            </a:br>
            <a:r>
              <a:rPr lang="en-US"/>
              <a:t>of force it takes to raise the column </a:t>
            </a:r>
            <a:br>
              <a:rPr lang="en-US"/>
            </a:br>
            <a:r>
              <a:rPr lang="en-US"/>
              <a:t>of water by 1 inch</a:t>
            </a:r>
          </a:p>
          <a:p>
            <a:pPr marL="800100" lvl="1" indent="-342900">
              <a:buFont typeface="Arial" panose="020B0604020202020204" pitchFamily="34" charset="0"/>
              <a:buChar char="‒"/>
            </a:pPr>
            <a:endParaRPr lang="en-US" sz="800"/>
          </a:p>
          <a:p>
            <a:pPr marL="800100" lvl="1" indent="-342900">
              <a:buFont typeface="Arial" panose="020B0604020202020204" pitchFamily="34" charset="0"/>
              <a:buChar char="‒"/>
            </a:pPr>
            <a:r>
              <a:rPr lang="en-US"/>
              <a:t>While some water manometers are still </a:t>
            </a:r>
            <a:br>
              <a:rPr lang="en-US"/>
            </a:br>
            <a:r>
              <a:rPr lang="en-US"/>
              <a:t>in use, the vast majority are either dial or </a:t>
            </a:r>
            <a:br>
              <a:rPr lang="en-US"/>
            </a:br>
            <a:r>
              <a:rPr lang="en-US"/>
              <a:t>digital gauges that use the same scale</a:t>
            </a:r>
          </a:p>
          <a:p>
            <a:pPr marL="800100" lvl="1" indent="-342900">
              <a:buFont typeface="Arial" panose="020B0604020202020204" pitchFamily="34" charset="0"/>
              <a:buChar char="‒"/>
            </a:pPr>
            <a:endParaRPr lang="en-US" sz="800"/>
          </a:p>
          <a:p>
            <a:pPr marL="800100" lvl="1" indent="-342900">
              <a:buFont typeface="Arial" panose="020B0604020202020204" pitchFamily="34" charset="0"/>
              <a:buChar char="‒"/>
            </a:pPr>
            <a:r>
              <a:rPr lang="en-US"/>
              <a:t>Water column gauges are calibrated at </a:t>
            </a:r>
            <a:br>
              <a:rPr lang="en-US"/>
            </a:br>
            <a:r>
              <a:rPr lang="en-US"/>
              <a:t>atmospheric pressure for the location</a:t>
            </a:r>
          </a:p>
        </p:txBody>
      </p:sp>
      <p:sp>
        <p:nvSpPr>
          <p:cNvPr id="18" name="Title 9">
            <a:extLst>
              <a:ext uri="{FF2B5EF4-FFF2-40B4-BE49-F238E27FC236}">
                <a16:creationId xmlns:a16="http://schemas.microsoft.com/office/drawing/2014/main" id="{82A5991B-DC05-4AFB-9B25-315BB142CAC8}"/>
              </a:ext>
            </a:extLst>
          </p:cNvPr>
          <p:cNvSpPr>
            <a:spLocks noGrp="1"/>
          </p:cNvSpPr>
          <p:nvPr>
            <p:ph type="title"/>
          </p:nvPr>
        </p:nvSpPr>
        <p:spPr>
          <a:xfrm>
            <a:off x="393192" y="123988"/>
            <a:ext cx="8356600" cy="951665"/>
          </a:xfrm>
        </p:spPr>
        <p:txBody>
          <a:bodyPr/>
          <a:lstStyle/>
          <a:p>
            <a:r>
              <a:rPr lang="en-US" b="1"/>
              <a:t>Measuring Pressure in Inches of Water Column</a:t>
            </a:r>
          </a:p>
        </p:txBody>
      </p:sp>
      <p:grpSp>
        <p:nvGrpSpPr>
          <p:cNvPr id="11" name="Group 10">
            <a:extLst>
              <a:ext uri="{FF2B5EF4-FFF2-40B4-BE49-F238E27FC236}">
                <a16:creationId xmlns:a16="http://schemas.microsoft.com/office/drawing/2014/main" id="{6E75174A-3A17-44BB-BCB2-8A45A8D25232}"/>
              </a:ext>
            </a:extLst>
          </p:cNvPr>
          <p:cNvGrpSpPr/>
          <p:nvPr/>
        </p:nvGrpSpPr>
        <p:grpSpPr>
          <a:xfrm>
            <a:off x="5029200" y="1600200"/>
            <a:ext cx="3859375" cy="4114800"/>
            <a:chOff x="3657600" y="762000"/>
            <a:chExt cx="5434631" cy="5562600"/>
          </a:xfrm>
        </p:grpSpPr>
        <p:sp>
          <p:nvSpPr>
            <p:cNvPr id="12" name="AutoShape 1026">
              <a:extLst>
                <a:ext uri="{FF2B5EF4-FFF2-40B4-BE49-F238E27FC236}">
                  <a16:creationId xmlns:a16="http://schemas.microsoft.com/office/drawing/2014/main" id="{8B690934-8779-4DD0-A49B-A7ACF7DAEB0B}"/>
                </a:ext>
              </a:extLst>
            </p:cNvPr>
            <p:cNvSpPr>
              <a:spLocks noChangeArrowheads="1"/>
            </p:cNvSpPr>
            <p:nvPr/>
          </p:nvSpPr>
          <p:spPr bwMode="auto">
            <a:xfrm>
              <a:off x="5562600" y="2057400"/>
              <a:ext cx="1295400" cy="4267200"/>
            </a:xfrm>
            <a:prstGeom prst="roundRect">
              <a:avLst>
                <a:gd name="adj" fmla="val 16667"/>
              </a:avLst>
            </a:prstGeom>
            <a:solidFill>
              <a:srgbClr val="CCCCFF"/>
            </a:solidFill>
            <a:ln w="9525">
              <a:solidFill>
                <a:schemeClr val="tx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3" name="Oval 1028">
              <a:extLst>
                <a:ext uri="{FF2B5EF4-FFF2-40B4-BE49-F238E27FC236}">
                  <a16:creationId xmlns:a16="http://schemas.microsoft.com/office/drawing/2014/main" id="{B27B8D32-D65C-4990-A632-E1D8302B6E23}"/>
                </a:ext>
              </a:extLst>
            </p:cNvPr>
            <p:cNvSpPr>
              <a:spLocks noChangeArrowheads="1"/>
            </p:cNvSpPr>
            <p:nvPr/>
          </p:nvSpPr>
          <p:spPr bwMode="auto">
            <a:xfrm>
              <a:off x="5715000" y="5257800"/>
              <a:ext cx="990600" cy="990600"/>
            </a:xfrm>
            <a:prstGeom prst="ellipse">
              <a:avLst/>
            </a:prstGeom>
            <a:solidFill>
              <a:srgbClr val="FF3300"/>
            </a:solidFill>
            <a:ln w="9525">
              <a:solidFill>
                <a:schemeClr val="tx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4" name="Oval 1029">
              <a:extLst>
                <a:ext uri="{FF2B5EF4-FFF2-40B4-BE49-F238E27FC236}">
                  <a16:creationId xmlns:a16="http://schemas.microsoft.com/office/drawing/2014/main" id="{253C8D38-2A39-4891-AD38-E1DED4113249}"/>
                </a:ext>
              </a:extLst>
            </p:cNvPr>
            <p:cNvSpPr>
              <a:spLocks noChangeArrowheads="1"/>
            </p:cNvSpPr>
            <p:nvPr/>
          </p:nvSpPr>
          <p:spPr bwMode="auto">
            <a:xfrm>
              <a:off x="5943600" y="5486400"/>
              <a:ext cx="533400" cy="533400"/>
            </a:xfrm>
            <a:prstGeom prst="ellipse">
              <a:avLst/>
            </a:prstGeom>
            <a:solidFill>
              <a:srgbClr val="CCCCFF"/>
            </a:solidFill>
            <a:ln w="9525">
              <a:solidFill>
                <a:schemeClr val="tx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5" name="Rectangle 1030">
              <a:extLst>
                <a:ext uri="{FF2B5EF4-FFF2-40B4-BE49-F238E27FC236}">
                  <a16:creationId xmlns:a16="http://schemas.microsoft.com/office/drawing/2014/main" id="{7878C9A5-D59A-498F-A9B8-D279276AEA01}"/>
                </a:ext>
              </a:extLst>
            </p:cNvPr>
            <p:cNvSpPr>
              <a:spLocks noChangeArrowheads="1"/>
            </p:cNvSpPr>
            <p:nvPr/>
          </p:nvSpPr>
          <p:spPr bwMode="auto">
            <a:xfrm>
              <a:off x="5791200" y="5181600"/>
              <a:ext cx="838200" cy="533400"/>
            </a:xfrm>
            <a:prstGeom prst="rect">
              <a:avLst/>
            </a:prstGeom>
            <a:solidFill>
              <a:srgbClr val="CCCCFF"/>
            </a:solidFill>
            <a:ln w="9525">
              <a:no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6" name="Rectangle 1031">
              <a:extLst>
                <a:ext uri="{FF2B5EF4-FFF2-40B4-BE49-F238E27FC236}">
                  <a16:creationId xmlns:a16="http://schemas.microsoft.com/office/drawing/2014/main" id="{5611C3E9-985A-4513-8D83-54E7338A9EB8}"/>
                </a:ext>
              </a:extLst>
            </p:cNvPr>
            <p:cNvSpPr>
              <a:spLocks noChangeArrowheads="1"/>
            </p:cNvSpPr>
            <p:nvPr/>
          </p:nvSpPr>
          <p:spPr bwMode="auto">
            <a:xfrm>
              <a:off x="6477000" y="2743200"/>
              <a:ext cx="228600" cy="2971800"/>
            </a:xfrm>
            <a:prstGeom prst="rect">
              <a:avLst/>
            </a:prstGeom>
            <a:solidFill>
              <a:schemeClr val="bg1"/>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26" name="Line 1032">
              <a:extLst>
                <a:ext uri="{FF2B5EF4-FFF2-40B4-BE49-F238E27FC236}">
                  <a16:creationId xmlns:a16="http://schemas.microsoft.com/office/drawing/2014/main" id="{F15AD81B-AD2E-4DA6-A387-CC3CEAF8EC7A}"/>
                </a:ext>
              </a:extLst>
            </p:cNvPr>
            <p:cNvSpPr>
              <a:spLocks noChangeShapeType="1"/>
            </p:cNvSpPr>
            <p:nvPr/>
          </p:nvSpPr>
          <p:spPr bwMode="auto">
            <a:xfrm>
              <a:off x="5715000" y="5715000"/>
              <a:ext cx="228600" cy="0"/>
            </a:xfrm>
            <a:prstGeom prst="line">
              <a:avLst/>
            </a:prstGeom>
            <a:noFill/>
            <a:ln w="9525">
              <a:solidFill>
                <a:srgbClr val="FF33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27" name="Rectangle 1033">
              <a:extLst>
                <a:ext uri="{FF2B5EF4-FFF2-40B4-BE49-F238E27FC236}">
                  <a16:creationId xmlns:a16="http://schemas.microsoft.com/office/drawing/2014/main" id="{C8633FA5-47C1-455E-BE84-431D3596B321}"/>
                </a:ext>
              </a:extLst>
            </p:cNvPr>
            <p:cNvSpPr>
              <a:spLocks noChangeArrowheads="1"/>
            </p:cNvSpPr>
            <p:nvPr/>
          </p:nvSpPr>
          <p:spPr bwMode="auto">
            <a:xfrm>
              <a:off x="6477000" y="4267200"/>
              <a:ext cx="228600" cy="1447800"/>
            </a:xfrm>
            <a:prstGeom prst="rect">
              <a:avLst/>
            </a:prstGeom>
            <a:solidFill>
              <a:srgbClr val="FF3300"/>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28" name="Line 1034">
              <a:extLst>
                <a:ext uri="{FF2B5EF4-FFF2-40B4-BE49-F238E27FC236}">
                  <a16:creationId xmlns:a16="http://schemas.microsoft.com/office/drawing/2014/main" id="{E4583660-5B90-44FE-9EEA-6DB23F9FF033}"/>
                </a:ext>
              </a:extLst>
            </p:cNvPr>
            <p:cNvSpPr>
              <a:spLocks noChangeShapeType="1"/>
            </p:cNvSpPr>
            <p:nvPr/>
          </p:nvSpPr>
          <p:spPr bwMode="auto">
            <a:xfrm>
              <a:off x="6477000" y="5715000"/>
              <a:ext cx="228600" cy="0"/>
            </a:xfrm>
            <a:prstGeom prst="line">
              <a:avLst/>
            </a:prstGeom>
            <a:noFill/>
            <a:ln w="9525">
              <a:solidFill>
                <a:srgbClr val="FF33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29" name="Rectangle 1035">
              <a:extLst>
                <a:ext uri="{FF2B5EF4-FFF2-40B4-BE49-F238E27FC236}">
                  <a16:creationId xmlns:a16="http://schemas.microsoft.com/office/drawing/2014/main" id="{147E1956-9D72-4DA9-BA4F-9D649C44F200}"/>
                </a:ext>
              </a:extLst>
            </p:cNvPr>
            <p:cNvSpPr>
              <a:spLocks noChangeArrowheads="1"/>
            </p:cNvSpPr>
            <p:nvPr/>
          </p:nvSpPr>
          <p:spPr bwMode="auto">
            <a:xfrm>
              <a:off x="6021388" y="2819400"/>
              <a:ext cx="303212" cy="2971800"/>
            </a:xfrm>
            <a:prstGeom prst="rect">
              <a:avLst/>
            </a:prstGeom>
            <a:solidFill>
              <a:schemeClr val="tx1"/>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0" name="Rectangle 1036">
              <a:extLst>
                <a:ext uri="{FF2B5EF4-FFF2-40B4-BE49-F238E27FC236}">
                  <a16:creationId xmlns:a16="http://schemas.microsoft.com/office/drawing/2014/main" id="{BDB0F3B6-6AD5-486E-9EF2-50BB198422C0}"/>
                </a:ext>
              </a:extLst>
            </p:cNvPr>
            <p:cNvSpPr>
              <a:spLocks noChangeArrowheads="1"/>
            </p:cNvSpPr>
            <p:nvPr/>
          </p:nvSpPr>
          <p:spPr bwMode="auto">
            <a:xfrm>
              <a:off x="6477000" y="3733800"/>
              <a:ext cx="228600" cy="609600"/>
            </a:xfrm>
            <a:prstGeom prst="rect">
              <a:avLst/>
            </a:prstGeom>
            <a:solidFill>
              <a:srgbClr val="FF3300"/>
            </a:solidFill>
            <a:ln w="9525">
              <a:no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1" name="Text Box 1037">
              <a:extLst>
                <a:ext uri="{FF2B5EF4-FFF2-40B4-BE49-F238E27FC236}">
                  <a16:creationId xmlns:a16="http://schemas.microsoft.com/office/drawing/2014/main" id="{9982DE59-E241-4480-9B65-599F8083F4BA}"/>
                </a:ext>
              </a:extLst>
            </p:cNvPr>
            <p:cNvSpPr txBox="1">
              <a:spLocks noChangeArrowheads="1"/>
            </p:cNvSpPr>
            <p:nvPr/>
          </p:nvSpPr>
          <p:spPr bwMode="auto">
            <a:xfrm>
              <a:off x="5999163" y="4114800"/>
              <a:ext cx="269875"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0</a:t>
              </a:r>
              <a:endParaRPr lang="en-US" sz="1000" b="0" i="0">
                <a:solidFill>
                  <a:schemeClr val="tx1"/>
                </a:solidFill>
                <a:latin typeface="Times New Roman" pitchFamily="18" charset="0"/>
              </a:endParaRPr>
            </a:p>
          </p:txBody>
        </p:sp>
        <p:sp>
          <p:nvSpPr>
            <p:cNvPr id="32" name="Line 1038">
              <a:extLst>
                <a:ext uri="{FF2B5EF4-FFF2-40B4-BE49-F238E27FC236}">
                  <a16:creationId xmlns:a16="http://schemas.microsoft.com/office/drawing/2014/main" id="{E28D75D5-7D2D-4047-85A9-84A7C83FC02B}"/>
                </a:ext>
              </a:extLst>
            </p:cNvPr>
            <p:cNvSpPr>
              <a:spLocks noChangeShapeType="1"/>
            </p:cNvSpPr>
            <p:nvPr/>
          </p:nvSpPr>
          <p:spPr bwMode="auto">
            <a:xfrm>
              <a:off x="6021388" y="42672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3" name="Line 1039">
              <a:extLst>
                <a:ext uri="{FF2B5EF4-FFF2-40B4-BE49-F238E27FC236}">
                  <a16:creationId xmlns:a16="http://schemas.microsoft.com/office/drawing/2014/main" id="{40A88DFD-D411-48BF-92EF-90A5E7D97787}"/>
                </a:ext>
              </a:extLst>
            </p:cNvPr>
            <p:cNvSpPr>
              <a:spLocks noChangeShapeType="1"/>
            </p:cNvSpPr>
            <p:nvPr/>
          </p:nvSpPr>
          <p:spPr bwMode="auto">
            <a:xfrm flipH="1">
              <a:off x="6248400" y="42672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4" name="Text Box 1040">
              <a:extLst>
                <a:ext uri="{FF2B5EF4-FFF2-40B4-BE49-F238E27FC236}">
                  <a16:creationId xmlns:a16="http://schemas.microsoft.com/office/drawing/2014/main" id="{4FDE75A1-3483-46D2-ADD1-8A0B7F0B7630}"/>
                </a:ext>
              </a:extLst>
            </p:cNvPr>
            <p:cNvSpPr txBox="1">
              <a:spLocks noChangeArrowheads="1"/>
            </p:cNvSpPr>
            <p:nvPr/>
          </p:nvSpPr>
          <p:spPr bwMode="auto">
            <a:xfrm>
              <a:off x="5999163" y="3810000"/>
              <a:ext cx="269875"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1</a:t>
              </a:r>
              <a:endParaRPr lang="en-US" sz="1000" b="0" i="0">
                <a:solidFill>
                  <a:schemeClr val="tx1"/>
                </a:solidFill>
                <a:latin typeface="Times New Roman" pitchFamily="18" charset="0"/>
              </a:endParaRPr>
            </a:p>
          </p:txBody>
        </p:sp>
        <p:sp>
          <p:nvSpPr>
            <p:cNvPr id="35" name="Text Box 1041">
              <a:extLst>
                <a:ext uri="{FF2B5EF4-FFF2-40B4-BE49-F238E27FC236}">
                  <a16:creationId xmlns:a16="http://schemas.microsoft.com/office/drawing/2014/main" id="{31846D97-7382-4B92-9F59-F449C70FB5E0}"/>
                </a:ext>
              </a:extLst>
            </p:cNvPr>
            <p:cNvSpPr txBox="1">
              <a:spLocks noChangeArrowheads="1"/>
            </p:cNvSpPr>
            <p:nvPr/>
          </p:nvSpPr>
          <p:spPr bwMode="auto">
            <a:xfrm>
              <a:off x="6021388" y="3429000"/>
              <a:ext cx="303212"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2</a:t>
              </a:r>
            </a:p>
          </p:txBody>
        </p:sp>
        <p:sp>
          <p:nvSpPr>
            <p:cNvPr id="36" name="Line 1042">
              <a:extLst>
                <a:ext uri="{FF2B5EF4-FFF2-40B4-BE49-F238E27FC236}">
                  <a16:creationId xmlns:a16="http://schemas.microsoft.com/office/drawing/2014/main" id="{A91CDBBC-E8EE-47FA-9CA0-948DE6823550}"/>
                </a:ext>
              </a:extLst>
            </p:cNvPr>
            <p:cNvSpPr>
              <a:spLocks noChangeShapeType="1"/>
            </p:cNvSpPr>
            <p:nvPr/>
          </p:nvSpPr>
          <p:spPr bwMode="auto">
            <a:xfrm>
              <a:off x="6021388" y="39624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7" name="Line 1043">
              <a:extLst>
                <a:ext uri="{FF2B5EF4-FFF2-40B4-BE49-F238E27FC236}">
                  <a16:creationId xmlns:a16="http://schemas.microsoft.com/office/drawing/2014/main" id="{FC1CE3CE-F85B-481A-8AFE-6FCCE64454B4}"/>
                </a:ext>
              </a:extLst>
            </p:cNvPr>
            <p:cNvSpPr>
              <a:spLocks noChangeShapeType="1"/>
            </p:cNvSpPr>
            <p:nvPr/>
          </p:nvSpPr>
          <p:spPr bwMode="auto">
            <a:xfrm flipH="1">
              <a:off x="6248400" y="39624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8" name="Line 1044">
              <a:extLst>
                <a:ext uri="{FF2B5EF4-FFF2-40B4-BE49-F238E27FC236}">
                  <a16:creationId xmlns:a16="http://schemas.microsoft.com/office/drawing/2014/main" id="{8E386989-61FE-48D6-9A63-BAB5438B0EF7}"/>
                </a:ext>
              </a:extLst>
            </p:cNvPr>
            <p:cNvSpPr>
              <a:spLocks noChangeShapeType="1"/>
            </p:cNvSpPr>
            <p:nvPr/>
          </p:nvSpPr>
          <p:spPr bwMode="auto">
            <a:xfrm>
              <a:off x="6021388" y="35814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9" name="Line 1045">
              <a:extLst>
                <a:ext uri="{FF2B5EF4-FFF2-40B4-BE49-F238E27FC236}">
                  <a16:creationId xmlns:a16="http://schemas.microsoft.com/office/drawing/2014/main" id="{F0309180-5916-40B8-A425-F6D10867CEFA}"/>
                </a:ext>
              </a:extLst>
            </p:cNvPr>
            <p:cNvSpPr>
              <a:spLocks noChangeShapeType="1"/>
            </p:cNvSpPr>
            <p:nvPr/>
          </p:nvSpPr>
          <p:spPr bwMode="auto">
            <a:xfrm>
              <a:off x="6248400" y="35814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0" name="Text Box 1046">
              <a:extLst>
                <a:ext uri="{FF2B5EF4-FFF2-40B4-BE49-F238E27FC236}">
                  <a16:creationId xmlns:a16="http://schemas.microsoft.com/office/drawing/2014/main" id="{730D1D48-2EE7-4059-8893-88FB21FFF09F}"/>
                </a:ext>
              </a:extLst>
            </p:cNvPr>
            <p:cNvSpPr txBox="1">
              <a:spLocks noChangeArrowheads="1"/>
            </p:cNvSpPr>
            <p:nvPr/>
          </p:nvSpPr>
          <p:spPr bwMode="auto">
            <a:xfrm>
              <a:off x="6021388" y="4419600"/>
              <a:ext cx="303212"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1</a:t>
              </a:r>
              <a:endParaRPr lang="en-US" sz="1000" b="0" i="0">
                <a:solidFill>
                  <a:schemeClr val="tx1"/>
                </a:solidFill>
                <a:latin typeface="Times New Roman" pitchFamily="18" charset="0"/>
              </a:endParaRPr>
            </a:p>
          </p:txBody>
        </p:sp>
        <p:sp>
          <p:nvSpPr>
            <p:cNvPr id="41" name="Line 1047">
              <a:extLst>
                <a:ext uri="{FF2B5EF4-FFF2-40B4-BE49-F238E27FC236}">
                  <a16:creationId xmlns:a16="http://schemas.microsoft.com/office/drawing/2014/main" id="{7252D40E-3E35-47D3-AF39-66FAB1F849B3}"/>
                </a:ext>
              </a:extLst>
            </p:cNvPr>
            <p:cNvSpPr>
              <a:spLocks noChangeShapeType="1"/>
            </p:cNvSpPr>
            <p:nvPr/>
          </p:nvSpPr>
          <p:spPr bwMode="auto">
            <a:xfrm>
              <a:off x="6021388" y="45720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2" name="Line 1048">
              <a:extLst>
                <a:ext uri="{FF2B5EF4-FFF2-40B4-BE49-F238E27FC236}">
                  <a16:creationId xmlns:a16="http://schemas.microsoft.com/office/drawing/2014/main" id="{2A8252E3-EB77-4DC9-9BE2-7F5BB7169553}"/>
                </a:ext>
              </a:extLst>
            </p:cNvPr>
            <p:cNvSpPr>
              <a:spLocks noChangeShapeType="1"/>
            </p:cNvSpPr>
            <p:nvPr/>
          </p:nvSpPr>
          <p:spPr bwMode="auto">
            <a:xfrm>
              <a:off x="6248400" y="45720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3" name="Text Box 1049">
              <a:extLst>
                <a:ext uri="{FF2B5EF4-FFF2-40B4-BE49-F238E27FC236}">
                  <a16:creationId xmlns:a16="http://schemas.microsoft.com/office/drawing/2014/main" id="{DC0C2AA5-AEE6-4936-BAB0-AA5263962AAB}"/>
                </a:ext>
              </a:extLst>
            </p:cNvPr>
            <p:cNvSpPr txBox="1">
              <a:spLocks noChangeArrowheads="1"/>
            </p:cNvSpPr>
            <p:nvPr/>
          </p:nvSpPr>
          <p:spPr bwMode="auto">
            <a:xfrm>
              <a:off x="6021388" y="4800600"/>
              <a:ext cx="303212"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2</a:t>
              </a:r>
            </a:p>
          </p:txBody>
        </p:sp>
        <p:sp>
          <p:nvSpPr>
            <p:cNvPr id="44" name="Line 1050">
              <a:extLst>
                <a:ext uri="{FF2B5EF4-FFF2-40B4-BE49-F238E27FC236}">
                  <a16:creationId xmlns:a16="http://schemas.microsoft.com/office/drawing/2014/main" id="{928A4D4B-33B6-4600-9162-B3EEB7163B6A}"/>
                </a:ext>
              </a:extLst>
            </p:cNvPr>
            <p:cNvSpPr>
              <a:spLocks noChangeShapeType="1"/>
            </p:cNvSpPr>
            <p:nvPr/>
          </p:nvSpPr>
          <p:spPr bwMode="auto">
            <a:xfrm>
              <a:off x="6021388" y="49530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5" name="Line 1051">
              <a:extLst>
                <a:ext uri="{FF2B5EF4-FFF2-40B4-BE49-F238E27FC236}">
                  <a16:creationId xmlns:a16="http://schemas.microsoft.com/office/drawing/2014/main" id="{DCD3BD28-3194-4DE1-9204-785E7F6975AE}"/>
                </a:ext>
              </a:extLst>
            </p:cNvPr>
            <p:cNvSpPr>
              <a:spLocks noChangeShapeType="1"/>
            </p:cNvSpPr>
            <p:nvPr/>
          </p:nvSpPr>
          <p:spPr bwMode="auto">
            <a:xfrm>
              <a:off x="6248400" y="49530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6" name="Text Box 1052">
              <a:extLst>
                <a:ext uri="{FF2B5EF4-FFF2-40B4-BE49-F238E27FC236}">
                  <a16:creationId xmlns:a16="http://schemas.microsoft.com/office/drawing/2014/main" id="{A3183E6B-A419-4B03-9201-63F723EB7B11}"/>
                </a:ext>
              </a:extLst>
            </p:cNvPr>
            <p:cNvSpPr txBox="1">
              <a:spLocks noChangeArrowheads="1"/>
            </p:cNvSpPr>
            <p:nvPr/>
          </p:nvSpPr>
          <p:spPr bwMode="auto">
            <a:xfrm>
              <a:off x="6021388" y="5181600"/>
              <a:ext cx="303212"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3</a:t>
              </a:r>
              <a:endParaRPr lang="en-US" sz="1000" b="0" i="0">
                <a:solidFill>
                  <a:schemeClr val="bg1"/>
                </a:solidFill>
                <a:latin typeface="Times New Roman" pitchFamily="18" charset="0"/>
              </a:endParaRPr>
            </a:p>
          </p:txBody>
        </p:sp>
        <p:sp>
          <p:nvSpPr>
            <p:cNvPr id="47" name="Text Box 1053">
              <a:extLst>
                <a:ext uri="{FF2B5EF4-FFF2-40B4-BE49-F238E27FC236}">
                  <a16:creationId xmlns:a16="http://schemas.microsoft.com/office/drawing/2014/main" id="{EAB92B4D-D521-44DA-AA4A-5D7DA184A39A}"/>
                </a:ext>
              </a:extLst>
            </p:cNvPr>
            <p:cNvSpPr txBox="1">
              <a:spLocks noChangeArrowheads="1"/>
            </p:cNvSpPr>
            <p:nvPr/>
          </p:nvSpPr>
          <p:spPr bwMode="auto">
            <a:xfrm>
              <a:off x="6021388" y="3048000"/>
              <a:ext cx="303212"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3</a:t>
              </a:r>
            </a:p>
          </p:txBody>
        </p:sp>
        <p:sp>
          <p:nvSpPr>
            <p:cNvPr id="48" name="Line 1054">
              <a:extLst>
                <a:ext uri="{FF2B5EF4-FFF2-40B4-BE49-F238E27FC236}">
                  <a16:creationId xmlns:a16="http://schemas.microsoft.com/office/drawing/2014/main" id="{6C6642F6-296B-486C-BC37-BD04FF068DAC}"/>
                </a:ext>
              </a:extLst>
            </p:cNvPr>
            <p:cNvSpPr>
              <a:spLocks noChangeShapeType="1"/>
            </p:cNvSpPr>
            <p:nvPr/>
          </p:nvSpPr>
          <p:spPr bwMode="auto">
            <a:xfrm>
              <a:off x="6021388" y="53340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9" name="Line 1055">
              <a:extLst>
                <a:ext uri="{FF2B5EF4-FFF2-40B4-BE49-F238E27FC236}">
                  <a16:creationId xmlns:a16="http://schemas.microsoft.com/office/drawing/2014/main" id="{B55D3375-633A-4470-B8E8-9612684A57F1}"/>
                </a:ext>
              </a:extLst>
            </p:cNvPr>
            <p:cNvSpPr>
              <a:spLocks noChangeShapeType="1"/>
            </p:cNvSpPr>
            <p:nvPr/>
          </p:nvSpPr>
          <p:spPr bwMode="auto">
            <a:xfrm>
              <a:off x="6248400" y="53340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0" name="Line 1056">
              <a:extLst>
                <a:ext uri="{FF2B5EF4-FFF2-40B4-BE49-F238E27FC236}">
                  <a16:creationId xmlns:a16="http://schemas.microsoft.com/office/drawing/2014/main" id="{BF14FFA4-FE5B-4DB1-958B-ABA3CC03A29D}"/>
                </a:ext>
              </a:extLst>
            </p:cNvPr>
            <p:cNvSpPr>
              <a:spLocks noChangeShapeType="1"/>
            </p:cNvSpPr>
            <p:nvPr/>
          </p:nvSpPr>
          <p:spPr bwMode="auto">
            <a:xfrm>
              <a:off x="6021388" y="32004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1" name="Line 1057">
              <a:extLst>
                <a:ext uri="{FF2B5EF4-FFF2-40B4-BE49-F238E27FC236}">
                  <a16:creationId xmlns:a16="http://schemas.microsoft.com/office/drawing/2014/main" id="{D2ADFF63-7528-4B35-A066-CF9EC7523D86}"/>
                </a:ext>
              </a:extLst>
            </p:cNvPr>
            <p:cNvSpPr>
              <a:spLocks noChangeShapeType="1"/>
            </p:cNvSpPr>
            <p:nvPr/>
          </p:nvSpPr>
          <p:spPr bwMode="auto">
            <a:xfrm>
              <a:off x="6248400" y="32004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2" name="Line 1058">
              <a:extLst>
                <a:ext uri="{FF2B5EF4-FFF2-40B4-BE49-F238E27FC236}">
                  <a16:creationId xmlns:a16="http://schemas.microsoft.com/office/drawing/2014/main" id="{F3D2519C-E121-426D-9C7E-F1FA94C58F3E}"/>
                </a:ext>
              </a:extLst>
            </p:cNvPr>
            <p:cNvSpPr>
              <a:spLocks noChangeShapeType="1"/>
            </p:cNvSpPr>
            <p:nvPr/>
          </p:nvSpPr>
          <p:spPr bwMode="auto">
            <a:xfrm>
              <a:off x="6021388" y="48006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3" name="Line 1059">
              <a:extLst>
                <a:ext uri="{FF2B5EF4-FFF2-40B4-BE49-F238E27FC236}">
                  <a16:creationId xmlns:a16="http://schemas.microsoft.com/office/drawing/2014/main" id="{87EFB2C1-C7E8-47A0-9263-7CB01741F29C}"/>
                </a:ext>
              </a:extLst>
            </p:cNvPr>
            <p:cNvSpPr>
              <a:spLocks noChangeShapeType="1"/>
            </p:cNvSpPr>
            <p:nvPr/>
          </p:nvSpPr>
          <p:spPr bwMode="auto">
            <a:xfrm>
              <a:off x="6248400" y="48006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4" name="Line 1060">
              <a:extLst>
                <a:ext uri="{FF2B5EF4-FFF2-40B4-BE49-F238E27FC236}">
                  <a16:creationId xmlns:a16="http://schemas.microsoft.com/office/drawing/2014/main" id="{292640A5-8438-40FA-9F94-C0505A1B172F}"/>
                </a:ext>
              </a:extLst>
            </p:cNvPr>
            <p:cNvSpPr>
              <a:spLocks noChangeShapeType="1"/>
            </p:cNvSpPr>
            <p:nvPr/>
          </p:nvSpPr>
          <p:spPr bwMode="auto">
            <a:xfrm>
              <a:off x="6021388" y="37338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5" name="Line 1061">
              <a:extLst>
                <a:ext uri="{FF2B5EF4-FFF2-40B4-BE49-F238E27FC236}">
                  <a16:creationId xmlns:a16="http://schemas.microsoft.com/office/drawing/2014/main" id="{E83412D6-B4D1-4747-8CE6-B07DBC2B3750}"/>
                </a:ext>
              </a:extLst>
            </p:cNvPr>
            <p:cNvSpPr>
              <a:spLocks noChangeShapeType="1"/>
            </p:cNvSpPr>
            <p:nvPr/>
          </p:nvSpPr>
          <p:spPr bwMode="auto">
            <a:xfrm>
              <a:off x="6248400" y="37338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6" name="Text Box 1062">
              <a:extLst>
                <a:ext uri="{FF2B5EF4-FFF2-40B4-BE49-F238E27FC236}">
                  <a16:creationId xmlns:a16="http://schemas.microsoft.com/office/drawing/2014/main" id="{2BD95774-DCA9-4020-9033-05BACC23BDBA}"/>
                </a:ext>
              </a:extLst>
            </p:cNvPr>
            <p:cNvSpPr txBox="1">
              <a:spLocks noChangeArrowheads="1"/>
            </p:cNvSpPr>
            <p:nvPr/>
          </p:nvSpPr>
          <p:spPr bwMode="auto">
            <a:xfrm>
              <a:off x="3657600" y="762000"/>
              <a:ext cx="1828800" cy="346808"/>
            </a:xfrm>
            <a:prstGeom prst="rect">
              <a:avLst/>
            </a:prstGeom>
            <a:noFill/>
            <a:ln w="9525">
              <a:noFill/>
              <a:miter lim="800000"/>
              <a:headEnd/>
              <a:tailEnd/>
            </a:ln>
            <a:effectLst/>
          </p:spPr>
          <p:txBody>
            <a:bodyPr lIns="101662" tIns="50831" rIns="101662" bIns="50831">
              <a:spAutoFit/>
            </a:bodyPr>
            <a:lstStyle/>
            <a:p>
              <a:pPr defTabSz="1017588">
                <a:lnSpc>
                  <a:spcPct val="100000"/>
                </a:lnSpc>
                <a:spcBef>
                  <a:spcPct val="50000"/>
                </a:spcBef>
                <a:defRPr/>
              </a:pPr>
              <a:endParaRPr lang="en-US" sz="1000" b="0" i="0">
                <a:solidFill>
                  <a:srgbClr val="FFCC00"/>
                </a:solidFill>
                <a:effectLst>
                  <a:outerShdw blurRad="38100" dist="38100" dir="2700000" algn="tl">
                    <a:srgbClr val="C0C0C0"/>
                  </a:outerShdw>
                </a:effectLst>
                <a:latin typeface="Times New Roman" pitchFamily="18" charset="0"/>
              </a:endParaRPr>
            </a:p>
          </p:txBody>
        </p:sp>
        <p:sp>
          <p:nvSpPr>
            <p:cNvPr id="57" name="Rectangle 1063">
              <a:extLst>
                <a:ext uri="{FF2B5EF4-FFF2-40B4-BE49-F238E27FC236}">
                  <a16:creationId xmlns:a16="http://schemas.microsoft.com/office/drawing/2014/main" id="{3172E2AC-A669-47FA-B0F2-74FA13E05515}"/>
                </a:ext>
              </a:extLst>
            </p:cNvPr>
            <p:cNvSpPr>
              <a:spLocks noChangeArrowheads="1"/>
            </p:cNvSpPr>
            <p:nvPr/>
          </p:nvSpPr>
          <p:spPr bwMode="auto">
            <a:xfrm>
              <a:off x="5640388" y="2286000"/>
              <a:ext cx="381000" cy="457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8" name="Rectangle 1064">
              <a:extLst>
                <a:ext uri="{FF2B5EF4-FFF2-40B4-BE49-F238E27FC236}">
                  <a16:creationId xmlns:a16="http://schemas.microsoft.com/office/drawing/2014/main" id="{D7DA582D-7893-4059-BB2B-A7AD5A7ED1A4}"/>
                </a:ext>
              </a:extLst>
            </p:cNvPr>
            <p:cNvSpPr>
              <a:spLocks noChangeArrowheads="1"/>
            </p:cNvSpPr>
            <p:nvPr/>
          </p:nvSpPr>
          <p:spPr bwMode="auto">
            <a:xfrm>
              <a:off x="6402388" y="2286000"/>
              <a:ext cx="381000" cy="457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9" name="Rectangle 1065">
              <a:extLst>
                <a:ext uri="{FF2B5EF4-FFF2-40B4-BE49-F238E27FC236}">
                  <a16:creationId xmlns:a16="http://schemas.microsoft.com/office/drawing/2014/main" id="{B5DF7883-657E-4BD9-8694-DF875F8ADDB8}"/>
                </a:ext>
              </a:extLst>
            </p:cNvPr>
            <p:cNvSpPr>
              <a:spLocks noChangeArrowheads="1"/>
            </p:cNvSpPr>
            <p:nvPr/>
          </p:nvSpPr>
          <p:spPr bwMode="auto">
            <a:xfrm>
              <a:off x="5486400" y="2438400"/>
              <a:ext cx="153988" cy="76200"/>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0" name="Rectangle 1066">
              <a:extLst>
                <a:ext uri="{FF2B5EF4-FFF2-40B4-BE49-F238E27FC236}">
                  <a16:creationId xmlns:a16="http://schemas.microsoft.com/office/drawing/2014/main" id="{1A719FF4-77C5-4853-92D8-D05D5CA6C367}"/>
                </a:ext>
              </a:extLst>
            </p:cNvPr>
            <p:cNvSpPr>
              <a:spLocks noChangeArrowheads="1"/>
            </p:cNvSpPr>
            <p:nvPr/>
          </p:nvSpPr>
          <p:spPr bwMode="auto">
            <a:xfrm>
              <a:off x="6783388" y="2438400"/>
              <a:ext cx="150812" cy="76200"/>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1" name="Rectangle 1067">
              <a:extLst>
                <a:ext uri="{FF2B5EF4-FFF2-40B4-BE49-F238E27FC236}">
                  <a16:creationId xmlns:a16="http://schemas.microsoft.com/office/drawing/2014/main" id="{C30C966A-7B0C-419C-8B2F-D6DAE6D8306C}"/>
                </a:ext>
              </a:extLst>
            </p:cNvPr>
            <p:cNvSpPr>
              <a:spLocks noChangeArrowheads="1"/>
            </p:cNvSpPr>
            <p:nvPr/>
          </p:nvSpPr>
          <p:spPr bwMode="auto">
            <a:xfrm>
              <a:off x="4572000" y="2438400"/>
              <a:ext cx="914400" cy="76200"/>
            </a:xfrm>
            <a:prstGeom prst="rect">
              <a:avLst/>
            </a:prstGeom>
            <a:gradFill rotWithShape="0">
              <a:gsLst>
                <a:gs pos="0">
                  <a:srgbClr val="FFCC00"/>
                </a:gs>
                <a:gs pos="50000">
                  <a:srgbClr val="FFCC00">
                    <a:gamma/>
                    <a:shade val="46275"/>
                    <a:invGamma/>
                  </a:srgbClr>
                </a:gs>
                <a:gs pos="100000">
                  <a:srgbClr val="FFCC00"/>
                </a:gs>
              </a:gsLst>
              <a:lin ang="5400000" scaled="1"/>
            </a:gradFill>
            <a:ln w="38100">
              <a:solidFill>
                <a:srgbClr val="FFCC00"/>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2" name="Line 1068">
              <a:extLst>
                <a:ext uri="{FF2B5EF4-FFF2-40B4-BE49-F238E27FC236}">
                  <a16:creationId xmlns:a16="http://schemas.microsoft.com/office/drawing/2014/main" id="{C3029433-C06E-40B2-A041-93BBC1CBB269}"/>
                </a:ext>
              </a:extLst>
            </p:cNvPr>
            <p:cNvSpPr>
              <a:spLocks noChangeShapeType="1"/>
            </p:cNvSpPr>
            <p:nvPr/>
          </p:nvSpPr>
          <p:spPr bwMode="auto">
            <a:xfrm flipH="1">
              <a:off x="6934200" y="3733800"/>
              <a:ext cx="685800" cy="0"/>
            </a:xfrm>
            <a:prstGeom prst="line">
              <a:avLst/>
            </a:prstGeom>
            <a:noFill/>
            <a:ln w="3175">
              <a:solidFill>
                <a:srgbClr val="CC00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3" name="Line 1069">
              <a:extLst>
                <a:ext uri="{FF2B5EF4-FFF2-40B4-BE49-F238E27FC236}">
                  <a16:creationId xmlns:a16="http://schemas.microsoft.com/office/drawing/2014/main" id="{6D24400B-CE6E-42FE-9143-2057CE367E27}"/>
                </a:ext>
              </a:extLst>
            </p:cNvPr>
            <p:cNvSpPr>
              <a:spLocks noChangeShapeType="1"/>
            </p:cNvSpPr>
            <p:nvPr/>
          </p:nvSpPr>
          <p:spPr bwMode="auto">
            <a:xfrm flipH="1">
              <a:off x="6934200" y="4800600"/>
              <a:ext cx="685800" cy="0"/>
            </a:xfrm>
            <a:prstGeom prst="line">
              <a:avLst/>
            </a:prstGeom>
            <a:noFill/>
            <a:ln w="9525">
              <a:solidFill>
                <a:srgbClr val="CC00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4" name="Text Box 1070">
              <a:extLst>
                <a:ext uri="{FF2B5EF4-FFF2-40B4-BE49-F238E27FC236}">
                  <a16:creationId xmlns:a16="http://schemas.microsoft.com/office/drawing/2014/main" id="{BF8A788E-123A-4967-8CC0-C725B3C4B901}"/>
                </a:ext>
              </a:extLst>
            </p:cNvPr>
            <p:cNvSpPr txBox="1">
              <a:spLocks noChangeArrowheads="1"/>
            </p:cNvSpPr>
            <p:nvPr/>
          </p:nvSpPr>
          <p:spPr bwMode="auto">
            <a:xfrm>
              <a:off x="7263434" y="4024327"/>
              <a:ext cx="1828797" cy="471629"/>
            </a:xfrm>
            <a:prstGeom prst="rect">
              <a:avLst/>
            </a:prstGeom>
            <a:noFill/>
            <a:ln w="9525">
              <a:noFill/>
              <a:miter lim="800000"/>
              <a:headEnd/>
              <a:tailEnd/>
            </a:ln>
          </p:spPr>
          <p:txBody>
            <a:bodyPr wrap="square" lIns="101662" tIns="50831" rIns="101662" bIns="50831">
              <a:spAutoFit/>
            </a:bodyPr>
            <a:lstStyle/>
            <a:p>
              <a:pPr defTabSz="1017588">
                <a:lnSpc>
                  <a:spcPct val="100000"/>
                </a:lnSpc>
                <a:spcBef>
                  <a:spcPct val="50000"/>
                </a:spcBef>
              </a:pPr>
              <a:r>
                <a:rPr lang="en-US" sz="1600" b="0" i="0">
                  <a:solidFill>
                    <a:srgbClr val="CC0000"/>
                  </a:solidFill>
                </a:rPr>
                <a:t>3 1/2 “W.C.</a:t>
              </a:r>
              <a:endParaRPr lang="en-US" sz="1600" b="0" i="0">
                <a:solidFill>
                  <a:srgbClr val="CC0000"/>
                </a:solidFill>
                <a:latin typeface="Times New Roman" pitchFamily="18" charset="0"/>
              </a:endParaRPr>
            </a:p>
          </p:txBody>
        </p:sp>
        <p:sp>
          <p:nvSpPr>
            <p:cNvPr id="65" name="Line 1071">
              <a:extLst>
                <a:ext uri="{FF2B5EF4-FFF2-40B4-BE49-F238E27FC236}">
                  <a16:creationId xmlns:a16="http://schemas.microsoft.com/office/drawing/2014/main" id="{4E0F44EB-5245-4975-BBF3-B453428CC6FC}"/>
                </a:ext>
              </a:extLst>
            </p:cNvPr>
            <p:cNvSpPr>
              <a:spLocks noChangeShapeType="1"/>
            </p:cNvSpPr>
            <p:nvPr/>
          </p:nvSpPr>
          <p:spPr bwMode="auto">
            <a:xfrm flipV="1">
              <a:off x="7391400" y="3733800"/>
              <a:ext cx="0" cy="381000"/>
            </a:xfrm>
            <a:prstGeom prst="line">
              <a:avLst/>
            </a:prstGeom>
            <a:noFill/>
            <a:ln w="9525">
              <a:solidFill>
                <a:srgbClr val="CC0000"/>
              </a:solidFill>
              <a:round/>
              <a:headEnd/>
              <a:tailEnd type="triangle" w="med" len="me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6" name="Line 1072">
              <a:extLst>
                <a:ext uri="{FF2B5EF4-FFF2-40B4-BE49-F238E27FC236}">
                  <a16:creationId xmlns:a16="http://schemas.microsoft.com/office/drawing/2014/main" id="{DA02BFDA-CA04-450E-A687-BE0C03EECD82}"/>
                </a:ext>
              </a:extLst>
            </p:cNvPr>
            <p:cNvSpPr>
              <a:spLocks noChangeShapeType="1"/>
            </p:cNvSpPr>
            <p:nvPr/>
          </p:nvSpPr>
          <p:spPr bwMode="auto">
            <a:xfrm>
              <a:off x="7391400" y="4419600"/>
              <a:ext cx="0" cy="381000"/>
            </a:xfrm>
            <a:prstGeom prst="line">
              <a:avLst/>
            </a:prstGeom>
            <a:noFill/>
            <a:ln w="9525">
              <a:solidFill>
                <a:srgbClr val="CC0000"/>
              </a:solidFill>
              <a:round/>
              <a:headEnd/>
              <a:tailEnd type="triangle" w="med" len="me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7" name="Text Box 1074">
              <a:extLst>
                <a:ext uri="{FF2B5EF4-FFF2-40B4-BE49-F238E27FC236}">
                  <a16:creationId xmlns:a16="http://schemas.microsoft.com/office/drawing/2014/main" id="{E215F8C3-D6AE-4743-AE5D-B028132236E7}"/>
                </a:ext>
              </a:extLst>
            </p:cNvPr>
            <p:cNvSpPr txBox="1">
              <a:spLocks noChangeArrowheads="1"/>
            </p:cNvSpPr>
            <p:nvPr/>
          </p:nvSpPr>
          <p:spPr bwMode="auto">
            <a:xfrm>
              <a:off x="4048682" y="1136401"/>
              <a:ext cx="2362201" cy="721270"/>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400" b="1" i="0">
                  <a:solidFill>
                    <a:srgbClr val="004B8D"/>
                  </a:solidFill>
                </a:rPr>
                <a:t>Connected to gas manifold</a:t>
              </a:r>
            </a:p>
          </p:txBody>
        </p:sp>
        <p:sp>
          <p:nvSpPr>
            <p:cNvPr id="68" name="Line 1075">
              <a:extLst>
                <a:ext uri="{FF2B5EF4-FFF2-40B4-BE49-F238E27FC236}">
                  <a16:creationId xmlns:a16="http://schemas.microsoft.com/office/drawing/2014/main" id="{8197C6BD-FD54-4A4A-BC24-90DF02489191}"/>
                </a:ext>
              </a:extLst>
            </p:cNvPr>
            <p:cNvSpPr>
              <a:spLocks noChangeShapeType="1"/>
            </p:cNvSpPr>
            <p:nvPr/>
          </p:nvSpPr>
          <p:spPr bwMode="auto">
            <a:xfrm flipH="1">
              <a:off x="4267200" y="1524000"/>
              <a:ext cx="0" cy="0"/>
            </a:xfrm>
            <a:prstGeom prst="line">
              <a:avLst/>
            </a:prstGeom>
            <a:noFill/>
            <a:ln w="9525">
              <a:solidFill>
                <a:srgbClr val="CC00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9" name="Line 1076">
              <a:extLst>
                <a:ext uri="{FF2B5EF4-FFF2-40B4-BE49-F238E27FC236}">
                  <a16:creationId xmlns:a16="http://schemas.microsoft.com/office/drawing/2014/main" id="{5DBBBAA3-66E0-4C07-A7BB-64941C832AEB}"/>
                </a:ext>
              </a:extLst>
            </p:cNvPr>
            <p:cNvSpPr>
              <a:spLocks noChangeShapeType="1"/>
            </p:cNvSpPr>
            <p:nvPr/>
          </p:nvSpPr>
          <p:spPr bwMode="auto">
            <a:xfrm>
              <a:off x="4267198" y="1899005"/>
              <a:ext cx="1" cy="539394"/>
            </a:xfrm>
            <a:prstGeom prst="line">
              <a:avLst/>
            </a:prstGeom>
            <a:noFill/>
            <a:ln w="9525">
              <a:solidFill>
                <a:srgbClr val="CC00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0" name="Text Box 1077">
              <a:extLst>
                <a:ext uri="{FF2B5EF4-FFF2-40B4-BE49-F238E27FC236}">
                  <a16:creationId xmlns:a16="http://schemas.microsoft.com/office/drawing/2014/main" id="{1205FB12-34D9-452F-96E8-B1BE05998E09}"/>
                </a:ext>
              </a:extLst>
            </p:cNvPr>
            <p:cNvSpPr txBox="1">
              <a:spLocks noChangeArrowheads="1"/>
            </p:cNvSpPr>
            <p:nvPr/>
          </p:nvSpPr>
          <p:spPr bwMode="auto">
            <a:xfrm>
              <a:off x="7129490" y="1568438"/>
              <a:ext cx="1828800" cy="721270"/>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400" b="1" i="0">
                  <a:solidFill>
                    <a:srgbClr val="004B8D"/>
                  </a:solidFill>
                  <a:latin typeface="Arial"/>
                  <a:cs typeface="Arial"/>
                </a:rPr>
                <a:t>Open to atmosphere</a:t>
              </a:r>
            </a:p>
          </p:txBody>
        </p:sp>
        <p:sp>
          <p:nvSpPr>
            <p:cNvPr id="71" name="Line 1078">
              <a:extLst>
                <a:ext uri="{FF2B5EF4-FFF2-40B4-BE49-F238E27FC236}">
                  <a16:creationId xmlns:a16="http://schemas.microsoft.com/office/drawing/2014/main" id="{BF2D87BC-5FA5-464C-BE86-8B76F979B78B}"/>
                </a:ext>
              </a:extLst>
            </p:cNvPr>
            <p:cNvSpPr>
              <a:spLocks noChangeShapeType="1"/>
            </p:cNvSpPr>
            <p:nvPr/>
          </p:nvSpPr>
          <p:spPr bwMode="auto">
            <a:xfrm>
              <a:off x="7848600" y="2286000"/>
              <a:ext cx="0" cy="152400"/>
            </a:xfrm>
            <a:prstGeom prst="line">
              <a:avLst/>
            </a:prstGeom>
            <a:noFill/>
            <a:ln w="9525">
              <a:solidFill>
                <a:srgbClr val="CC00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2" name="Line 1079">
              <a:extLst>
                <a:ext uri="{FF2B5EF4-FFF2-40B4-BE49-F238E27FC236}">
                  <a16:creationId xmlns:a16="http://schemas.microsoft.com/office/drawing/2014/main" id="{B7CC21F2-FB94-4F20-B325-8597C93A5830}"/>
                </a:ext>
              </a:extLst>
            </p:cNvPr>
            <p:cNvSpPr>
              <a:spLocks noChangeShapeType="1"/>
            </p:cNvSpPr>
            <p:nvPr/>
          </p:nvSpPr>
          <p:spPr bwMode="auto">
            <a:xfrm flipH="1">
              <a:off x="7086600" y="2438400"/>
              <a:ext cx="762000" cy="0"/>
            </a:xfrm>
            <a:prstGeom prst="line">
              <a:avLst/>
            </a:prstGeom>
            <a:noFill/>
            <a:ln w="9525">
              <a:solidFill>
                <a:srgbClr val="CC0000"/>
              </a:solidFill>
              <a:round/>
              <a:headEnd/>
              <a:tailEnd type="triangle" w="med" len="me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3" name="Oval 1081">
              <a:extLst>
                <a:ext uri="{FF2B5EF4-FFF2-40B4-BE49-F238E27FC236}">
                  <a16:creationId xmlns:a16="http://schemas.microsoft.com/office/drawing/2014/main" id="{0697AF5E-C75A-4354-AC86-8FE2E6446012}"/>
                </a:ext>
              </a:extLst>
            </p:cNvPr>
            <p:cNvSpPr>
              <a:spLocks noChangeArrowheads="1"/>
            </p:cNvSpPr>
            <p:nvPr/>
          </p:nvSpPr>
          <p:spPr bwMode="auto">
            <a:xfrm>
              <a:off x="6096000" y="2133600"/>
              <a:ext cx="152400" cy="152400"/>
            </a:xfrm>
            <a:prstGeom prst="ellipse">
              <a:avLst/>
            </a:prstGeom>
            <a:solidFill>
              <a:srgbClr val="3333CC"/>
            </a:solidFill>
            <a:ln w="9525">
              <a:solidFill>
                <a:schemeClr val="tx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4" name="Rectangle 1084">
              <a:extLst>
                <a:ext uri="{FF2B5EF4-FFF2-40B4-BE49-F238E27FC236}">
                  <a16:creationId xmlns:a16="http://schemas.microsoft.com/office/drawing/2014/main" id="{1E46839C-84BE-415B-B41F-46AB2DA838F0}"/>
                </a:ext>
              </a:extLst>
            </p:cNvPr>
            <p:cNvSpPr>
              <a:spLocks noChangeArrowheads="1"/>
            </p:cNvSpPr>
            <p:nvPr/>
          </p:nvSpPr>
          <p:spPr bwMode="auto">
            <a:xfrm>
              <a:off x="5715000" y="2743200"/>
              <a:ext cx="228600" cy="2971800"/>
            </a:xfrm>
            <a:prstGeom prst="rect">
              <a:avLst/>
            </a:prstGeom>
            <a:solidFill>
              <a:schemeClr val="bg1"/>
            </a:solidFill>
            <a:ln w="317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5" name="Rectangle 1085">
              <a:extLst>
                <a:ext uri="{FF2B5EF4-FFF2-40B4-BE49-F238E27FC236}">
                  <a16:creationId xmlns:a16="http://schemas.microsoft.com/office/drawing/2014/main" id="{48CAA659-B0C0-437A-ABA4-5DCED85EFE51}"/>
                </a:ext>
              </a:extLst>
            </p:cNvPr>
            <p:cNvSpPr>
              <a:spLocks noChangeArrowheads="1"/>
            </p:cNvSpPr>
            <p:nvPr/>
          </p:nvSpPr>
          <p:spPr bwMode="auto">
            <a:xfrm>
              <a:off x="5715000" y="4267200"/>
              <a:ext cx="228600" cy="1524000"/>
            </a:xfrm>
            <a:prstGeom prst="rect">
              <a:avLst/>
            </a:prstGeom>
            <a:solidFill>
              <a:srgbClr val="FF3300"/>
            </a:solidFill>
            <a:ln w="9525">
              <a:no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6" name="Rectangle 1086">
              <a:extLst>
                <a:ext uri="{FF2B5EF4-FFF2-40B4-BE49-F238E27FC236}">
                  <a16:creationId xmlns:a16="http://schemas.microsoft.com/office/drawing/2014/main" id="{12AB44E8-3655-4A2C-9FBF-DD6E30186D20}"/>
                </a:ext>
              </a:extLst>
            </p:cNvPr>
            <p:cNvSpPr>
              <a:spLocks noChangeArrowheads="1"/>
            </p:cNvSpPr>
            <p:nvPr/>
          </p:nvSpPr>
          <p:spPr bwMode="auto">
            <a:xfrm>
              <a:off x="5715000" y="4114800"/>
              <a:ext cx="228600" cy="685800"/>
            </a:xfrm>
            <a:prstGeom prst="rect">
              <a:avLst/>
            </a:prstGeom>
            <a:solidFill>
              <a:schemeClr val="bg1"/>
            </a:solidFill>
            <a:ln w="12700">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7" name="Line 1087">
              <a:extLst>
                <a:ext uri="{FF2B5EF4-FFF2-40B4-BE49-F238E27FC236}">
                  <a16:creationId xmlns:a16="http://schemas.microsoft.com/office/drawing/2014/main" id="{F3706AF2-FD13-4317-B824-3CA3C1723DA0}"/>
                </a:ext>
              </a:extLst>
            </p:cNvPr>
            <p:cNvSpPr>
              <a:spLocks noChangeShapeType="1"/>
            </p:cNvSpPr>
            <p:nvPr/>
          </p:nvSpPr>
          <p:spPr bwMode="auto">
            <a:xfrm>
              <a:off x="5715000" y="4114800"/>
              <a:ext cx="2286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8" name="Line 1088">
              <a:extLst>
                <a:ext uri="{FF2B5EF4-FFF2-40B4-BE49-F238E27FC236}">
                  <a16:creationId xmlns:a16="http://schemas.microsoft.com/office/drawing/2014/main" id="{D8187F8C-3664-47E2-BE3C-182F7CDEDFA7}"/>
                </a:ext>
              </a:extLst>
            </p:cNvPr>
            <p:cNvSpPr>
              <a:spLocks noChangeShapeType="1"/>
            </p:cNvSpPr>
            <p:nvPr/>
          </p:nvSpPr>
          <p:spPr bwMode="auto">
            <a:xfrm>
              <a:off x="4267200" y="2438400"/>
              <a:ext cx="230188" cy="0"/>
            </a:xfrm>
            <a:prstGeom prst="line">
              <a:avLst/>
            </a:prstGeom>
            <a:noFill/>
            <a:ln w="9525">
              <a:solidFill>
                <a:srgbClr val="CC0000"/>
              </a:solidFill>
              <a:round/>
              <a:headEnd/>
              <a:tailEnd type="triangle" w="med" len="me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grpSp>
      <p:sp>
        <p:nvSpPr>
          <p:cNvPr id="79" name="Rectangle 78">
            <a:extLst>
              <a:ext uri="{FF2B5EF4-FFF2-40B4-BE49-F238E27FC236}">
                <a16:creationId xmlns:a16="http://schemas.microsoft.com/office/drawing/2014/main" id="{53EDBE8C-2D99-432A-BC0A-1A2037216A06}"/>
              </a:ext>
            </a:extLst>
          </p:cNvPr>
          <p:cNvSpPr/>
          <p:nvPr/>
        </p:nvSpPr>
        <p:spPr bwMode="auto">
          <a:xfrm rot="16200000">
            <a:off x="2288330" y="3507529"/>
            <a:ext cx="681143" cy="5257798"/>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80" name="Graphic 79" descr="Lightbulb">
            <a:extLst>
              <a:ext uri="{FF2B5EF4-FFF2-40B4-BE49-F238E27FC236}">
                <a16:creationId xmlns:a16="http://schemas.microsoft.com/office/drawing/2014/main" id="{A8B85958-E52F-476D-B750-FFC6F753036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4038" y="5836208"/>
            <a:ext cx="393589" cy="393589"/>
          </a:xfrm>
          <a:prstGeom prst="rect">
            <a:avLst/>
          </a:prstGeom>
        </p:spPr>
      </p:pic>
      <p:sp>
        <p:nvSpPr>
          <p:cNvPr id="81" name="Rectangle 80">
            <a:extLst>
              <a:ext uri="{FF2B5EF4-FFF2-40B4-BE49-F238E27FC236}">
                <a16:creationId xmlns:a16="http://schemas.microsoft.com/office/drawing/2014/main" id="{3EDEC87C-0993-43F8-BADA-506F6BDD7C5B}"/>
              </a:ext>
            </a:extLst>
          </p:cNvPr>
          <p:cNvSpPr/>
          <p:nvPr/>
        </p:nvSpPr>
        <p:spPr>
          <a:xfrm>
            <a:off x="633834" y="5806191"/>
            <a:ext cx="4673091" cy="646331"/>
          </a:xfrm>
          <a:prstGeom prst="rect">
            <a:avLst/>
          </a:prstGeom>
        </p:spPr>
        <p:txBody>
          <a:bodyPr wrap="square">
            <a:spAutoFit/>
          </a:bodyPr>
          <a:lstStyle/>
          <a:p>
            <a:r>
              <a:rPr lang="en-US" sz="1200" b="1">
                <a:solidFill>
                  <a:schemeClr val="accent1"/>
                </a:solidFill>
              </a:rPr>
              <a:t>TECH TIP: </a:t>
            </a:r>
            <a:r>
              <a:rPr lang="en-US" sz="1200">
                <a:solidFill>
                  <a:schemeClr val="accent1"/>
                </a:solidFill>
              </a:rPr>
              <a:t>For a manometer or magnehelic gauge to be properly used, they must be recalibrated to zero before each use to compensate for changes in elevation and barometric pressure.</a:t>
            </a:r>
          </a:p>
        </p:txBody>
      </p:sp>
      <p:pic>
        <p:nvPicPr>
          <p:cNvPr id="82" name="Picture 0" descr="digital Pressure Gauge">
            <a:extLst>
              <a:ext uri="{FF2B5EF4-FFF2-40B4-BE49-F238E27FC236}">
                <a16:creationId xmlns:a16="http://schemas.microsoft.com/office/drawing/2014/main" id="{B992114F-1621-4F01-9DFD-14DC5B6ACCCF}"/>
              </a:ext>
            </a:extLst>
          </p:cNvPr>
          <p:cNvPicPr>
            <a:picLocks noChangeAspect="1" noChangeArrowheads="1"/>
          </p:cNvPicPr>
          <p:nvPr/>
        </p:nvPicPr>
        <p:blipFill>
          <a:blip r:embed="rId5" cstate="print"/>
          <a:srcRect/>
          <a:stretch>
            <a:fillRect/>
          </a:stretch>
        </p:blipFill>
        <p:spPr bwMode="auto">
          <a:xfrm>
            <a:off x="7673446" y="4993965"/>
            <a:ext cx="741964" cy="1451668"/>
          </a:xfrm>
          <a:prstGeom prst="rect">
            <a:avLst/>
          </a:prstGeom>
          <a:noFill/>
          <a:ln w="9525">
            <a:noFill/>
            <a:miter lim="800000"/>
            <a:headEnd/>
            <a:tailEnd/>
          </a:ln>
        </p:spPr>
      </p:pic>
      <p:sp>
        <p:nvSpPr>
          <p:cNvPr id="83" name="Text Box 1074">
            <a:extLst>
              <a:ext uri="{FF2B5EF4-FFF2-40B4-BE49-F238E27FC236}">
                <a16:creationId xmlns:a16="http://schemas.microsoft.com/office/drawing/2014/main" id="{3AF70BE8-67D4-4D4C-AB67-818EC023CCF5}"/>
              </a:ext>
            </a:extLst>
          </p:cNvPr>
          <p:cNvSpPr txBox="1">
            <a:spLocks noChangeArrowheads="1"/>
          </p:cNvSpPr>
          <p:nvPr/>
        </p:nvSpPr>
        <p:spPr bwMode="auto">
          <a:xfrm>
            <a:off x="6984996" y="6377723"/>
            <a:ext cx="2057400" cy="287321"/>
          </a:xfrm>
          <a:prstGeom prst="rect">
            <a:avLst/>
          </a:prstGeom>
          <a:noFill/>
          <a:ln w="9525">
            <a:noFill/>
            <a:miter lim="800000"/>
            <a:headEnd/>
            <a:tailEnd/>
          </a:ln>
        </p:spPr>
        <p:txBody>
          <a:bodyPr wrap="square" lIns="101662" tIns="50831" rIns="101662" bIns="50831">
            <a:spAutoFit/>
          </a:bodyPr>
          <a:lstStyle/>
          <a:p>
            <a:pPr algn="ctr" defTabSz="1017588">
              <a:lnSpc>
                <a:spcPct val="100000"/>
              </a:lnSpc>
              <a:spcBef>
                <a:spcPct val="50000"/>
              </a:spcBef>
            </a:pPr>
            <a:r>
              <a:rPr lang="en-US" sz="1200" b="1" i="1">
                <a:solidFill>
                  <a:schemeClr val="tx1"/>
                </a:solidFill>
              </a:rPr>
              <a:t>Digital manometer</a:t>
            </a:r>
          </a:p>
        </p:txBody>
      </p:sp>
    </p:spTree>
    <p:extLst>
      <p:ext uri="{BB962C8B-B14F-4D97-AF65-F5344CB8AC3E}">
        <p14:creationId xmlns:p14="http://schemas.microsoft.com/office/powerpoint/2010/main" val="104508802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E6B8D1EE-9C45-4F0F-8EBF-885E489E603C}"/>
              </a:ext>
            </a:extLst>
          </p:cNvPr>
          <p:cNvSpPr>
            <a:spLocks noGrp="1"/>
          </p:cNvSpPr>
          <p:nvPr>
            <p:ph type="title"/>
          </p:nvPr>
        </p:nvSpPr>
        <p:spPr>
          <a:xfrm>
            <a:off x="393192" y="123988"/>
            <a:ext cx="8356600" cy="951665"/>
          </a:xfrm>
        </p:spPr>
        <p:txBody>
          <a:bodyPr/>
          <a:lstStyle/>
          <a:p>
            <a:r>
              <a:rPr lang="en-US" b="1"/>
              <a:t>Inlet Gas Pressure WC Settings</a:t>
            </a:r>
          </a:p>
        </p:txBody>
      </p:sp>
      <p:graphicFrame>
        <p:nvGraphicFramePr>
          <p:cNvPr id="6" name="Table 5">
            <a:extLst>
              <a:ext uri="{FF2B5EF4-FFF2-40B4-BE49-F238E27FC236}">
                <a16:creationId xmlns:a16="http://schemas.microsoft.com/office/drawing/2014/main" id="{DEEACF5F-B30E-4130-B477-4A95A4359935}"/>
              </a:ext>
            </a:extLst>
          </p:cNvPr>
          <p:cNvGraphicFramePr>
            <a:graphicFrameLocks noGrp="1"/>
          </p:cNvGraphicFramePr>
          <p:nvPr>
            <p:extLst>
              <p:ext uri="{D42A27DB-BD31-4B8C-83A1-F6EECF244321}">
                <p14:modId xmlns:p14="http://schemas.microsoft.com/office/powerpoint/2010/main" val="2330200683"/>
              </p:ext>
            </p:extLst>
          </p:nvPr>
        </p:nvGraphicFramePr>
        <p:xfrm>
          <a:off x="457200" y="1447800"/>
          <a:ext cx="3429000" cy="1905001"/>
        </p:xfrm>
        <a:graphic>
          <a:graphicData uri="http://schemas.openxmlformats.org/drawingml/2006/table">
            <a:tbl>
              <a:tblPr firstRow="1" bandRow="1">
                <a:effectLst/>
                <a:tableStyleId>{5C22544A-7EE6-4342-B048-85BDC9FD1C3A}</a:tableStyleId>
              </a:tblPr>
              <a:tblGrid>
                <a:gridCol w="1143000">
                  <a:extLst>
                    <a:ext uri="{9D8B030D-6E8A-4147-A177-3AD203B41FA5}">
                      <a16:colId xmlns:a16="http://schemas.microsoft.com/office/drawing/2014/main" val="2219697338"/>
                    </a:ext>
                  </a:extLst>
                </a:gridCol>
                <a:gridCol w="1143000">
                  <a:extLst>
                    <a:ext uri="{9D8B030D-6E8A-4147-A177-3AD203B41FA5}">
                      <a16:colId xmlns:a16="http://schemas.microsoft.com/office/drawing/2014/main" val="4020725021"/>
                    </a:ext>
                  </a:extLst>
                </a:gridCol>
                <a:gridCol w="1143000">
                  <a:extLst>
                    <a:ext uri="{9D8B030D-6E8A-4147-A177-3AD203B41FA5}">
                      <a16:colId xmlns:a16="http://schemas.microsoft.com/office/drawing/2014/main" val="1677252839"/>
                    </a:ext>
                  </a:extLst>
                </a:gridCol>
              </a:tblGrid>
              <a:tr h="628849">
                <a:tc gridSpan="3">
                  <a:txBody>
                    <a:bodyPr/>
                    <a:lstStyle/>
                    <a:p>
                      <a:pPr algn="ctr"/>
                      <a:r>
                        <a:rPr lang="en-US" sz="1600" b="0"/>
                        <a:t>PSI to Inches of </a:t>
                      </a:r>
                      <a:endParaRPr lang="en-US"/>
                    </a:p>
                    <a:p>
                      <a:pPr algn="ctr"/>
                      <a:r>
                        <a:rPr lang="en-US" sz="1600" b="0"/>
                        <a:t>Water Column Conversion</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42710743"/>
                  </a:ext>
                </a:extLst>
              </a:tr>
              <a:tr h="425384">
                <a:tc>
                  <a:txBody>
                    <a:bodyPr/>
                    <a:lstStyle/>
                    <a:p>
                      <a:pPr algn="ctr"/>
                      <a:r>
                        <a:rPr lang="en-US" sz="1600" b="0"/>
                        <a:t>28” WC </a:t>
                      </a:r>
                    </a:p>
                  </a:txBody>
                  <a:tcPr anchor="ctr"/>
                </a:tc>
                <a:tc>
                  <a:txBody>
                    <a:bodyPr/>
                    <a:lstStyle/>
                    <a:p>
                      <a:pPr algn="ctr"/>
                      <a:r>
                        <a:rPr lang="en-US" sz="1600" b="0"/>
                        <a:t>Equals</a:t>
                      </a:r>
                    </a:p>
                  </a:txBody>
                  <a:tcPr anchor="ctr"/>
                </a:tc>
                <a:tc>
                  <a:txBody>
                    <a:bodyPr/>
                    <a:lstStyle/>
                    <a:p>
                      <a:pPr algn="ctr"/>
                      <a:r>
                        <a:rPr lang="en-US" sz="1600" b="0"/>
                        <a:t>1 PSI</a:t>
                      </a:r>
                    </a:p>
                  </a:txBody>
                  <a:tcPr anchor="ctr"/>
                </a:tc>
                <a:extLst>
                  <a:ext uri="{0D108BD9-81ED-4DB2-BD59-A6C34878D82A}">
                    <a16:rowId xmlns:a16="http://schemas.microsoft.com/office/drawing/2014/main" val="3115160867"/>
                  </a:ext>
                </a:extLst>
              </a:tr>
              <a:tr h="425384">
                <a:tc>
                  <a:txBody>
                    <a:bodyPr/>
                    <a:lstStyle/>
                    <a:p>
                      <a:pPr algn="ctr"/>
                      <a:r>
                        <a:rPr lang="en-US" sz="1600" b="0"/>
                        <a:t>14” WC</a:t>
                      </a:r>
                    </a:p>
                  </a:txBody>
                  <a:tcPr anchor="ctr"/>
                </a:tc>
                <a:tc>
                  <a:txBody>
                    <a:bodyPr/>
                    <a:lstStyle/>
                    <a:p>
                      <a:pPr algn="ctr"/>
                      <a:r>
                        <a:rPr lang="en-US" sz="1600" b="0"/>
                        <a:t>Equals</a:t>
                      </a:r>
                    </a:p>
                  </a:txBody>
                  <a:tcPr anchor="ctr"/>
                </a:tc>
                <a:tc>
                  <a:txBody>
                    <a:bodyPr/>
                    <a:lstStyle/>
                    <a:p>
                      <a:pPr algn="ctr"/>
                      <a:r>
                        <a:rPr lang="en-US" sz="1600" b="0"/>
                        <a:t>½ PSI</a:t>
                      </a:r>
                    </a:p>
                  </a:txBody>
                  <a:tcPr anchor="ctr"/>
                </a:tc>
                <a:extLst>
                  <a:ext uri="{0D108BD9-81ED-4DB2-BD59-A6C34878D82A}">
                    <a16:rowId xmlns:a16="http://schemas.microsoft.com/office/drawing/2014/main" val="3938196377"/>
                  </a:ext>
                </a:extLst>
              </a:tr>
              <a:tr h="425384">
                <a:tc>
                  <a:txBody>
                    <a:bodyPr/>
                    <a:lstStyle/>
                    <a:p>
                      <a:pPr algn="ctr"/>
                      <a:r>
                        <a:rPr lang="en-US" sz="1600" b="0"/>
                        <a:t>7” WC</a:t>
                      </a:r>
                    </a:p>
                  </a:txBody>
                  <a:tcPr anchor="ctr"/>
                </a:tc>
                <a:tc>
                  <a:txBody>
                    <a:bodyPr/>
                    <a:lstStyle/>
                    <a:p>
                      <a:pPr algn="ctr"/>
                      <a:r>
                        <a:rPr lang="en-US" sz="1600" b="0"/>
                        <a:t>Equals</a:t>
                      </a:r>
                    </a:p>
                  </a:txBody>
                  <a:tcPr anchor="ctr"/>
                </a:tc>
                <a:tc>
                  <a:txBody>
                    <a:bodyPr/>
                    <a:lstStyle/>
                    <a:p>
                      <a:pPr algn="ctr"/>
                      <a:r>
                        <a:rPr lang="en-US" sz="1600" b="0"/>
                        <a:t>¼ PSI</a:t>
                      </a:r>
                    </a:p>
                  </a:txBody>
                  <a:tcPr anchor="ctr"/>
                </a:tc>
                <a:extLst>
                  <a:ext uri="{0D108BD9-81ED-4DB2-BD59-A6C34878D82A}">
                    <a16:rowId xmlns:a16="http://schemas.microsoft.com/office/drawing/2014/main" val="3698110697"/>
                  </a:ext>
                </a:extLst>
              </a:tr>
            </a:tbl>
          </a:graphicData>
        </a:graphic>
      </p:graphicFrame>
      <p:pic>
        <p:nvPicPr>
          <p:cNvPr id="7" name="Picture 3" descr="DSC00213">
            <a:extLst>
              <a:ext uri="{FF2B5EF4-FFF2-40B4-BE49-F238E27FC236}">
                <a16:creationId xmlns:a16="http://schemas.microsoft.com/office/drawing/2014/main" id="{05FC73F2-99D4-403D-8EFC-A7CFC21105B7}"/>
              </a:ext>
            </a:extLst>
          </p:cNvPr>
          <p:cNvPicPr>
            <a:picLocks noChangeAspect="1" noChangeArrowheads="1"/>
          </p:cNvPicPr>
          <p:nvPr/>
        </p:nvPicPr>
        <p:blipFill>
          <a:blip r:embed="rId3" cstate="print"/>
          <a:srcRect/>
          <a:stretch>
            <a:fillRect/>
          </a:stretch>
        </p:blipFill>
        <p:spPr bwMode="auto">
          <a:xfrm>
            <a:off x="457200" y="3505200"/>
            <a:ext cx="3429000" cy="2572150"/>
          </a:xfrm>
          <a:prstGeom prst="rect">
            <a:avLst/>
          </a:prstGeom>
          <a:noFill/>
          <a:ln w="9525">
            <a:noFill/>
            <a:miter lim="800000"/>
            <a:headEnd/>
            <a:tailEnd/>
          </a:ln>
          <a:effectLst/>
        </p:spPr>
      </p:pic>
      <p:sp>
        <p:nvSpPr>
          <p:cNvPr id="8" name="Text Box 1074">
            <a:extLst>
              <a:ext uri="{FF2B5EF4-FFF2-40B4-BE49-F238E27FC236}">
                <a16:creationId xmlns:a16="http://schemas.microsoft.com/office/drawing/2014/main" id="{F0F21D1A-0EA9-4FA0-950D-052A3331E731}"/>
              </a:ext>
            </a:extLst>
          </p:cNvPr>
          <p:cNvSpPr txBox="1">
            <a:spLocks noChangeArrowheads="1"/>
          </p:cNvSpPr>
          <p:nvPr/>
        </p:nvSpPr>
        <p:spPr bwMode="auto">
          <a:xfrm>
            <a:off x="1143000" y="6150077"/>
            <a:ext cx="2057400" cy="471987"/>
          </a:xfrm>
          <a:prstGeom prst="rect">
            <a:avLst/>
          </a:prstGeom>
          <a:noFill/>
          <a:ln w="9525">
            <a:noFill/>
            <a:miter lim="800000"/>
            <a:headEnd/>
            <a:tailEnd/>
          </a:ln>
        </p:spPr>
        <p:txBody>
          <a:bodyPr wrap="square" lIns="101662" tIns="50831" rIns="101662" bIns="50831">
            <a:spAutoFit/>
          </a:bodyPr>
          <a:lstStyle/>
          <a:p>
            <a:pPr algn="ctr" defTabSz="1017588">
              <a:lnSpc>
                <a:spcPct val="100000"/>
              </a:lnSpc>
              <a:spcBef>
                <a:spcPct val="50000"/>
              </a:spcBef>
            </a:pPr>
            <a:r>
              <a:rPr lang="en-US" sz="1200" b="1" i="1">
                <a:solidFill>
                  <a:schemeClr val="tx1"/>
                </a:solidFill>
              </a:rPr>
              <a:t>Water manometer with one-inch increments</a:t>
            </a:r>
          </a:p>
        </p:txBody>
      </p:sp>
      <p:graphicFrame>
        <p:nvGraphicFramePr>
          <p:cNvPr id="9" name="Table 8">
            <a:extLst>
              <a:ext uri="{FF2B5EF4-FFF2-40B4-BE49-F238E27FC236}">
                <a16:creationId xmlns:a16="http://schemas.microsoft.com/office/drawing/2014/main" id="{0B8895F3-97AD-4985-A77B-FA04B741060B}"/>
              </a:ext>
            </a:extLst>
          </p:cNvPr>
          <p:cNvGraphicFramePr>
            <a:graphicFrameLocks noGrp="1"/>
          </p:cNvGraphicFramePr>
          <p:nvPr>
            <p:extLst>
              <p:ext uri="{D42A27DB-BD31-4B8C-83A1-F6EECF244321}">
                <p14:modId xmlns:p14="http://schemas.microsoft.com/office/powerpoint/2010/main" val="2466286215"/>
              </p:ext>
            </p:extLst>
          </p:nvPr>
        </p:nvGraphicFramePr>
        <p:xfrm>
          <a:off x="4558792" y="1447800"/>
          <a:ext cx="4191000" cy="1981200"/>
        </p:xfrm>
        <a:graphic>
          <a:graphicData uri="http://schemas.openxmlformats.org/drawingml/2006/table">
            <a:tbl>
              <a:tblPr firstRow="1" bandRow="1">
                <a:effectLst/>
                <a:tableStyleId>{5C22544A-7EE6-4342-B048-85BDC9FD1C3A}</a:tableStyleId>
              </a:tblPr>
              <a:tblGrid>
                <a:gridCol w="1397000">
                  <a:extLst>
                    <a:ext uri="{9D8B030D-6E8A-4147-A177-3AD203B41FA5}">
                      <a16:colId xmlns:a16="http://schemas.microsoft.com/office/drawing/2014/main" val="1753830296"/>
                    </a:ext>
                  </a:extLst>
                </a:gridCol>
                <a:gridCol w="1397000">
                  <a:extLst>
                    <a:ext uri="{9D8B030D-6E8A-4147-A177-3AD203B41FA5}">
                      <a16:colId xmlns:a16="http://schemas.microsoft.com/office/drawing/2014/main" val="37055789"/>
                    </a:ext>
                  </a:extLst>
                </a:gridCol>
                <a:gridCol w="1397000">
                  <a:extLst>
                    <a:ext uri="{9D8B030D-6E8A-4147-A177-3AD203B41FA5}">
                      <a16:colId xmlns:a16="http://schemas.microsoft.com/office/drawing/2014/main" val="2809305264"/>
                    </a:ext>
                  </a:extLst>
                </a:gridCol>
              </a:tblGrid>
              <a:tr h="791308">
                <a:tc>
                  <a:txBody>
                    <a:bodyPr/>
                    <a:lstStyle/>
                    <a:p>
                      <a:pPr algn="ctr"/>
                      <a:r>
                        <a:rPr lang="en-US" sz="1600" b="0"/>
                        <a:t>Operating Pressures</a:t>
                      </a:r>
                    </a:p>
                  </a:txBody>
                  <a:tcPr anchor="ctr"/>
                </a:tc>
                <a:tc>
                  <a:txBody>
                    <a:bodyPr/>
                    <a:lstStyle/>
                    <a:p>
                      <a:pPr algn="ctr"/>
                      <a:r>
                        <a:rPr lang="en-US" sz="1600" b="0"/>
                        <a:t>Max. Inlet Pressures</a:t>
                      </a:r>
                    </a:p>
                    <a:p>
                      <a:pPr algn="ctr"/>
                      <a:r>
                        <a:rPr lang="en-US" sz="1600" b="0"/>
                        <a:t>”WC</a:t>
                      </a:r>
                    </a:p>
                  </a:txBody>
                  <a:tcPr anchor="ctr"/>
                </a:tc>
                <a:tc>
                  <a:txBody>
                    <a:bodyPr/>
                    <a:lstStyle/>
                    <a:p>
                      <a:pPr algn="ctr"/>
                      <a:r>
                        <a:rPr lang="en-US" sz="1600" b="0"/>
                        <a:t>Min. Inlet Pressures ”WC</a:t>
                      </a:r>
                    </a:p>
                  </a:txBody>
                  <a:tcPr anchor="ctr"/>
                </a:tc>
                <a:extLst>
                  <a:ext uri="{0D108BD9-81ED-4DB2-BD59-A6C34878D82A}">
                    <a16:rowId xmlns:a16="http://schemas.microsoft.com/office/drawing/2014/main" val="2405454951"/>
                  </a:ext>
                </a:extLst>
              </a:tr>
              <a:tr h="556846">
                <a:tc>
                  <a:txBody>
                    <a:bodyPr/>
                    <a:lstStyle/>
                    <a:p>
                      <a:pPr algn="l"/>
                      <a:r>
                        <a:rPr lang="en-US" sz="1600"/>
                        <a:t>NG – </a:t>
                      </a:r>
                      <a:endParaRPr lang="en-US"/>
                    </a:p>
                    <a:p>
                      <a:pPr algn="l"/>
                      <a:r>
                        <a:rPr lang="en-US" sz="1600"/>
                        <a:t>Natural Gas</a:t>
                      </a:r>
                    </a:p>
                  </a:txBody>
                  <a:tcPr anchor="ctr"/>
                </a:tc>
                <a:tc>
                  <a:txBody>
                    <a:bodyPr/>
                    <a:lstStyle/>
                    <a:p>
                      <a:pPr algn="ctr"/>
                      <a:r>
                        <a:rPr lang="en-US" sz="1600"/>
                        <a:t>14”</a:t>
                      </a:r>
                    </a:p>
                  </a:txBody>
                  <a:tcPr anchor="ctr"/>
                </a:tc>
                <a:tc>
                  <a:txBody>
                    <a:bodyPr/>
                    <a:lstStyle/>
                    <a:p>
                      <a:pPr algn="ctr"/>
                      <a:r>
                        <a:rPr lang="en-US" sz="1600"/>
                        <a:t>5”</a:t>
                      </a:r>
                    </a:p>
                  </a:txBody>
                  <a:tcPr anchor="ctr"/>
                </a:tc>
                <a:extLst>
                  <a:ext uri="{0D108BD9-81ED-4DB2-BD59-A6C34878D82A}">
                    <a16:rowId xmlns:a16="http://schemas.microsoft.com/office/drawing/2014/main" val="2106834708"/>
                  </a:ext>
                </a:extLst>
              </a:tr>
              <a:tr h="556846">
                <a:tc>
                  <a:txBody>
                    <a:bodyPr/>
                    <a:lstStyle/>
                    <a:p>
                      <a:pPr algn="l"/>
                      <a:r>
                        <a:rPr lang="en-US" sz="1600"/>
                        <a:t>LPG - Liquid Petroleum </a:t>
                      </a:r>
                    </a:p>
                  </a:txBody>
                  <a:tcPr anchor="ctr"/>
                </a:tc>
                <a:tc>
                  <a:txBody>
                    <a:bodyPr/>
                    <a:lstStyle/>
                    <a:p>
                      <a:pPr algn="ctr"/>
                      <a:r>
                        <a:rPr lang="en-US" sz="1600"/>
                        <a:t>14”</a:t>
                      </a:r>
                    </a:p>
                  </a:txBody>
                  <a:tcPr anchor="ctr"/>
                </a:tc>
                <a:tc>
                  <a:txBody>
                    <a:bodyPr/>
                    <a:lstStyle/>
                    <a:p>
                      <a:pPr algn="ctr"/>
                      <a:r>
                        <a:rPr lang="en-US" sz="1600"/>
                        <a:t>11”</a:t>
                      </a:r>
                    </a:p>
                  </a:txBody>
                  <a:tcPr anchor="ctr"/>
                </a:tc>
                <a:extLst>
                  <a:ext uri="{0D108BD9-81ED-4DB2-BD59-A6C34878D82A}">
                    <a16:rowId xmlns:a16="http://schemas.microsoft.com/office/drawing/2014/main" val="1710975691"/>
                  </a:ext>
                </a:extLst>
              </a:tr>
            </a:tbl>
          </a:graphicData>
        </a:graphic>
      </p:graphicFrame>
      <p:pic>
        <p:nvPicPr>
          <p:cNvPr id="10" name="Picture 3" descr="npo00002e">
            <a:extLst>
              <a:ext uri="{FF2B5EF4-FFF2-40B4-BE49-F238E27FC236}">
                <a16:creationId xmlns:a16="http://schemas.microsoft.com/office/drawing/2014/main" id="{250C5B91-11AA-4070-A23D-584B8E0303C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Lst>
          </a:blip>
          <a:srcRect/>
          <a:stretch>
            <a:fillRect/>
          </a:stretch>
        </p:blipFill>
        <p:spPr bwMode="auto">
          <a:xfrm>
            <a:off x="4591445" y="3733800"/>
            <a:ext cx="2135182" cy="1603565"/>
          </a:xfrm>
          <a:prstGeom prst="rect">
            <a:avLst/>
          </a:prstGeom>
          <a:noFill/>
          <a:ln w="9525">
            <a:noFill/>
            <a:miter lim="800000"/>
            <a:headEnd/>
            <a:tailEnd/>
          </a:ln>
          <a:effectLst/>
        </p:spPr>
      </p:pic>
      <p:pic>
        <p:nvPicPr>
          <p:cNvPr id="11" name="Picture 0" descr="digital Pressure Gauge">
            <a:extLst>
              <a:ext uri="{FF2B5EF4-FFF2-40B4-BE49-F238E27FC236}">
                <a16:creationId xmlns:a16="http://schemas.microsoft.com/office/drawing/2014/main" id="{973CE5E4-EFD9-4D92-9999-A1398C9E43D0}"/>
              </a:ext>
            </a:extLst>
          </p:cNvPr>
          <p:cNvPicPr>
            <a:picLocks noChangeAspect="1" noChangeArrowheads="1"/>
          </p:cNvPicPr>
          <p:nvPr/>
        </p:nvPicPr>
        <p:blipFill>
          <a:blip r:embed="rId6" cstate="print"/>
          <a:srcRect/>
          <a:stretch>
            <a:fillRect/>
          </a:stretch>
        </p:blipFill>
        <p:spPr bwMode="auto">
          <a:xfrm>
            <a:off x="7431873" y="3654766"/>
            <a:ext cx="1168400" cy="2286000"/>
          </a:xfrm>
          <a:prstGeom prst="rect">
            <a:avLst/>
          </a:prstGeom>
          <a:noFill/>
          <a:ln w="9525">
            <a:noFill/>
            <a:miter lim="800000"/>
            <a:headEnd/>
            <a:tailEnd/>
          </a:ln>
        </p:spPr>
      </p:pic>
      <p:sp>
        <p:nvSpPr>
          <p:cNvPr id="12" name="Text Box 1074">
            <a:extLst>
              <a:ext uri="{FF2B5EF4-FFF2-40B4-BE49-F238E27FC236}">
                <a16:creationId xmlns:a16="http://schemas.microsoft.com/office/drawing/2014/main" id="{1F6F0940-AE82-4E01-BFEC-A37301F47F33}"/>
              </a:ext>
            </a:extLst>
          </p:cNvPr>
          <p:cNvSpPr txBox="1">
            <a:spLocks noChangeArrowheads="1"/>
          </p:cNvSpPr>
          <p:nvPr/>
        </p:nvSpPr>
        <p:spPr bwMode="auto">
          <a:xfrm>
            <a:off x="4630336" y="5484803"/>
            <a:ext cx="2057400" cy="287321"/>
          </a:xfrm>
          <a:prstGeom prst="rect">
            <a:avLst/>
          </a:prstGeom>
          <a:noFill/>
          <a:ln w="9525">
            <a:noFill/>
            <a:miter lim="800000"/>
            <a:headEnd/>
            <a:tailEnd/>
          </a:ln>
        </p:spPr>
        <p:txBody>
          <a:bodyPr wrap="square" lIns="101662" tIns="50831" rIns="101662" bIns="50831">
            <a:spAutoFit/>
          </a:bodyPr>
          <a:lstStyle/>
          <a:p>
            <a:pPr algn="ctr" defTabSz="1017588">
              <a:lnSpc>
                <a:spcPct val="100000"/>
              </a:lnSpc>
              <a:spcBef>
                <a:spcPct val="50000"/>
              </a:spcBef>
            </a:pPr>
            <a:r>
              <a:rPr lang="en-US" sz="1200" b="1" i="1">
                <a:solidFill>
                  <a:schemeClr val="tx1"/>
                </a:solidFill>
              </a:rPr>
              <a:t>Magnehelic gauge</a:t>
            </a:r>
          </a:p>
        </p:txBody>
      </p:sp>
      <p:sp>
        <p:nvSpPr>
          <p:cNvPr id="13" name="Text Box 1074">
            <a:extLst>
              <a:ext uri="{FF2B5EF4-FFF2-40B4-BE49-F238E27FC236}">
                <a16:creationId xmlns:a16="http://schemas.microsoft.com/office/drawing/2014/main" id="{B5031BB1-7BDF-443F-A824-F213A0F3E540}"/>
              </a:ext>
            </a:extLst>
          </p:cNvPr>
          <p:cNvSpPr txBox="1">
            <a:spLocks noChangeArrowheads="1"/>
          </p:cNvSpPr>
          <p:nvPr/>
        </p:nvSpPr>
        <p:spPr bwMode="auto">
          <a:xfrm>
            <a:off x="6987373" y="6006416"/>
            <a:ext cx="2057400" cy="287321"/>
          </a:xfrm>
          <a:prstGeom prst="rect">
            <a:avLst/>
          </a:prstGeom>
          <a:noFill/>
          <a:ln w="9525">
            <a:noFill/>
            <a:miter lim="800000"/>
            <a:headEnd/>
            <a:tailEnd/>
          </a:ln>
        </p:spPr>
        <p:txBody>
          <a:bodyPr wrap="square" lIns="101662" tIns="50831" rIns="101662" bIns="50831">
            <a:spAutoFit/>
          </a:bodyPr>
          <a:lstStyle/>
          <a:p>
            <a:pPr algn="ctr" defTabSz="1017588">
              <a:lnSpc>
                <a:spcPct val="100000"/>
              </a:lnSpc>
              <a:spcBef>
                <a:spcPct val="50000"/>
              </a:spcBef>
            </a:pPr>
            <a:r>
              <a:rPr lang="en-US" sz="1200" b="1" i="1">
                <a:solidFill>
                  <a:schemeClr val="tx1"/>
                </a:solidFill>
              </a:rPr>
              <a:t>Digital manometer</a:t>
            </a:r>
          </a:p>
        </p:txBody>
      </p:sp>
    </p:spTree>
    <p:extLst>
      <p:ext uri="{BB962C8B-B14F-4D97-AF65-F5344CB8AC3E}">
        <p14:creationId xmlns:p14="http://schemas.microsoft.com/office/powerpoint/2010/main" val="129190525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468BF16-DD8D-486A-8B6B-7F53D517283C}"/>
              </a:ext>
            </a:extLst>
          </p:cNvPr>
          <p:cNvSpPr txBox="1"/>
          <p:nvPr/>
        </p:nvSpPr>
        <p:spPr bwMode="auto">
          <a:xfrm>
            <a:off x="381000" y="1337022"/>
            <a:ext cx="6096000" cy="400110"/>
          </a:xfrm>
          <a:prstGeom prst="rect">
            <a:avLst/>
          </a:prstGeom>
          <a:noFill/>
          <a:ln w="9525">
            <a:noFill/>
            <a:miter lim="800000"/>
            <a:headEnd/>
            <a:tailEnd/>
          </a:ln>
        </p:spPr>
        <p:txBody>
          <a:bodyPr wrap="square" rtlCol="0">
            <a:spAutoFit/>
          </a:bodyPr>
          <a:lstStyle/>
          <a:p>
            <a:r>
              <a:rPr lang="en-US" sz="2000"/>
              <a:t>Two styles of pressure test ports:</a:t>
            </a:r>
          </a:p>
        </p:txBody>
      </p:sp>
      <p:sp>
        <p:nvSpPr>
          <p:cNvPr id="20" name="Title 9">
            <a:extLst>
              <a:ext uri="{FF2B5EF4-FFF2-40B4-BE49-F238E27FC236}">
                <a16:creationId xmlns:a16="http://schemas.microsoft.com/office/drawing/2014/main" id="{67464CF6-F760-4BC6-9151-EF2C266F800D}"/>
              </a:ext>
            </a:extLst>
          </p:cNvPr>
          <p:cNvSpPr>
            <a:spLocks noGrp="1"/>
          </p:cNvSpPr>
          <p:nvPr>
            <p:ph type="title"/>
          </p:nvPr>
        </p:nvSpPr>
        <p:spPr>
          <a:xfrm>
            <a:off x="393192" y="123988"/>
            <a:ext cx="8356600" cy="951665"/>
          </a:xfrm>
        </p:spPr>
        <p:txBody>
          <a:bodyPr/>
          <a:lstStyle/>
          <a:p>
            <a:r>
              <a:rPr lang="en-US" sz="2800" b="1"/>
              <a:t>Locating Gas Pressure Taps</a:t>
            </a:r>
            <a:endParaRPr lang="en-US" b="1"/>
          </a:p>
        </p:txBody>
      </p:sp>
      <p:pic>
        <p:nvPicPr>
          <p:cNvPr id="22" name="Picture 8" descr="36E36__304">
            <a:extLst>
              <a:ext uri="{FF2B5EF4-FFF2-40B4-BE49-F238E27FC236}">
                <a16:creationId xmlns:a16="http://schemas.microsoft.com/office/drawing/2014/main" id="{5CDCEA36-40A3-4831-BBA5-E7411B6FE7F7}"/>
              </a:ext>
            </a:extLst>
          </p:cNvPr>
          <p:cNvPicPr>
            <a:picLocks noChangeAspect="1" noChangeArrowheads="1"/>
          </p:cNvPicPr>
          <p:nvPr/>
        </p:nvPicPr>
        <p:blipFill rotWithShape="1">
          <a:blip r:embed="rId3" cstate="print">
            <a:clrChange>
              <a:clrFrom>
                <a:srgbClr val="FFFFFF"/>
              </a:clrFrom>
              <a:clrTo>
                <a:srgbClr val="FFFFFF">
                  <a:alpha val="0"/>
                </a:srgbClr>
              </a:clrTo>
            </a:clrChange>
          </a:blip>
          <a:srcRect l="53354" t="55099" r="20885" b="12439"/>
          <a:stretch/>
        </p:blipFill>
        <p:spPr bwMode="auto">
          <a:xfrm>
            <a:off x="499594" y="3124200"/>
            <a:ext cx="2191573" cy="2070160"/>
          </a:xfrm>
          <a:prstGeom prst="ellipse">
            <a:avLst/>
          </a:prstGeom>
          <a:noFill/>
          <a:ln w="28575">
            <a:solidFill>
              <a:schemeClr val="accent2"/>
            </a:solidFill>
            <a:miter lim="800000"/>
            <a:headEnd/>
            <a:tailEnd/>
          </a:ln>
        </p:spPr>
      </p:pic>
      <p:pic>
        <p:nvPicPr>
          <p:cNvPr id="23" name="Picture 8" descr="36E36__304">
            <a:extLst>
              <a:ext uri="{FF2B5EF4-FFF2-40B4-BE49-F238E27FC236}">
                <a16:creationId xmlns:a16="http://schemas.microsoft.com/office/drawing/2014/main" id="{7D859EF5-B086-48CE-B063-15EC2448DEC2}"/>
              </a:ext>
            </a:extLst>
          </p:cNvPr>
          <p:cNvPicPr>
            <a:picLocks noChangeAspect="1" noChangeArrowheads="1"/>
          </p:cNvPicPr>
          <p:nvPr/>
        </p:nvPicPr>
        <p:blipFill rotWithShape="1">
          <a:blip r:embed="rId3" cstate="print">
            <a:clrChange>
              <a:clrFrom>
                <a:srgbClr val="FFFFFF"/>
              </a:clrFrom>
              <a:clrTo>
                <a:srgbClr val="FFFFFF">
                  <a:alpha val="0"/>
                </a:srgbClr>
              </a:clrTo>
            </a:clrChange>
          </a:blip>
          <a:srcRect l="12754" r="16915"/>
          <a:stretch/>
        </p:blipFill>
        <p:spPr bwMode="auto">
          <a:xfrm>
            <a:off x="2286000" y="2051912"/>
            <a:ext cx="1524000" cy="1624298"/>
          </a:xfrm>
          <a:prstGeom prst="rect">
            <a:avLst/>
          </a:prstGeom>
          <a:noFill/>
          <a:ln w="9525">
            <a:noFill/>
            <a:miter lim="800000"/>
            <a:headEnd/>
            <a:tailEnd/>
          </a:ln>
        </p:spPr>
      </p:pic>
      <p:sp>
        <p:nvSpPr>
          <p:cNvPr id="26" name="Text Box 4">
            <a:extLst>
              <a:ext uri="{FF2B5EF4-FFF2-40B4-BE49-F238E27FC236}">
                <a16:creationId xmlns:a16="http://schemas.microsoft.com/office/drawing/2014/main" id="{67BFAAE9-BA92-4583-B4F4-1F0054C9DDDD}"/>
              </a:ext>
            </a:extLst>
          </p:cNvPr>
          <p:cNvSpPr txBox="1">
            <a:spLocks noChangeArrowheads="1"/>
          </p:cNvSpPr>
          <p:nvPr/>
        </p:nvSpPr>
        <p:spPr bwMode="auto">
          <a:xfrm>
            <a:off x="357320" y="5563218"/>
            <a:ext cx="3757480" cy="656653"/>
          </a:xfrm>
          <a:prstGeom prst="rect">
            <a:avLst/>
          </a:prstGeom>
          <a:noFill/>
          <a:ln w="9525">
            <a:noFill/>
            <a:miter lim="800000"/>
            <a:headEnd/>
            <a:tailEnd/>
          </a:ln>
        </p:spPr>
        <p:txBody>
          <a:bodyPr wrap="square" lIns="101662" tIns="50831" rIns="101662" bIns="50831">
            <a:spAutoFit/>
          </a:bodyPr>
          <a:lstStyle/>
          <a:p>
            <a:pPr marL="342900" indent="-342900" defTabSz="1017588">
              <a:spcBef>
                <a:spcPct val="50000"/>
              </a:spcBef>
              <a:buFont typeface="+mj-lt"/>
              <a:buAutoNum type="arabicPeriod"/>
            </a:pPr>
            <a:r>
              <a:rPr lang="en-US" i="0"/>
              <a:t>Removable plug for use with 1/8” MPT/barbed adaptor</a:t>
            </a:r>
          </a:p>
        </p:txBody>
      </p:sp>
      <p:pic>
        <p:nvPicPr>
          <p:cNvPr id="27" name="Picture 26">
            <a:extLst>
              <a:ext uri="{FF2B5EF4-FFF2-40B4-BE49-F238E27FC236}">
                <a16:creationId xmlns:a16="http://schemas.microsoft.com/office/drawing/2014/main" id="{F21231AF-4A15-4651-96BB-A776BA0D5901}"/>
              </a:ext>
            </a:extLst>
          </p:cNvPr>
          <p:cNvPicPr>
            <a:picLocks noChangeAspect="1"/>
          </p:cNvPicPr>
          <p:nvPr/>
        </p:nvPicPr>
        <p:blipFill>
          <a:blip r:embed="rId4"/>
          <a:stretch>
            <a:fillRect/>
          </a:stretch>
        </p:blipFill>
        <p:spPr>
          <a:xfrm rot="14011852">
            <a:off x="3243797" y="3921872"/>
            <a:ext cx="518812" cy="1636078"/>
          </a:xfrm>
          <a:prstGeom prst="rect">
            <a:avLst/>
          </a:prstGeom>
        </p:spPr>
      </p:pic>
      <p:sp>
        <p:nvSpPr>
          <p:cNvPr id="10" name="Oval 9">
            <a:extLst>
              <a:ext uri="{FF2B5EF4-FFF2-40B4-BE49-F238E27FC236}">
                <a16:creationId xmlns:a16="http://schemas.microsoft.com/office/drawing/2014/main" id="{8AE257D7-70FA-4AEF-BFE7-7C4C227D98F7}"/>
              </a:ext>
            </a:extLst>
          </p:cNvPr>
          <p:cNvSpPr/>
          <p:nvPr/>
        </p:nvSpPr>
        <p:spPr bwMode="auto">
          <a:xfrm>
            <a:off x="3319288" y="3144261"/>
            <a:ext cx="381000" cy="378613"/>
          </a:xfrm>
          <a:prstGeom prst="ellipse">
            <a:avLst/>
          </a:prstGeom>
          <a:noFill/>
          <a:ln w="28575">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cxnSp>
        <p:nvCxnSpPr>
          <p:cNvPr id="12" name="Straight Connector 11">
            <a:extLst>
              <a:ext uri="{FF2B5EF4-FFF2-40B4-BE49-F238E27FC236}">
                <a16:creationId xmlns:a16="http://schemas.microsoft.com/office/drawing/2014/main" id="{C8165886-AABE-4AC1-BA93-D1CE7B63C119}"/>
              </a:ext>
            </a:extLst>
          </p:cNvPr>
          <p:cNvCxnSpPr>
            <a:cxnSpLocks/>
            <a:stCxn id="10" idx="1"/>
            <a:endCxn id="22" idx="0"/>
          </p:cNvCxnSpPr>
          <p:nvPr/>
        </p:nvCxnSpPr>
        <p:spPr bwMode="auto">
          <a:xfrm flipH="1" flipV="1">
            <a:off x="1595381" y="3124200"/>
            <a:ext cx="1779703" cy="75508"/>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FB1F5EC6-5887-4CD1-B930-D6BA7E82B04D}"/>
              </a:ext>
            </a:extLst>
          </p:cNvPr>
          <p:cNvCxnSpPr>
            <a:cxnSpLocks/>
            <a:endCxn id="10" idx="5"/>
          </p:cNvCxnSpPr>
          <p:nvPr/>
        </p:nvCxnSpPr>
        <p:spPr bwMode="auto">
          <a:xfrm flipV="1">
            <a:off x="2597709" y="3467427"/>
            <a:ext cx="1046783" cy="1147796"/>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pic>
        <p:nvPicPr>
          <p:cNvPr id="34" name="Picture 33">
            <a:extLst>
              <a:ext uri="{FF2B5EF4-FFF2-40B4-BE49-F238E27FC236}">
                <a16:creationId xmlns:a16="http://schemas.microsoft.com/office/drawing/2014/main" id="{8957D696-F12E-48FF-A858-3854AE5F1368}"/>
              </a:ext>
            </a:extLst>
          </p:cNvPr>
          <p:cNvPicPr>
            <a:picLocks noChangeAspect="1"/>
          </p:cNvPicPr>
          <p:nvPr/>
        </p:nvPicPr>
        <p:blipFill>
          <a:blip r:embed="rId5"/>
          <a:stretch>
            <a:fillRect/>
          </a:stretch>
        </p:blipFill>
        <p:spPr>
          <a:xfrm>
            <a:off x="6975310" y="3809026"/>
            <a:ext cx="1857880" cy="1735698"/>
          </a:xfrm>
          <a:prstGeom prst="rect">
            <a:avLst/>
          </a:prstGeom>
        </p:spPr>
      </p:pic>
      <p:sp>
        <p:nvSpPr>
          <p:cNvPr id="35" name="Text Box 2">
            <a:extLst>
              <a:ext uri="{FF2B5EF4-FFF2-40B4-BE49-F238E27FC236}">
                <a16:creationId xmlns:a16="http://schemas.microsoft.com/office/drawing/2014/main" id="{72D13820-06B6-49A6-8C27-F2F8078D4D7A}"/>
              </a:ext>
            </a:extLst>
          </p:cNvPr>
          <p:cNvSpPr txBox="1">
            <a:spLocks noChangeArrowheads="1"/>
          </p:cNvSpPr>
          <p:nvPr/>
        </p:nvSpPr>
        <p:spPr bwMode="auto">
          <a:xfrm>
            <a:off x="4737661" y="5565931"/>
            <a:ext cx="4042986" cy="933652"/>
          </a:xfrm>
          <a:prstGeom prst="rect">
            <a:avLst/>
          </a:prstGeom>
          <a:noFill/>
          <a:ln w="9525">
            <a:noFill/>
            <a:miter lim="800000"/>
            <a:headEnd/>
            <a:tailEnd/>
          </a:ln>
        </p:spPr>
        <p:txBody>
          <a:bodyPr wrap="square" lIns="101662" tIns="50831" rIns="101662" bIns="50831">
            <a:spAutoFit/>
          </a:bodyPr>
          <a:lstStyle/>
          <a:p>
            <a:pPr marL="342900" indent="-342900" defTabSz="1017588">
              <a:spcBef>
                <a:spcPct val="50000"/>
              </a:spcBef>
              <a:buFont typeface="+mj-lt"/>
              <a:buAutoNum type="arabicPeriod" startAt="2"/>
            </a:pPr>
            <a:r>
              <a:rPr lang="en-US" i="0"/>
              <a:t>Integrated tower-style pressure </a:t>
            </a:r>
            <a:r>
              <a:rPr lang="en-US"/>
              <a:t>t</a:t>
            </a:r>
            <a:r>
              <a:rPr lang="en-US" i="0"/>
              <a:t>ap for use with 5/16” ID tubing adaptor</a:t>
            </a:r>
          </a:p>
        </p:txBody>
      </p:sp>
      <p:pic>
        <p:nvPicPr>
          <p:cNvPr id="36" name="Picture 35">
            <a:extLst>
              <a:ext uri="{FF2B5EF4-FFF2-40B4-BE49-F238E27FC236}">
                <a16:creationId xmlns:a16="http://schemas.microsoft.com/office/drawing/2014/main" id="{A5ABB813-6AB6-4B6B-A727-DB10C09782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8866" y="1920261"/>
            <a:ext cx="1433860" cy="1623249"/>
          </a:xfrm>
          <a:prstGeom prst="rect">
            <a:avLst/>
          </a:prstGeom>
        </p:spPr>
      </p:pic>
      <p:pic>
        <p:nvPicPr>
          <p:cNvPr id="37" name="Picture 36">
            <a:extLst>
              <a:ext uri="{FF2B5EF4-FFF2-40B4-BE49-F238E27FC236}">
                <a16:creationId xmlns:a16="http://schemas.microsoft.com/office/drawing/2014/main" id="{724038C0-26C6-4727-94EA-E9C206BE026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978" t="35187" r="27784" b="36816"/>
          <a:stretch/>
        </p:blipFill>
        <p:spPr>
          <a:xfrm>
            <a:off x="4710976" y="3124200"/>
            <a:ext cx="2170877" cy="2070160"/>
          </a:xfrm>
          <a:prstGeom prst="ellipse">
            <a:avLst/>
          </a:prstGeom>
          <a:ln w="28575">
            <a:solidFill>
              <a:schemeClr val="accent2"/>
            </a:solidFill>
          </a:ln>
        </p:spPr>
      </p:pic>
      <p:sp>
        <p:nvSpPr>
          <p:cNvPr id="39" name="Oval 38">
            <a:extLst>
              <a:ext uri="{FF2B5EF4-FFF2-40B4-BE49-F238E27FC236}">
                <a16:creationId xmlns:a16="http://schemas.microsoft.com/office/drawing/2014/main" id="{D6F10A0F-9766-4A9B-B46C-95074D0E84E3}"/>
              </a:ext>
            </a:extLst>
          </p:cNvPr>
          <p:cNvSpPr/>
          <p:nvPr/>
        </p:nvSpPr>
        <p:spPr bwMode="auto">
          <a:xfrm>
            <a:off x="7772400" y="2550144"/>
            <a:ext cx="211050" cy="209728"/>
          </a:xfrm>
          <a:prstGeom prst="ellipse">
            <a:avLst/>
          </a:prstGeom>
          <a:noFill/>
          <a:ln w="28575">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cxnSp>
        <p:nvCxnSpPr>
          <p:cNvPr id="40" name="Straight Connector 39">
            <a:extLst>
              <a:ext uri="{FF2B5EF4-FFF2-40B4-BE49-F238E27FC236}">
                <a16:creationId xmlns:a16="http://schemas.microsoft.com/office/drawing/2014/main" id="{9C65372A-7AF0-4E4C-98C8-A27675EC7549}"/>
              </a:ext>
            </a:extLst>
          </p:cNvPr>
          <p:cNvCxnSpPr>
            <a:cxnSpLocks/>
            <a:stCxn id="39" idx="1"/>
          </p:cNvCxnSpPr>
          <p:nvPr/>
        </p:nvCxnSpPr>
        <p:spPr bwMode="auto">
          <a:xfrm flipH="1">
            <a:off x="5715000" y="2580858"/>
            <a:ext cx="2088308" cy="543342"/>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3B24F727-41EA-4598-81D4-32B66C503A5B}"/>
              </a:ext>
            </a:extLst>
          </p:cNvPr>
          <p:cNvCxnSpPr>
            <a:cxnSpLocks/>
            <a:stCxn id="39" idx="5"/>
            <a:endCxn id="37" idx="6"/>
          </p:cNvCxnSpPr>
          <p:nvPr/>
        </p:nvCxnSpPr>
        <p:spPr bwMode="auto">
          <a:xfrm flipH="1">
            <a:off x="6881853" y="2729158"/>
            <a:ext cx="1070689" cy="1430122"/>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27386930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410B92-7819-4F27-8D72-1381C4C17FF0}"/>
              </a:ext>
            </a:extLst>
          </p:cNvPr>
          <p:cNvSpPr>
            <a:spLocks noGrp="1"/>
          </p:cNvSpPr>
          <p:nvPr>
            <p:ph type="body" sz="quarter" idx="10"/>
          </p:nvPr>
        </p:nvSpPr>
        <p:spPr>
          <a:xfrm>
            <a:off x="376073" y="1382586"/>
            <a:ext cx="6329527" cy="820103"/>
          </a:xfrm>
        </p:spPr>
        <p:txBody>
          <a:bodyPr/>
          <a:lstStyle/>
          <a:p>
            <a:pPr marL="0" indent="0">
              <a:buNone/>
            </a:pPr>
            <a:r>
              <a:rPr lang="en-US"/>
              <a:t>Locate the pressure test port for both the inlet (supply) pressure and the outlet (manifold) pressure.</a:t>
            </a:r>
          </a:p>
        </p:txBody>
      </p:sp>
      <p:sp>
        <p:nvSpPr>
          <p:cNvPr id="9" name="Rectangle 8">
            <a:extLst>
              <a:ext uri="{FF2B5EF4-FFF2-40B4-BE49-F238E27FC236}">
                <a16:creationId xmlns:a16="http://schemas.microsoft.com/office/drawing/2014/main" id="{D68D560E-DF2F-468B-BDDF-E47D60DEA3A7}"/>
              </a:ext>
            </a:extLst>
          </p:cNvPr>
          <p:cNvSpPr/>
          <p:nvPr/>
        </p:nvSpPr>
        <p:spPr bwMode="auto">
          <a:xfrm rot="16200000">
            <a:off x="35440" y="4806833"/>
            <a:ext cx="1681728" cy="175259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10" name="Picture 9" descr="36J24_510__sgl_stage.png">
            <a:extLst>
              <a:ext uri="{FF2B5EF4-FFF2-40B4-BE49-F238E27FC236}">
                <a16:creationId xmlns:a16="http://schemas.microsoft.com/office/drawing/2014/main" id="{866D2E31-33F8-45FB-807B-58D8CFD7ACAD}"/>
              </a:ext>
            </a:extLst>
          </p:cNvPr>
          <p:cNvPicPr>
            <a:picLocks noChangeAspect="1"/>
          </p:cNvPicPr>
          <p:nvPr/>
        </p:nvPicPr>
        <p:blipFill>
          <a:blip r:embed="rId3" cstate="print"/>
          <a:stretch>
            <a:fillRect/>
          </a:stretch>
        </p:blipFill>
        <p:spPr>
          <a:xfrm>
            <a:off x="454212" y="4935762"/>
            <a:ext cx="1066800" cy="1164220"/>
          </a:xfrm>
          <a:prstGeom prst="rect">
            <a:avLst/>
          </a:prstGeom>
        </p:spPr>
      </p:pic>
      <p:sp>
        <p:nvSpPr>
          <p:cNvPr id="11" name="Title 1">
            <a:extLst>
              <a:ext uri="{FF2B5EF4-FFF2-40B4-BE49-F238E27FC236}">
                <a16:creationId xmlns:a16="http://schemas.microsoft.com/office/drawing/2014/main" id="{2FF0CACA-8929-481C-84C6-6AB9DA51989C}"/>
              </a:ext>
            </a:extLst>
          </p:cNvPr>
          <p:cNvSpPr txBox="1">
            <a:spLocks/>
          </p:cNvSpPr>
          <p:nvPr/>
        </p:nvSpPr>
        <p:spPr bwMode="auto">
          <a:xfrm>
            <a:off x="473636" y="6179612"/>
            <a:ext cx="1066800" cy="339056"/>
          </a:xfrm>
          <a:prstGeom prst="rect">
            <a:avLst/>
          </a:prstGeom>
          <a:noFill/>
          <a:ln w="9525">
            <a:noFill/>
            <a:miter lim="800000"/>
            <a:headEnd/>
            <a:tailEnd/>
          </a:ln>
          <a:effectLst/>
        </p:spPr>
        <p:txBody>
          <a:bodyPr vert="horz" wrap="square" lIns="91440" tIns="45720" rIns="91440" bIns="45720" numCol="1" anchor="b" anchorCtr="0" compatLnSpc="1"/>
          <a:lstStyle>
            <a:lvl1pPr algn="l" rtl="0" eaLnBrk="1" fontAlgn="base" hangingPunct="1">
              <a:lnSpc>
                <a:spcPct val="85000"/>
              </a:lnSpc>
              <a:spcBef>
                <a:spcPct val="0"/>
              </a:spcBef>
              <a:spcAft>
                <a:spcPct val="0"/>
              </a:spcAft>
              <a:defRPr sz="2800" b="0" i="0" u="none" cap="none" spc="0">
                <a:ln>
                  <a:noFill/>
                </a:ln>
                <a:solidFill>
                  <a:schemeClr val="accent1"/>
                </a:solidFill>
                <a:effectLst/>
                <a:latin typeface="+mj-lt"/>
                <a:ea typeface="+mj-ea"/>
                <a:cs typeface="+mj-cs"/>
              </a:defRPr>
            </a:lvl1pPr>
            <a:lvl2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a:lstStyle>
          <a:p>
            <a:pPr algn="ctr"/>
            <a:r>
              <a:rPr lang="en-US" sz="1200" b="1" i="1">
                <a:solidFill>
                  <a:schemeClr val="tx1"/>
                </a:solidFill>
                <a:effectLst/>
              </a:rPr>
              <a:t>36J Series Gas Valve</a:t>
            </a:r>
          </a:p>
        </p:txBody>
      </p:sp>
      <p:pic>
        <p:nvPicPr>
          <p:cNvPr id="12" name="Picture 11">
            <a:extLst>
              <a:ext uri="{FF2B5EF4-FFF2-40B4-BE49-F238E27FC236}">
                <a16:creationId xmlns:a16="http://schemas.microsoft.com/office/drawing/2014/main" id="{37B116CB-C6CE-446B-A138-3652A1A3E5DB}"/>
              </a:ext>
            </a:extLst>
          </p:cNvPr>
          <p:cNvPicPr>
            <a:picLocks noChangeAspect="1"/>
          </p:cNvPicPr>
          <p:nvPr/>
        </p:nvPicPr>
        <p:blipFill rotWithShape="1">
          <a:blip r:embed="rId4">
            <a:extLst>
              <a:ext uri="{28A0092B-C50C-407E-A947-70E740481C1C}">
                <a14:useLocalDpi xmlns:a14="http://schemas.microsoft.com/office/drawing/2010/main" val="0"/>
              </a:ext>
            </a:extLst>
          </a:blip>
          <a:srcRect l="2784" t="1596" b="4443"/>
          <a:stretch/>
        </p:blipFill>
        <p:spPr>
          <a:xfrm>
            <a:off x="2062327" y="2202689"/>
            <a:ext cx="6705600" cy="4111837"/>
          </a:xfrm>
          <a:prstGeom prst="rect">
            <a:avLst/>
          </a:prstGeom>
        </p:spPr>
      </p:pic>
      <p:sp>
        <p:nvSpPr>
          <p:cNvPr id="13" name="Oval 12">
            <a:extLst>
              <a:ext uri="{FF2B5EF4-FFF2-40B4-BE49-F238E27FC236}">
                <a16:creationId xmlns:a16="http://schemas.microsoft.com/office/drawing/2014/main" id="{FCE4A874-D24A-4816-852E-5133FDAE56A4}"/>
              </a:ext>
            </a:extLst>
          </p:cNvPr>
          <p:cNvSpPr/>
          <p:nvPr/>
        </p:nvSpPr>
        <p:spPr bwMode="auto">
          <a:xfrm>
            <a:off x="3886200" y="2133600"/>
            <a:ext cx="2025650" cy="559134"/>
          </a:xfrm>
          <a:prstGeom prst="ellipse">
            <a:avLst/>
          </a:prstGeom>
          <a:noFill/>
          <a:ln w="254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4" name="Oval 13">
            <a:extLst>
              <a:ext uri="{FF2B5EF4-FFF2-40B4-BE49-F238E27FC236}">
                <a16:creationId xmlns:a16="http://schemas.microsoft.com/office/drawing/2014/main" id="{CFA6F595-218D-41A4-AA27-A5389577F6CB}"/>
              </a:ext>
            </a:extLst>
          </p:cNvPr>
          <p:cNvSpPr/>
          <p:nvPr/>
        </p:nvSpPr>
        <p:spPr bwMode="auto">
          <a:xfrm>
            <a:off x="1900001" y="5115139"/>
            <a:ext cx="1537873" cy="599861"/>
          </a:xfrm>
          <a:prstGeom prst="ellipse">
            <a:avLst/>
          </a:prstGeom>
          <a:noFill/>
          <a:ln w="254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8" name="Title 9">
            <a:extLst>
              <a:ext uri="{FF2B5EF4-FFF2-40B4-BE49-F238E27FC236}">
                <a16:creationId xmlns:a16="http://schemas.microsoft.com/office/drawing/2014/main" id="{6802EC84-A288-41CE-8BE0-021DBA68BBD7}"/>
              </a:ext>
            </a:extLst>
          </p:cNvPr>
          <p:cNvSpPr>
            <a:spLocks noGrp="1"/>
          </p:cNvSpPr>
          <p:nvPr>
            <p:ph type="title"/>
          </p:nvPr>
        </p:nvSpPr>
        <p:spPr>
          <a:xfrm>
            <a:off x="393192" y="123988"/>
            <a:ext cx="8356600" cy="951665"/>
          </a:xfrm>
        </p:spPr>
        <p:txBody>
          <a:bodyPr/>
          <a:lstStyle/>
          <a:p>
            <a:r>
              <a:rPr lang="en-US" sz="2800" b="1"/>
              <a:t>Locating Gas Pressure Taps</a:t>
            </a:r>
            <a:endParaRPr lang="en-US" b="1"/>
          </a:p>
        </p:txBody>
      </p:sp>
    </p:spTree>
    <p:extLst>
      <p:ext uri="{BB962C8B-B14F-4D97-AF65-F5344CB8AC3E}">
        <p14:creationId xmlns:p14="http://schemas.microsoft.com/office/powerpoint/2010/main" val="309630816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4FA93F5C-691B-4581-9BE7-CA938F8A3B5C}"/>
              </a:ext>
            </a:extLst>
          </p:cNvPr>
          <p:cNvSpPr>
            <a:spLocks noGrp="1"/>
          </p:cNvSpPr>
          <p:nvPr>
            <p:ph type="body" sz="quarter" idx="10"/>
          </p:nvPr>
        </p:nvSpPr>
        <p:spPr>
          <a:xfrm>
            <a:off x="376073" y="1382586"/>
            <a:ext cx="5796127" cy="820103"/>
          </a:xfrm>
        </p:spPr>
        <p:txBody>
          <a:bodyPr/>
          <a:lstStyle/>
          <a:p>
            <a:pPr marL="0" indent="0">
              <a:buNone/>
            </a:pPr>
            <a:r>
              <a:rPr lang="en-US" sz="2000"/>
              <a:t>Insert a 3/32” hex key and open port by turning the screw one half rotation counterclockwise. </a:t>
            </a:r>
          </a:p>
        </p:txBody>
      </p:sp>
      <p:sp>
        <p:nvSpPr>
          <p:cNvPr id="23" name="Title 9">
            <a:extLst>
              <a:ext uri="{FF2B5EF4-FFF2-40B4-BE49-F238E27FC236}">
                <a16:creationId xmlns:a16="http://schemas.microsoft.com/office/drawing/2014/main" id="{291EA557-1AA8-441F-984A-6A4294D503E1}"/>
              </a:ext>
            </a:extLst>
          </p:cNvPr>
          <p:cNvSpPr>
            <a:spLocks noGrp="1"/>
          </p:cNvSpPr>
          <p:nvPr>
            <p:ph type="title"/>
          </p:nvPr>
        </p:nvSpPr>
        <p:spPr>
          <a:xfrm>
            <a:off x="393192" y="123988"/>
            <a:ext cx="8356600" cy="951665"/>
          </a:xfrm>
        </p:spPr>
        <p:txBody>
          <a:bodyPr/>
          <a:lstStyle/>
          <a:p>
            <a:r>
              <a:rPr lang="en-US" b="1"/>
              <a:t>36J Inlet/Outlet Tower-style Pressure Tap</a:t>
            </a:r>
          </a:p>
        </p:txBody>
      </p:sp>
      <p:pic>
        <p:nvPicPr>
          <p:cNvPr id="24" name="Picture 5" descr="C:\Users\wra0203\Pictures\Valve Project\DSC_0825.JPG">
            <a:extLst>
              <a:ext uri="{FF2B5EF4-FFF2-40B4-BE49-F238E27FC236}">
                <a16:creationId xmlns:a16="http://schemas.microsoft.com/office/drawing/2014/main" id="{244D3D6B-D7B0-42C5-9CE5-1F65A8816C70}"/>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Lst>
          </a:blip>
          <a:srcRect l="20665" r="5240"/>
          <a:stretch/>
        </p:blipFill>
        <p:spPr bwMode="auto">
          <a:xfrm>
            <a:off x="457200" y="2488974"/>
            <a:ext cx="3005138" cy="2687638"/>
          </a:xfrm>
          <a:prstGeom prst="rect">
            <a:avLst/>
          </a:prstGeom>
          <a:noFill/>
          <a:ln w="9525">
            <a:noFill/>
            <a:miter lim="800000"/>
            <a:headEnd/>
            <a:tailEnd/>
          </a:ln>
          <a:effectLst/>
        </p:spPr>
      </p:pic>
      <p:sp>
        <p:nvSpPr>
          <p:cNvPr id="25" name="Text Box 4">
            <a:extLst>
              <a:ext uri="{FF2B5EF4-FFF2-40B4-BE49-F238E27FC236}">
                <a16:creationId xmlns:a16="http://schemas.microsoft.com/office/drawing/2014/main" id="{3953D442-700B-4203-B21B-483863802CA8}"/>
              </a:ext>
            </a:extLst>
          </p:cNvPr>
          <p:cNvSpPr txBox="1">
            <a:spLocks noChangeArrowheads="1"/>
          </p:cNvSpPr>
          <p:nvPr/>
        </p:nvSpPr>
        <p:spPr bwMode="auto">
          <a:xfrm>
            <a:off x="762000" y="5257800"/>
            <a:ext cx="2262311" cy="287321"/>
          </a:xfrm>
          <a:prstGeom prst="rect">
            <a:avLst/>
          </a:prstGeom>
          <a:noFill/>
          <a:ln w="9525">
            <a:noFill/>
            <a:miter lim="800000"/>
            <a:headEnd/>
            <a:tailEnd/>
          </a:ln>
        </p:spPr>
        <p:txBody>
          <a:bodyPr wrap="square" lIns="101662" tIns="50831" rIns="101662" bIns="50831">
            <a:spAutoFit/>
          </a:bodyPr>
          <a:lstStyle/>
          <a:p>
            <a:pPr algn="ctr" defTabSz="1017588">
              <a:spcBef>
                <a:spcPct val="50000"/>
              </a:spcBef>
            </a:pPr>
            <a:r>
              <a:rPr lang="en-US" sz="1200" b="1" i="1"/>
              <a:t>Inlet pressure tap</a:t>
            </a:r>
          </a:p>
        </p:txBody>
      </p:sp>
      <p:pic>
        <p:nvPicPr>
          <p:cNvPr id="26" name="Picture 25" descr="36J22 Gas Flow Schematic With Color.png">
            <a:extLst>
              <a:ext uri="{FF2B5EF4-FFF2-40B4-BE49-F238E27FC236}">
                <a16:creationId xmlns:a16="http://schemas.microsoft.com/office/drawing/2014/main" id="{0AC3B365-9495-4954-BF36-D231BF3E2EA6}"/>
              </a:ext>
            </a:extLst>
          </p:cNvPr>
          <p:cNvPicPr>
            <a:picLocks noChangeAspect="1"/>
          </p:cNvPicPr>
          <p:nvPr/>
        </p:nvPicPr>
        <p:blipFill rotWithShape="1">
          <a:blip r:embed="rId5" cstate="print"/>
          <a:srcRect l="43680" t="23346" r="48772" b="58753"/>
          <a:stretch/>
        </p:blipFill>
        <p:spPr>
          <a:xfrm>
            <a:off x="3810000" y="3337089"/>
            <a:ext cx="1223782" cy="2208032"/>
          </a:xfrm>
          <a:prstGeom prst="rect">
            <a:avLst/>
          </a:prstGeom>
        </p:spPr>
      </p:pic>
      <p:sp>
        <p:nvSpPr>
          <p:cNvPr id="27" name="Text Box 4">
            <a:extLst>
              <a:ext uri="{FF2B5EF4-FFF2-40B4-BE49-F238E27FC236}">
                <a16:creationId xmlns:a16="http://schemas.microsoft.com/office/drawing/2014/main" id="{22A04758-C149-4D5F-8E20-24C757021B3E}"/>
              </a:ext>
            </a:extLst>
          </p:cNvPr>
          <p:cNvSpPr txBox="1">
            <a:spLocks noChangeArrowheads="1"/>
          </p:cNvSpPr>
          <p:nvPr/>
        </p:nvSpPr>
        <p:spPr bwMode="auto">
          <a:xfrm>
            <a:off x="4824243" y="2721010"/>
            <a:ext cx="874578" cy="641264"/>
          </a:xfrm>
          <a:prstGeom prst="rect">
            <a:avLst/>
          </a:prstGeom>
          <a:noFill/>
          <a:ln w="9525">
            <a:noFill/>
            <a:miter lim="800000"/>
            <a:headEnd/>
            <a:tailEnd/>
          </a:ln>
        </p:spPr>
        <p:txBody>
          <a:bodyPr wrap="square" lIns="101662" tIns="50831" rIns="101662" bIns="50831" anchor="t">
            <a:spAutoFit/>
          </a:bodyPr>
          <a:lstStyle/>
          <a:p>
            <a:pPr algn="ctr" defTabSz="1017588">
              <a:spcBef>
                <a:spcPct val="50000"/>
              </a:spcBef>
            </a:pPr>
            <a:r>
              <a:rPr lang="en-US" sz="1400" b="1" i="0">
                <a:solidFill>
                  <a:srgbClr val="004B8D"/>
                </a:solidFill>
              </a:rPr>
              <a:t>Tower</a:t>
            </a:r>
            <a:endParaRPr lang="en-US"/>
          </a:p>
          <a:p>
            <a:pPr algn="ctr" defTabSz="1017588">
              <a:spcBef>
                <a:spcPct val="50000"/>
              </a:spcBef>
            </a:pPr>
            <a:r>
              <a:rPr lang="en-US" sz="1400" b="1" i="0">
                <a:solidFill>
                  <a:srgbClr val="004B8D"/>
                </a:solidFill>
              </a:rPr>
              <a:t>(boss)</a:t>
            </a:r>
            <a:endParaRPr lang="en-US"/>
          </a:p>
        </p:txBody>
      </p:sp>
      <p:sp>
        <p:nvSpPr>
          <p:cNvPr id="28" name="Text Box 4">
            <a:extLst>
              <a:ext uri="{FF2B5EF4-FFF2-40B4-BE49-F238E27FC236}">
                <a16:creationId xmlns:a16="http://schemas.microsoft.com/office/drawing/2014/main" id="{6CFDCB74-9AD8-464B-919E-1FEC5F0B4D3E}"/>
              </a:ext>
            </a:extLst>
          </p:cNvPr>
          <p:cNvSpPr txBox="1">
            <a:spLocks noChangeArrowheads="1"/>
          </p:cNvSpPr>
          <p:nvPr/>
        </p:nvSpPr>
        <p:spPr bwMode="auto">
          <a:xfrm>
            <a:off x="3727534" y="2327894"/>
            <a:ext cx="923455" cy="533542"/>
          </a:xfrm>
          <a:prstGeom prst="rect">
            <a:avLst/>
          </a:prstGeom>
          <a:noFill/>
          <a:ln w="9525">
            <a:noFill/>
            <a:miter lim="800000"/>
            <a:headEnd/>
            <a:tailEnd/>
          </a:ln>
        </p:spPr>
        <p:txBody>
          <a:bodyPr wrap="square" lIns="101662" tIns="50831" rIns="101662" bIns="50831">
            <a:spAutoFit/>
          </a:bodyPr>
          <a:lstStyle/>
          <a:p>
            <a:pPr algn="ctr" defTabSz="1017588">
              <a:spcBef>
                <a:spcPct val="50000"/>
              </a:spcBef>
            </a:pPr>
            <a:r>
              <a:rPr lang="en-US" sz="1400" b="1" i="0">
                <a:solidFill>
                  <a:srgbClr val="004B8D"/>
                </a:solidFill>
              </a:rPr>
              <a:t>Valve screw</a:t>
            </a:r>
          </a:p>
        </p:txBody>
      </p:sp>
      <p:cxnSp>
        <p:nvCxnSpPr>
          <p:cNvPr id="29" name="Straight Arrow Connector 28">
            <a:extLst>
              <a:ext uri="{FF2B5EF4-FFF2-40B4-BE49-F238E27FC236}">
                <a16:creationId xmlns:a16="http://schemas.microsoft.com/office/drawing/2014/main" id="{BD7D6A05-B657-4D3B-9226-3D884877E542}"/>
              </a:ext>
            </a:extLst>
          </p:cNvPr>
          <p:cNvCxnSpPr>
            <a:cxnSpLocks/>
          </p:cNvCxnSpPr>
          <p:nvPr/>
        </p:nvCxnSpPr>
        <p:spPr bwMode="auto">
          <a:xfrm>
            <a:off x="4189262" y="2919325"/>
            <a:ext cx="228600" cy="686522"/>
          </a:xfrm>
          <a:prstGeom prst="straightConnector1">
            <a:avLst/>
          </a:prstGeom>
          <a:solidFill>
            <a:schemeClr val="accent1"/>
          </a:solidFill>
          <a:ln w="28575" cap="flat" cmpd="sng" algn="ctr">
            <a:solidFill>
              <a:schemeClr val="accent2"/>
            </a:solidFill>
            <a:prstDash val="solid"/>
            <a:round/>
            <a:headEnd type="none" w="med" len="med"/>
            <a:tailEnd type="triangle" w="lg" len="med"/>
          </a:ln>
          <a:effectLst/>
        </p:spPr>
      </p:cxnSp>
      <p:cxnSp>
        <p:nvCxnSpPr>
          <p:cNvPr id="30" name="Straight Arrow Connector 29">
            <a:extLst>
              <a:ext uri="{FF2B5EF4-FFF2-40B4-BE49-F238E27FC236}">
                <a16:creationId xmlns:a16="http://schemas.microsoft.com/office/drawing/2014/main" id="{279C88D7-F906-4DF5-9A5D-4BCB553F7F4F}"/>
              </a:ext>
            </a:extLst>
          </p:cNvPr>
          <p:cNvCxnSpPr>
            <a:cxnSpLocks/>
          </p:cNvCxnSpPr>
          <p:nvPr/>
        </p:nvCxnSpPr>
        <p:spPr bwMode="auto">
          <a:xfrm flipH="1">
            <a:off x="4797124" y="3399639"/>
            <a:ext cx="387320" cy="385334"/>
          </a:xfrm>
          <a:prstGeom prst="straightConnector1">
            <a:avLst/>
          </a:prstGeom>
          <a:solidFill>
            <a:schemeClr val="accent1"/>
          </a:solidFill>
          <a:ln w="28575" cap="flat" cmpd="sng" algn="ctr">
            <a:solidFill>
              <a:schemeClr val="accent2"/>
            </a:solidFill>
            <a:prstDash val="solid"/>
            <a:round/>
            <a:headEnd type="none" w="med" len="med"/>
            <a:tailEnd type="triangle" w="lg" len="med"/>
          </a:ln>
          <a:effectLst/>
        </p:spPr>
      </p:cxnSp>
      <p:pic>
        <p:nvPicPr>
          <p:cNvPr id="31" name="Picture 6" descr="C:\Users\wra0203\Pictures\Valve Project\DSC_0827.JPG">
            <a:extLst>
              <a:ext uri="{FF2B5EF4-FFF2-40B4-BE49-F238E27FC236}">
                <a16:creationId xmlns:a16="http://schemas.microsoft.com/office/drawing/2014/main" id="{51158E12-5BF3-4659-B416-507ABF1A6D76}"/>
              </a:ext>
            </a:extLst>
          </p:cNvPr>
          <p:cNvPicPr>
            <a:picLocks noChangeAspect="1" noChangeArrowheads="1"/>
          </p:cNvPicPr>
          <p:nvPr/>
        </p:nvPicPr>
        <p:blipFill rotWithShape="1">
          <a:blip r:embed="rId6" cstate="print"/>
          <a:srcRect l="1917" r="23684" b="905"/>
          <a:stretch/>
        </p:blipFill>
        <p:spPr bwMode="auto">
          <a:xfrm>
            <a:off x="5704163" y="2488974"/>
            <a:ext cx="3046612" cy="2687638"/>
          </a:xfrm>
          <a:prstGeom prst="rect">
            <a:avLst/>
          </a:prstGeom>
          <a:noFill/>
          <a:effectLst/>
        </p:spPr>
      </p:pic>
      <p:sp>
        <p:nvSpPr>
          <p:cNvPr id="33" name="Text Box 4">
            <a:extLst>
              <a:ext uri="{FF2B5EF4-FFF2-40B4-BE49-F238E27FC236}">
                <a16:creationId xmlns:a16="http://schemas.microsoft.com/office/drawing/2014/main" id="{B88D94D6-ABBD-4097-8779-009E63DFDD89}"/>
              </a:ext>
            </a:extLst>
          </p:cNvPr>
          <p:cNvSpPr txBox="1">
            <a:spLocks noChangeArrowheads="1"/>
          </p:cNvSpPr>
          <p:nvPr/>
        </p:nvSpPr>
        <p:spPr bwMode="auto">
          <a:xfrm>
            <a:off x="6096313" y="5257800"/>
            <a:ext cx="2262311" cy="287321"/>
          </a:xfrm>
          <a:prstGeom prst="rect">
            <a:avLst/>
          </a:prstGeom>
          <a:noFill/>
          <a:ln w="9525">
            <a:noFill/>
            <a:miter lim="800000"/>
            <a:headEnd/>
            <a:tailEnd/>
          </a:ln>
        </p:spPr>
        <p:txBody>
          <a:bodyPr wrap="square" lIns="101662" tIns="50831" rIns="101662" bIns="50831">
            <a:spAutoFit/>
          </a:bodyPr>
          <a:lstStyle/>
          <a:p>
            <a:pPr algn="ctr" defTabSz="1017588">
              <a:spcBef>
                <a:spcPct val="50000"/>
              </a:spcBef>
            </a:pPr>
            <a:r>
              <a:rPr lang="en-US" sz="1200" b="1" i="1"/>
              <a:t>Outlet pressure tap</a:t>
            </a:r>
          </a:p>
        </p:txBody>
      </p:sp>
      <p:sp>
        <p:nvSpPr>
          <p:cNvPr id="34" name="Rectangle 33">
            <a:extLst>
              <a:ext uri="{FF2B5EF4-FFF2-40B4-BE49-F238E27FC236}">
                <a16:creationId xmlns:a16="http://schemas.microsoft.com/office/drawing/2014/main" id="{D00573E8-DF17-4D84-BBBC-260E3BE5884B}"/>
              </a:ext>
            </a:extLst>
          </p:cNvPr>
          <p:cNvSpPr/>
          <p:nvPr/>
        </p:nvSpPr>
        <p:spPr bwMode="auto">
          <a:xfrm rot="16200000">
            <a:off x="2019231" y="3924375"/>
            <a:ext cx="533542" cy="4571994"/>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35" name="Graphic 34" descr="Lightbulb">
            <a:extLst>
              <a:ext uri="{FF2B5EF4-FFF2-40B4-BE49-F238E27FC236}">
                <a16:creationId xmlns:a16="http://schemas.microsoft.com/office/drawing/2014/main" id="{A10C681F-6FA0-4726-B518-C4A2430C616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4038" y="5983952"/>
            <a:ext cx="393589" cy="393589"/>
          </a:xfrm>
          <a:prstGeom prst="rect">
            <a:avLst/>
          </a:prstGeom>
        </p:spPr>
      </p:pic>
      <p:sp>
        <p:nvSpPr>
          <p:cNvPr id="36" name="Rectangle 35">
            <a:extLst>
              <a:ext uri="{FF2B5EF4-FFF2-40B4-BE49-F238E27FC236}">
                <a16:creationId xmlns:a16="http://schemas.microsoft.com/office/drawing/2014/main" id="{395E15FE-F22A-4A43-A8D6-1A88EC0FBCBB}"/>
              </a:ext>
            </a:extLst>
          </p:cNvPr>
          <p:cNvSpPr/>
          <p:nvPr/>
        </p:nvSpPr>
        <p:spPr>
          <a:xfrm>
            <a:off x="633834" y="5953935"/>
            <a:ext cx="3938165" cy="461665"/>
          </a:xfrm>
          <a:prstGeom prst="rect">
            <a:avLst/>
          </a:prstGeom>
        </p:spPr>
        <p:txBody>
          <a:bodyPr wrap="square">
            <a:spAutoFit/>
          </a:bodyPr>
          <a:lstStyle/>
          <a:p>
            <a:r>
              <a:rPr lang="en-US" sz="1200" b="1">
                <a:solidFill>
                  <a:schemeClr val="accent1"/>
                </a:solidFill>
              </a:rPr>
              <a:t>TECH TIP: </a:t>
            </a:r>
            <a:r>
              <a:rPr lang="en-US" sz="1200">
                <a:solidFill>
                  <a:schemeClr val="accent1"/>
                </a:solidFill>
              </a:rPr>
              <a:t>Ensure gas supply is shut off when opening pressure taps to connect manometer tubing.</a:t>
            </a:r>
          </a:p>
        </p:txBody>
      </p:sp>
    </p:spTree>
    <p:extLst>
      <p:ext uri="{BB962C8B-B14F-4D97-AF65-F5344CB8AC3E}">
        <p14:creationId xmlns:p14="http://schemas.microsoft.com/office/powerpoint/2010/main" val="427318543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4FA93F5C-691B-4581-9BE7-CA938F8A3B5C}"/>
              </a:ext>
            </a:extLst>
          </p:cNvPr>
          <p:cNvSpPr>
            <a:spLocks noGrp="1"/>
          </p:cNvSpPr>
          <p:nvPr>
            <p:ph type="body" sz="quarter" idx="10"/>
          </p:nvPr>
        </p:nvSpPr>
        <p:spPr>
          <a:xfrm>
            <a:off x="376073" y="1382586"/>
            <a:ext cx="6177127" cy="3037014"/>
          </a:xfrm>
        </p:spPr>
        <p:txBody>
          <a:bodyPr/>
          <a:lstStyle/>
          <a:p>
            <a:pPr>
              <a:spcBef>
                <a:spcPts val="0"/>
              </a:spcBef>
              <a:spcAft>
                <a:spcPts val="0"/>
              </a:spcAft>
            </a:pPr>
            <a:r>
              <a:rPr lang="en-US"/>
              <a:t>Fit 5/16” ID tubing adaptor over pressure tap boss</a:t>
            </a:r>
          </a:p>
          <a:p>
            <a:pPr>
              <a:spcBef>
                <a:spcPts val="0"/>
              </a:spcBef>
              <a:spcAft>
                <a:spcPts val="0"/>
              </a:spcAft>
            </a:pPr>
            <a:endParaRPr lang="en-US" sz="400"/>
          </a:p>
          <a:p>
            <a:pPr>
              <a:spcBef>
                <a:spcPts val="0"/>
              </a:spcBef>
              <a:spcAft>
                <a:spcPts val="0"/>
              </a:spcAft>
            </a:pPr>
            <a:r>
              <a:rPr lang="en-US" b="0" i="0"/>
              <a:t>Gas pressure can only be accurately tested during a call for heat</a:t>
            </a:r>
          </a:p>
          <a:p>
            <a:pPr>
              <a:spcBef>
                <a:spcPts val="0"/>
              </a:spcBef>
              <a:spcAft>
                <a:spcPts val="0"/>
              </a:spcAft>
            </a:pPr>
            <a:endParaRPr lang="en-US" sz="400" b="0" i="0"/>
          </a:p>
          <a:p>
            <a:pPr lvl="1">
              <a:spcBef>
                <a:spcPts val="0"/>
              </a:spcBef>
              <a:spcAft>
                <a:spcPts val="0"/>
              </a:spcAft>
            </a:pPr>
            <a:r>
              <a:rPr lang="en-US"/>
              <a:t>Measuring inlet pressure without gas actively flowing through the valve is a dead-head reading that will not reveal any line pressure issues</a:t>
            </a:r>
            <a:endParaRPr lang="en-US" b="0" i="0"/>
          </a:p>
        </p:txBody>
      </p:sp>
      <p:sp>
        <p:nvSpPr>
          <p:cNvPr id="23" name="Title 9">
            <a:extLst>
              <a:ext uri="{FF2B5EF4-FFF2-40B4-BE49-F238E27FC236}">
                <a16:creationId xmlns:a16="http://schemas.microsoft.com/office/drawing/2014/main" id="{291EA557-1AA8-441F-984A-6A4294D503E1}"/>
              </a:ext>
            </a:extLst>
          </p:cNvPr>
          <p:cNvSpPr>
            <a:spLocks noGrp="1"/>
          </p:cNvSpPr>
          <p:nvPr>
            <p:ph type="title"/>
          </p:nvPr>
        </p:nvSpPr>
        <p:spPr>
          <a:xfrm>
            <a:off x="393192" y="123988"/>
            <a:ext cx="8356600" cy="951665"/>
          </a:xfrm>
        </p:spPr>
        <p:txBody>
          <a:bodyPr/>
          <a:lstStyle/>
          <a:p>
            <a:r>
              <a:rPr lang="en-US" b="1"/>
              <a:t>Measuring Pressure</a:t>
            </a:r>
          </a:p>
        </p:txBody>
      </p:sp>
      <p:pic>
        <p:nvPicPr>
          <p:cNvPr id="16" name="Picture 15" descr="A picture containing indoor, motorcycle, sitting, table&#10;&#10;Description automatically generated">
            <a:extLst>
              <a:ext uri="{FF2B5EF4-FFF2-40B4-BE49-F238E27FC236}">
                <a16:creationId xmlns:a16="http://schemas.microsoft.com/office/drawing/2014/main" id="{0B2F4DDF-D71B-4894-B2C6-FC8EE48A6E9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7500" r="25000"/>
          <a:stretch/>
        </p:blipFill>
        <p:spPr>
          <a:xfrm>
            <a:off x="6324600" y="3505200"/>
            <a:ext cx="1655614" cy="2614129"/>
          </a:xfrm>
          <a:prstGeom prst="rect">
            <a:avLst/>
          </a:prstGeom>
          <a:effectLst/>
        </p:spPr>
      </p:pic>
      <p:pic>
        <p:nvPicPr>
          <p:cNvPr id="17" name="Picture 16" descr="A picture containing engine&#10;&#10;Description automatically generated">
            <a:extLst>
              <a:ext uri="{FF2B5EF4-FFF2-40B4-BE49-F238E27FC236}">
                <a16:creationId xmlns:a16="http://schemas.microsoft.com/office/drawing/2014/main" id="{1DDB10E7-BA36-4467-BAFC-707B29C87D5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3333" t="14329" r="17500" b="15556"/>
          <a:stretch/>
        </p:blipFill>
        <p:spPr>
          <a:xfrm>
            <a:off x="838200" y="3492910"/>
            <a:ext cx="3435400" cy="2611904"/>
          </a:xfrm>
          <a:prstGeom prst="rect">
            <a:avLst/>
          </a:prstGeom>
          <a:effectLst/>
        </p:spPr>
      </p:pic>
      <p:sp>
        <p:nvSpPr>
          <p:cNvPr id="18" name="Text Box 4">
            <a:extLst>
              <a:ext uri="{FF2B5EF4-FFF2-40B4-BE49-F238E27FC236}">
                <a16:creationId xmlns:a16="http://schemas.microsoft.com/office/drawing/2014/main" id="{CA307FE6-8499-4634-82B0-D7E4A7E69518}"/>
              </a:ext>
            </a:extLst>
          </p:cNvPr>
          <p:cNvSpPr txBox="1">
            <a:spLocks noChangeArrowheads="1"/>
          </p:cNvSpPr>
          <p:nvPr/>
        </p:nvSpPr>
        <p:spPr bwMode="auto">
          <a:xfrm>
            <a:off x="1374800" y="6242603"/>
            <a:ext cx="2362200" cy="287321"/>
          </a:xfrm>
          <a:prstGeom prst="rect">
            <a:avLst/>
          </a:prstGeom>
          <a:noFill/>
          <a:ln w="9525">
            <a:noFill/>
            <a:miter lim="800000"/>
            <a:headEnd/>
            <a:tailEnd/>
          </a:ln>
        </p:spPr>
        <p:txBody>
          <a:bodyPr wrap="square" lIns="101662" tIns="50831" rIns="101662" bIns="50831">
            <a:spAutoFit/>
          </a:bodyPr>
          <a:lstStyle/>
          <a:p>
            <a:pPr algn="ctr" defTabSz="1017588">
              <a:spcBef>
                <a:spcPct val="50000"/>
              </a:spcBef>
            </a:pPr>
            <a:r>
              <a:rPr lang="en-US" sz="1200" b="1" i="1"/>
              <a:t>Inlet (supply) pressure</a:t>
            </a:r>
          </a:p>
        </p:txBody>
      </p:sp>
      <p:sp>
        <p:nvSpPr>
          <p:cNvPr id="19" name="Text Box 4">
            <a:extLst>
              <a:ext uri="{FF2B5EF4-FFF2-40B4-BE49-F238E27FC236}">
                <a16:creationId xmlns:a16="http://schemas.microsoft.com/office/drawing/2014/main" id="{A717E4D3-8884-4FDA-8586-0BD319798298}"/>
              </a:ext>
            </a:extLst>
          </p:cNvPr>
          <p:cNvSpPr txBox="1">
            <a:spLocks noChangeArrowheads="1"/>
          </p:cNvSpPr>
          <p:nvPr/>
        </p:nvSpPr>
        <p:spPr bwMode="auto">
          <a:xfrm>
            <a:off x="5874419" y="6244671"/>
            <a:ext cx="2555976" cy="287321"/>
          </a:xfrm>
          <a:prstGeom prst="rect">
            <a:avLst/>
          </a:prstGeom>
          <a:noFill/>
          <a:ln w="9525">
            <a:noFill/>
            <a:miter lim="800000"/>
            <a:headEnd/>
            <a:tailEnd/>
          </a:ln>
        </p:spPr>
        <p:txBody>
          <a:bodyPr wrap="square" lIns="101662" tIns="50831" rIns="101662" bIns="50831">
            <a:spAutoFit/>
          </a:bodyPr>
          <a:lstStyle/>
          <a:p>
            <a:pPr algn="ctr" defTabSz="1017588">
              <a:spcBef>
                <a:spcPct val="50000"/>
              </a:spcBef>
            </a:pPr>
            <a:r>
              <a:rPr lang="en-US" sz="1200" b="1" i="1"/>
              <a:t>Outlet (manifold) pressure</a:t>
            </a:r>
          </a:p>
        </p:txBody>
      </p:sp>
    </p:spTree>
    <p:extLst>
      <p:ext uri="{BB962C8B-B14F-4D97-AF65-F5344CB8AC3E}">
        <p14:creationId xmlns:p14="http://schemas.microsoft.com/office/powerpoint/2010/main" val="147416558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4FA93F5C-691B-4581-9BE7-CA938F8A3B5C}"/>
              </a:ext>
            </a:extLst>
          </p:cNvPr>
          <p:cNvSpPr>
            <a:spLocks noGrp="1"/>
          </p:cNvSpPr>
          <p:nvPr>
            <p:ph type="body" sz="quarter" idx="10"/>
          </p:nvPr>
        </p:nvSpPr>
        <p:spPr>
          <a:xfrm>
            <a:off x="376073" y="1382586"/>
            <a:ext cx="6177127" cy="3037014"/>
          </a:xfrm>
        </p:spPr>
        <p:txBody>
          <a:bodyPr/>
          <a:lstStyle/>
          <a:p>
            <a:pPr>
              <a:spcBef>
                <a:spcPts val="0"/>
              </a:spcBef>
              <a:spcAft>
                <a:spcPts val="0"/>
              </a:spcAft>
            </a:pPr>
            <a:r>
              <a:rPr lang="en-US"/>
              <a:t>A 90° plastic hose barb is found on some 36J controls</a:t>
            </a:r>
          </a:p>
          <a:p>
            <a:pPr>
              <a:spcBef>
                <a:spcPts val="0"/>
              </a:spcBef>
              <a:spcAft>
                <a:spcPts val="0"/>
              </a:spcAft>
            </a:pPr>
            <a:endParaRPr lang="en-US" sz="400"/>
          </a:p>
          <a:p>
            <a:pPr lvl="1">
              <a:spcBef>
                <a:spcPts val="0"/>
              </a:spcBef>
              <a:spcAft>
                <a:spcPts val="0"/>
              </a:spcAft>
            </a:pPr>
            <a:r>
              <a:rPr lang="en-US"/>
              <a:t>This is not an outlet pressure tap</a:t>
            </a:r>
          </a:p>
          <a:p>
            <a:pPr lvl="1">
              <a:spcBef>
                <a:spcPts val="0"/>
              </a:spcBef>
              <a:spcAft>
                <a:spcPts val="0"/>
              </a:spcAft>
            </a:pPr>
            <a:endParaRPr lang="en-US" sz="400"/>
          </a:p>
          <a:p>
            <a:pPr lvl="1">
              <a:spcBef>
                <a:spcPts val="0"/>
              </a:spcBef>
              <a:spcAft>
                <a:spcPts val="0"/>
              </a:spcAft>
            </a:pPr>
            <a:r>
              <a:rPr lang="en-US"/>
              <a:t>Used on systems with sealed combustion chambers to vent gas and equalize regulator pressure</a:t>
            </a:r>
          </a:p>
          <a:p>
            <a:pPr lvl="1">
              <a:spcBef>
                <a:spcPts val="0"/>
              </a:spcBef>
              <a:spcAft>
                <a:spcPts val="0"/>
              </a:spcAft>
            </a:pPr>
            <a:endParaRPr lang="en-US" sz="400"/>
          </a:p>
          <a:p>
            <a:pPr lvl="1">
              <a:spcBef>
                <a:spcPts val="0"/>
              </a:spcBef>
              <a:spcAft>
                <a:spcPts val="0"/>
              </a:spcAft>
            </a:pPr>
            <a:r>
              <a:rPr lang="en-US"/>
              <a:t>Connected to burner box with flexible tubing</a:t>
            </a:r>
          </a:p>
        </p:txBody>
      </p:sp>
      <p:sp>
        <p:nvSpPr>
          <p:cNvPr id="23" name="Title 9">
            <a:extLst>
              <a:ext uri="{FF2B5EF4-FFF2-40B4-BE49-F238E27FC236}">
                <a16:creationId xmlns:a16="http://schemas.microsoft.com/office/drawing/2014/main" id="{291EA557-1AA8-441F-984A-6A4294D503E1}"/>
              </a:ext>
            </a:extLst>
          </p:cNvPr>
          <p:cNvSpPr>
            <a:spLocks noGrp="1"/>
          </p:cNvSpPr>
          <p:nvPr>
            <p:ph type="title"/>
          </p:nvPr>
        </p:nvSpPr>
        <p:spPr>
          <a:xfrm>
            <a:off x="393192" y="123988"/>
            <a:ext cx="8356600" cy="951665"/>
          </a:xfrm>
        </p:spPr>
        <p:txBody>
          <a:bodyPr/>
          <a:lstStyle/>
          <a:p>
            <a:r>
              <a:rPr lang="en-US" b="1"/>
              <a:t>Plastic Barbed Fitting on the 36J</a:t>
            </a:r>
          </a:p>
        </p:txBody>
      </p:sp>
      <p:sp>
        <p:nvSpPr>
          <p:cNvPr id="8" name="TextBox 7">
            <a:extLst>
              <a:ext uri="{FF2B5EF4-FFF2-40B4-BE49-F238E27FC236}">
                <a16:creationId xmlns:a16="http://schemas.microsoft.com/office/drawing/2014/main" id="{9E12A68A-18EB-4FA5-B70A-180BAB24830F}"/>
              </a:ext>
            </a:extLst>
          </p:cNvPr>
          <p:cNvSpPr txBox="1"/>
          <p:nvPr/>
        </p:nvSpPr>
        <p:spPr>
          <a:xfrm>
            <a:off x="6916502" y="3352800"/>
            <a:ext cx="1845009" cy="738664"/>
          </a:xfrm>
          <a:prstGeom prst="rect">
            <a:avLst/>
          </a:prstGeom>
          <a:noFill/>
        </p:spPr>
        <p:txBody>
          <a:bodyPr wrap="square" rtlCol="0">
            <a:spAutoFit/>
          </a:bodyPr>
          <a:lstStyle/>
          <a:p>
            <a:r>
              <a:rPr lang="en-US" sz="1400" b="1">
                <a:solidFill>
                  <a:srgbClr val="004B8D"/>
                </a:solidFill>
              </a:rPr>
              <a:t>Barbed vent fitting not used for outlet pressure </a:t>
            </a:r>
          </a:p>
        </p:txBody>
      </p:sp>
      <p:pic>
        <p:nvPicPr>
          <p:cNvPr id="9" name="Picture 5" descr="C:\Users\wra0203\Desktop\Gas Valve Project\Valve Project Pictures\DSC_0826.JPG">
            <a:extLst>
              <a:ext uri="{FF2B5EF4-FFF2-40B4-BE49-F238E27FC236}">
                <a16:creationId xmlns:a16="http://schemas.microsoft.com/office/drawing/2014/main" id="{7A12C12D-E7C5-4023-8D65-8DD1BF5511F0}"/>
              </a:ext>
            </a:extLst>
          </p:cNvPr>
          <p:cNvPicPr>
            <a:picLocks noChangeAspect="1" noChangeArrowheads="1"/>
          </p:cNvPicPr>
          <p:nvPr/>
        </p:nvPicPr>
        <p:blipFill rotWithShape="1">
          <a:blip r:embed="rId3" cstate="print"/>
          <a:srcRect l="22856" t="18026" r="19427" b="26162"/>
          <a:stretch/>
        </p:blipFill>
        <p:spPr bwMode="auto">
          <a:xfrm>
            <a:off x="2209800" y="3429000"/>
            <a:ext cx="4551164" cy="2914886"/>
          </a:xfrm>
          <a:prstGeom prst="rect">
            <a:avLst/>
          </a:prstGeom>
          <a:noFill/>
          <a:effectLst/>
        </p:spPr>
      </p:pic>
      <p:cxnSp>
        <p:nvCxnSpPr>
          <p:cNvPr id="10" name="Straight Arrow Connector 9">
            <a:extLst>
              <a:ext uri="{FF2B5EF4-FFF2-40B4-BE49-F238E27FC236}">
                <a16:creationId xmlns:a16="http://schemas.microsoft.com/office/drawing/2014/main" id="{44360C7C-682A-40BD-98EA-E9439566DF17}"/>
              </a:ext>
            </a:extLst>
          </p:cNvPr>
          <p:cNvCxnSpPr>
            <a:cxnSpLocks/>
            <a:stCxn id="8" idx="2"/>
          </p:cNvCxnSpPr>
          <p:nvPr/>
        </p:nvCxnSpPr>
        <p:spPr>
          <a:xfrm flipH="1">
            <a:off x="5837934" y="4091464"/>
            <a:ext cx="2001073" cy="794979"/>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28330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9">
            <a:extLst>
              <a:ext uri="{FF2B5EF4-FFF2-40B4-BE49-F238E27FC236}">
                <a16:creationId xmlns:a16="http://schemas.microsoft.com/office/drawing/2014/main" id="{291EA557-1AA8-441F-984A-6A4294D503E1}"/>
              </a:ext>
            </a:extLst>
          </p:cNvPr>
          <p:cNvSpPr>
            <a:spLocks noGrp="1"/>
          </p:cNvSpPr>
          <p:nvPr>
            <p:ph type="title"/>
          </p:nvPr>
        </p:nvSpPr>
        <p:spPr>
          <a:xfrm>
            <a:off x="393192" y="123988"/>
            <a:ext cx="8356600" cy="951665"/>
          </a:xfrm>
        </p:spPr>
        <p:txBody>
          <a:bodyPr/>
          <a:lstStyle/>
          <a:p>
            <a:r>
              <a:rPr lang="en-US" b="1"/>
              <a:t>Connecting 1/8” NPT Barbed Adaptor </a:t>
            </a:r>
          </a:p>
        </p:txBody>
      </p:sp>
      <p:pic>
        <p:nvPicPr>
          <p:cNvPr id="11" name="Picture 10" descr="A close up of a machine&#10;&#10;Description automatically generated">
            <a:extLst>
              <a:ext uri="{FF2B5EF4-FFF2-40B4-BE49-F238E27FC236}">
                <a16:creationId xmlns:a16="http://schemas.microsoft.com/office/drawing/2014/main" id="{63115741-C72D-4C9E-B863-A142A4CBC5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624" t="22223" r="17455" b="29447"/>
          <a:stretch/>
        </p:blipFill>
        <p:spPr>
          <a:xfrm>
            <a:off x="457200" y="2586091"/>
            <a:ext cx="2391593" cy="1929824"/>
          </a:xfrm>
          <a:prstGeom prst="rect">
            <a:avLst/>
          </a:prstGeom>
        </p:spPr>
      </p:pic>
      <p:pic>
        <p:nvPicPr>
          <p:cNvPr id="13" name="Picture 2" descr="C:\Users\wra0203\Pictures\Valve Project\DSC_0756.JPG">
            <a:extLst>
              <a:ext uri="{FF2B5EF4-FFF2-40B4-BE49-F238E27FC236}">
                <a16:creationId xmlns:a16="http://schemas.microsoft.com/office/drawing/2014/main" id="{DE86F30E-6DDB-4478-A9BD-B852CE227BE1}"/>
              </a:ext>
            </a:extLst>
          </p:cNvPr>
          <p:cNvPicPr>
            <a:picLocks noChangeAspect="1" noChangeArrowheads="1"/>
          </p:cNvPicPr>
          <p:nvPr/>
        </p:nvPicPr>
        <p:blipFill rotWithShape="1">
          <a:blip r:embed="rId4" cstate="print"/>
          <a:srcRect r="17690"/>
          <a:stretch/>
        </p:blipFill>
        <p:spPr bwMode="auto">
          <a:xfrm>
            <a:off x="3310455" y="2586091"/>
            <a:ext cx="2404291" cy="1935123"/>
          </a:xfrm>
          <a:prstGeom prst="rect">
            <a:avLst/>
          </a:prstGeom>
          <a:noFill/>
          <a:ln w="9525">
            <a:noFill/>
            <a:miter lim="800000"/>
            <a:headEnd/>
            <a:tailEnd/>
          </a:ln>
        </p:spPr>
      </p:pic>
      <p:pic>
        <p:nvPicPr>
          <p:cNvPr id="14" name="Picture 3" descr="C:\Users\wra0203\Pictures\Valve Project\DSC_0775.JPG">
            <a:extLst>
              <a:ext uri="{FF2B5EF4-FFF2-40B4-BE49-F238E27FC236}">
                <a16:creationId xmlns:a16="http://schemas.microsoft.com/office/drawing/2014/main" id="{8CB5C019-8C77-4BE0-BC3D-9FEA1CB957E9}"/>
              </a:ext>
            </a:extLst>
          </p:cNvPr>
          <p:cNvPicPr>
            <a:picLocks noChangeAspect="1" noChangeArrowheads="1"/>
          </p:cNvPicPr>
          <p:nvPr/>
        </p:nvPicPr>
        <p:blipFill rotWithShape="1">
          <a:blip r:embed="rId5" cstate="print"/>
          <a:srcRect l="10225" t="9225" r="15266"/>
          <a:stretch/>
        </p:blipFill>
        <p:spPr bwMode="auto">
          <a:xfrm>
            <a:off x="6345501" y="2580968"/>
            <a:ext cx="2404291" cy="1940069"/>
          </a:xfrm>
          <a:prstGeom prst="rect">
            <a:avLst/>
          </a:prstGeom>
          <a:noFill/>
        </p:spPr>
      </p:pic>
      <p:sp>
        <p:nvSpPr>
          <p:cNvPr id="17" name="TextBox 16">
            <a:extLst>
              <a:ext uri="{FF2B5EF4-FFF2-40B4-BE49-F238E27FC236}">
                <a16:creationId xmlns:a16="http://schemas.microsoft.com/office/drawing/2014/main" id="{948ADC79-774B-4679-BCFD-BFF9F8A33372}"/>
              </a:ext>
            </a:extLst>
          </p:cNvPr>
          <p:cNvSpPr txBox="1"/>
          <p:nvPr/>
        </p:nvSpPr>
        <p:spPr>
          <a:xfrm>
            <a:off x="393192" y="4648200"/>
            <a:ext cx="2400300" cy="584775"/>
          </a:xfrm>
          <a:prstGeom prst="rect">
            <a:avLst/>
          </a:prstGeom>
          <a:noFill/>
        </p:spPr>
        <p:txBody>
          <a:bodyPr wrap="square" rtlCol="0">
            <a:spAutoFit/>
          </a:bodyPr>
          <a:lstStyle/>
          <a:p>
            <a:pPr marL="342900" indent="-342900">
              <a:buFont typeface="+mj-lt"/>
              <a:buAutoNum type="arabicPeriod"/>
            </a:pPr>
            <a:r>
              <a:rPr lang="en-US" sz="1600"/>
              <a:t>Remove plug using 3/16” hex key</a:t>
            </a:r>
          </a:p>
        </p:txBody>
      </p:sp>
      <p:sp>
        <p:nvSpPr>
          <p:cNvPr id="18" name="TextBox 17">
            <a:extLst>
              <a:ext uri="{FF2B5EF4-FFF2-40B4-BE49-F238E27FC236}">
                <a16:creationId xmlns:a16="http://schemas.microsoft.com/office/drawing/2014/main" id="{4F141B5C-9220-44AA-B486-A18EA5A03430}"/>
              </a:ext>
            </a:extLst>
          </p:cNvPr>
          <p:cNvSpPr txBox="1"/>
          <p:nvPr/>
        </p:nvSpPr>
        <p:spPr>
          <a:xfrm>
            <a:off x="3217877" y="4649510"/>
            <a:ext cx="2590800" cy="584775"/>
          </a:xfrm>
          <a:prstGeom prst="rect">
            <a:avLst/>
          </a:prstGeom>
          <a:noFill/>
        </p:spPr>
        <p:txBody>
          <a:bodyPr wrap="square" rtlCol="0">
            <a:spAutoFit/>
          </a:bodyPr>
          <a:lstStyle/>
          <a:p>
            <a:pPr marL="342900" indent="-342900">
              <a:buFont typeface="+mj-lt"/>
              <a:buAutoNum type="arabicPeriod" startAt="2"/>
            </a:pPr>
            <a:r>
              <a:rPr lang="en-US" sz="1600"/>
              <a:t>Insert MPT adaptor into threaded test port</a:t>
            </a:r>
          </a:p>
        </p:txBody>
      </p:sp>
      <p:sp>
        <p:nvSpPr>
          <p:cNvPr id="19" name="TextBox 18">
            <a:extLst>
              <a:ext uri="{FF2B5EF4-FFF2-40B4-BE49-F238E27FC236}">
                <a16:creationId xmlns:a16="http://schemas.microsoft.com/office/drawing/2014/main" id="{C7753F76-A401-4F72-99D6-62A41ADE2929}"/>
              </a:ext>
            </a:extLst>
          </p:cNvPr>
          <p:cNvSpPr txBox="1"/>
          <p:nvPr/>
        </p:nvSpPr>
        <p:spPr>
          <a:xfrm>
            <a:off x="6260592" y="4649510"/>
            <a:ext cx="2590800" cy="1077218"/>
          </a:xfrm>
          <a:prstGeom prst="rect">
            <a:avLst/>
          </a:prstGeom>
          <a:noFill/>
        </p:spPr>
        <p:txBody>
          <a:bodyPr wrap="square" rtlCol="0">
            <a:spAutoFit/>
          </a:bodyPr>
          <a:lstStyle/>
          <a:p>
            <a:pPr marL="342900" indent="-342900">
              <a:buFont typeface="+mj-lt"/>
              <a:buAutoNum type="arabicPeriod" startAt="3"/>
            </a:pPr>
            <a:r>
              <a:rPr lang="en-US" sz="1600"/>
              <a:t>Auxiliary port on manifold may be used (if present)</a:t>
            </a:r>
          </a:p>
          <a:p>
            <a:pPr marL="342900" indent="-342900">
              <a:buFont typeface="+mj-lt"/>
              <a:buAutoNum type="arabicPeriod" startAt="3"/>
            </a:pPr>
            <a:endParaRPr lang="en-US" sz="1600"/>
          </a:p>
        </p:txBody>
      </p:sp>
      <p:sp>
        <p:nvSpPr>
          <p:cNvPr id="20" name="Rectangle 19">
            <a:extLst>
              <a:ext uri="{FF2B5EF4-FFF2-40B4-BE49-F238E27FC236}">
                <a16:creationId xmlns:a16="http://schemas.microsoft.com/office/drawing/2014/main" id="{BD150655-C6F4-4CC4-8357-69EE544EF2FF}"/>
              </a:ext>
            </a:extLst>
          </p:cNvPr>
          <p:cNvSpPr/>
          <p:nvPr/>
        </p:nvSpPr>
        <p:spPr bwMode="auto">
          <a:xfrm rot="16200000">
            <a:off x="1587126" y="4385613"/>
            <a:ext cx="483355" cy="365759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21" name="Graphic 20" descr="Lightbulb">
            <a:extLst>
              <a:ext uri="{FF2B5EF4-FFF2-40B4-BE49-F238E27FC236}">
                <a16:creationId xmlns:a16="http://schemas.microsoft.com/office/drawing/2014/main" id="{86AA153B-B98C-4779-8720-93A5F570FD4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4038" y="6013086"/>
            <a:ext cx="393589" cy="393589"/>
          </a:xfrm>
          <a:prstGeom prst="rect">
            <a:avLst/>
          </a:prstGeom>
        </p:spPr>
      </p:pic>
      <p:sp>
        <p:nvSpPr>
          <p:cNvPr id="24" name="Rectangle 23">
            <a:extLst>
              <a:ext uri="{FF2B5EF4-FFF2-40B4-BE49-F238E27FC236}">
                <a16:creationId xmlns:a16="http://schemas.microsoft.com/office/drawing/2014/main" id="{E4B4AF8E-EF50-4069-BCB7-30E5EDB49D09}"/>
              </a:ext>
            </a:extLst>
          </p:cNvPr>
          <p:cNvSpPr/>
          <p:nvPr/>
        </p:nvSpPr>
        <p:spPr>
          <a:xfrm>
            <a:off x="633834" y="5983069"/>
            <a:ext cx="3176166" cy="646331"/>
          </a:xfrm>
          <a:prstGeom prst="rect">
            <a:avLst/>
          </a:prstGeom>
        </p:spPr>
        <p:txBody>
          <a:bodyPr wrap="square">
            <a:spAutoFit/>
          </a:bodyPr>
          <a:lstStyle/>
          <a:p>
            <a:r>
              <a:rPr lang="en-US" sz="1200" b="1">
                <a:solidFill>
                  <a:schemeClr val="accent1"/>
                </a:solidFill>
              </a:rPr>
              <a:t>TECH TIP: </a:t>
            </a:r>
            <a:r>
              <a:rPr lang="en-US" sz="1200">
                <a:solidFill>
                  <a:schemeClr val="accent1"/>
                </a:solidFill>
              </a:rPr>
              <a:t>Ensure thread sealant is used on male plug fitting when reinstalled.</a:t>
            </a:r>
          </a:p>
          <a:p>
            <a:endParaRPr lang="en-US" sz="1200">
              <a:solidFill>
                <a:schemeClr val="accent1"/>
              </a:solidFill>
            </a:endParaRPr>
          </a:p>
        </p:txBody>
      </p:sp>
    </p:spTree>
    <p:extLst>
      <p:ext uri="{BB962C8B-B14F-4D97-AF65-F5344CB8AC3E}">
        <p14:creationId xmlns:p14="http://schemas.microsoft.com/office/powerpoint/2010/main" val="226177011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9">
            <a:extLst>
              <a:ext uri="{FF2B5EF4-FFF2-40B4-BE49-F238E27FC236}">
                <a16:creationId xmlns:a16="http://schemas.microsoft.com/office/drawing/2014/main" id="{291EA557-1AA8-441F-984A-6A4294D503E1}"/>
              </a:ext>
            </a:extLst>
          </p:cNvPr>
          <p:cNvSpPr>
            <a:spLocks noGrp="1"/>
          </p:cNvSpPr>
          <p:nvPr>
            <p:ph type="title"/>
          </p:nvPr>
        </p:nvSpPr>
        <p:spPr>
          <a:xfrm>
            <a:off x="393192" y="123988"/>
            <a:ext cx="8356600" cy="951665"/>
          </a:xfrm>
        </p:spPr>
        <p:txBody>
          <a:bodyPr/>
          <a:lstStyle/>
          <a:p>
            <a:r>
              <a:rPr lang="en-US" b="1"/>
              <a:t>Adjusting Manifold Pressure</a:t>
            </a:r>
          </a:p>
        </p:txBody>
      </p:sp>
      <p:sp>
        <p:nvSpPr>
          <p:cNvPr id="12" name="Text Placeholder 2">
            <a:extLst>
              <a:ext uri="{FF2B5EF4-FFF2-40B4-BE49-F238E27FC236}">
                <a16:creationId xmlns:a16="http://schemas.microsoft.com/office/drawing/2014/main" id="{1C6D92B8-55E0-44C8-B184-DF6A57757EF0}"/>
              </a:ext>
            </a:extLst>
          </p:cNvPr>
          <p:cNvSpPr>
            <a:spLocks noGrp="1"/>
          </p:cNvSpPr>
          <p:nvPr>
            <p:ph type="body" sz="quarter" idx="10"/>
          </p:nvPr>
        </p:nvSpPr>
        <p:spPr>
          <a:xfrm>
            <a:off x="376073" y="1382586"/>
            <a:ext cx="8005927" cy="3037014"/>
          </a:xfrm>
        </p:spPr>
        <p:txBody>
          <a:bodyPr/>
          <a:lstStyle/>
          <a:p>
            <a:pPr marL="0" indent="0">
              <a:buNone/>
            </a:pPr>
            <a:r>
              <a:rPr lang="en-US" sz="2000"/>
              <a:t>Remove cap to access the manifold adjustment screw.</a:t>
            </a:r>
          </a:p>
        </p:txBody>
      </p:sp>
      <p:pic>
        <p:nvPicPr>
          <p:cNvPr id="15" name="Picture 14" descr="A picture containing indoor, table, sitting, cutting&#10;&#10;Description automatically generated">
            <a:extLst>
              <a:ext uri="{FF2B5EF4-FFF2-40B4-BE49-F238E27FC236}">
                <a16:creationId xmlns:a16="http://schemas.microsoft.com/office/drawing/2014/main" id="{612C6D69-7CE0-4268-BF33-CCC36D0BF1B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7038" t="17407" r="46495" b="33520"/>
          <a:stretch/>
        </p:blipFill>
        <p:spPr>
          <a:xfrm rot="5400000">
            <a:off x="2325323" y="1960419"/>
            <a:ext cx="4492337" cy="4533899"/>
          </a:xfrm>
          <a:prstGeom prst="rect">
            <a:avLst/>
          </a:prstGeom>
        </p:spPr>
      </p:pic>
    </p:spTree>
    <p:extLst>
      <p:ext uri="{BB962C8B-B14F-4D97-AF65-F5344CB8AC3E}">
        <p14:creationId xmlns:p14="http://schemas.microsoft.com/office/powerpoint/2010/main" val="305485890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F8FEF7F-DA57-4A7B-AFFB-FD5012F8D0F0}"/>
              </a:ext>
            </a:extLst>
          </p:cNvPr>
          <p:cNvGrpSpPr/>
          <p:nvPr/>
        </p:nvGrpSpPr>
        <p:grpSpPr>
          <a:xfrm>
            <a:off x="3505200" y="1447800"/>
            <a:ext cx="5473016" cy="4647619"/>
            <a:chOff x="1835492" y="1828800"/>
            <a:chExt cx="5473016" cy="4647619"/>
          </a:xfrm>
        </p:grpSpPr>
        <p:pic>
          <p:nvPicPr>
            <p:cNvPr id="7" name="Picture 6" descr="Diagram&#10;&#10;Description automatically generated">
              <a:extLst>
                <a:ext uri="{FF2B5EF4-FFF2-40B4-BE49-F238E27FC236}">
                  <a16:creationId xmlns:a16="http://schemas.microsoft.com/office/drawing/2014/main" id="{F10F68EE-3428-48EC-ADBB-2D129FA23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492" y="1828800"/>
              <a:ext cx="5473016" cy="4647619"/>
            </a:xfrm>
            <a:prstGeom prst="rect">
              <a:avLst/>
            </a:prstGeom>
          </p:spPr>
        </p:pic>
        <p:pic>
          <p:nvPicPr>
            <p:cNvPr id="9" name="Picture 8" descr="A close up of ware&#10;&#10;Description automatically generated">
              <a:extLst>
                <a:ext uri="{FF2B5EF4-FFF2-40B4-BE49-F238E27FC236}">
                  <a16:creationId xmlns:a16="http://schemas.microsoft.com/office/drawing/2014/main" id="{0304F839-04BD-4C1F-A02A-06EEFB0842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2667000"/>
              <a:ext cx="381000" cy="381000"/>
            </a:xfrm>
            <a:prstGeom prst="rect">
              <a:avLst/>
            </a:prstGeom>
          </p:spPr>
        </p:pic>
      </p:grpSp>
      <p:sp>
        <p:nvSpPr>
          <p:cNvPr id="50" name="TextBox 49">
            <a:extLst>
              <a:ext uri="{FF2B5EF4-FFF2-40B4-BE49-F238E27FC236}">
                <a16:creationId xmlns:a16="http://schemas.microsoft.com/office/drawing/2014/main" id="{FF63E6EB-F97F-49A9-A4A5-3B150263F081}"/>
              </a:ext>
            </a:extLst>
          </p:cNvPr>
          <p:cNvSpPr txBox="1"/>
          <p:nvPr/>
        </p:nvSpPr>
        <p:spPr bwMode="auto">
          <a:xfrm>
            <a:off x="381000" y="1340128"/>
            <a:ext cx="3429007" cy="5355312"/>
          </a:xfrm>
          <a:prstGeom prst="rect">
            <a:avLst/>
          </a:prstGeom>
          <a:noFill/>
          <a:ln w="9525">
            <a:noFill/>
            <a:miter lim="800000"/>
            <a:headEnd/>
            <a:tailEnd/>
          </a:ln>
        </p:spPr>
        <p:txBody>
          <a:bodyPr wrap="square">
            <a:spAutoFit/>
          </a:bodyPr>
          <a:lstStyle/>
          <a:p>
            <a:pPr marL="342900" indent="-342900">
              <a:buFont typeface="+mj-lt"/>
              <a:buAutoNum type="arabicPeriod"/>
            </a:pPr>
            <a:r>
              <a:rPr lang="en-US" sz="1800"/>
              <a:t>V</a:t>
            </a:r>
            <a:r>
              <a:rPr lang="en-US" sz="1800">
                <a:effectLst/>
              </a:rPr>
              <a:t>alve </a:t>
            </a:r>
            <a:r>
              <a:rPr lang="en-US" sz="1800"/>
              <a:t>s</a:t>
            </a:r>
            <a:r>
              <a:rPr lang="en-US" sz="1800">
                <a:effectLst/>
              </a:rPr>
              <a:t>olenoid</a:t>
            </a:r>
          </a:p>
          <a:p>
            <a:pPr marL="342900" indent="-342900">
              <a:buFont typeface="+mj-lt"/>
              <a:buAutoNum type="arabicPeriod"/>
            </a:pPr>
            <a:r>
              <a:rPr lang="en-US" sz="1800">
                <a:effectLst/>
              </a:rPr>
              <a:t>Pressure tap i</a:t>
            </a:r>
            <a:r>
              <a:rPr lang="en-US" sz="1800"/>
              <a:t>n</a:t>
            </a:r>
            <a:r>
              <a:rPr lang="en-US" sz="1800">
                <a:effectLst/>
              </a:rPr>
              <a:t>let</a:t>
            </a:r>
          </a:p>
          <a:p>
            <a:pPr marL="342900" indent="-342900">
              <a:buFont typeface="+mj-lt"/>
              <a:buAutoNum type="arabicPeriod"/>
            </a:pPr>
            <a:r>
              <a:rPr lang="en-US" sz="1800"/>
              <a:t>Redundant valve</a:t>
            </a:r>
          </a:p>
          <a:p>
            <a:pPr marL="342900" indent="-342900">
              <a:buFont typeface="+mj-lt"/>
              <a:buAutoNum type="arabicPeriod"/>
            </a:pPr>
            <a:r>
              <a:rPr lang="en-US" sz="1800"/>
              <a:t>Main v</a:t>
            </a:r>
            <a:r>
              <a:rPr lang="en-US" sz="1800">
                <a:effectLst/>
              </a:rPr>
              <a:t>alve</a:t>
            </a:r>
          </a:p>
          <a:p>
            <a:pPr marL="342900" indent="-342900">
              <a:buFont typeface="+mj-lt"/>
              <a:buAutoNum type="arabicPeriod"/>
            </a:pPr>
            <a:r>
              <a:rPr lang="en-US" sz="1800"/>
              <a:t>Supply i</a:t>
            </a:r>
            <a:r>
              <a:rPr lang="en-US" sz="1800">
                <a:effectLst/>
              </a:rPr>
              <a:t>nlet</a:t>
            </a:r>
          </a:p>
          <a:p>
            <a:pPr marL="342900" indent="-342900">
              <a:buFont typeface="+mj-lt"/>
              <a:buAutoNum type="arabicPeriod"/>
            </a:pPr>
            <a:r>
              <a:rPr lang="en-US" sz="1800">
                <a:effectLst/>
              </a:rPr>
              <a:t>Diaphragm</a:t>
            </a:r>
          </a:p>
          <a:p>
            <a:pPr marL="342900" indent="-342900">
              <a:buFont typeface="+mj-lt"/>
              <a:buAutoNum type="arabicPeriod"/>
            </a:pPr>
            <a:r>
              <a:rPr lang="en-US" sz="1800"/>
              <a:t>Regulator </a:t>
            </a:r>
            <a:r>
              <a:rPr lang="en-US" sz="1800">
                <a:effectLst/>
              </a:rPr>
              <a:t>valve</a:t>
            </a:r>
          </a:p>
          <a:p>
            <a:pPr marL="342900" indent="-342900">
              <a:buFont typeface="+mj-lt"/>
              <a:buAutoNum type="arabicPeriod"/>
            </a:pPr>
            <a:r>
              <a:rPr lang="en-US" sz="1800">
                <a:effectLst/>
              </a:rPr>
              <a:t>Main burner </a:t>
            </a:r>
            <a:r>
              <a:rPr lang="en-US" sz="1800"/>
              <a:t>o</a:t>
            </a:r>
            <a:r>
              <a:rPr lang="en-US" sz="1800">
                <a:effectLst/>
              </a:rPr>
              <a:t>utlet</a:t>
            </a:r>
          </a:p>
          <a:p>
            <a:pPr marL="342900" indent="-342900">
              <a:buFont typeface="+mj-lt"/>
              <a:buAutoNum type="arabicPeriod"/>
            </a:pPr>
            <a:r>
              <a:rPr lang="en-US" sz="1800">
                <a:effectLst/>
              </a:rPr>
              <a:t>Regulator adjustment </a:t>
            </a:r>
            <a:r>
              <a:rPr lang="en-US" sz="1800"/>
              <a:t>s</a:t>
            </a:r>
            <a:r>
              <a:rPr lang="en-US" sz="1800">
                <a:effectLst/>
              </a:rPr>
              <a:t>pring</a:t>
            </a:r>
          </a:p>
          <a:p>
            <a:pPr marL="342900" indent="-342900">
              <a:buFont typeface="+mj-lt"/>
              <a:buAutoNum type="arabicPeriod"/>
            </a:pPr>
            <a:r>
              <a:rPr lang="en-US" sz="1800">
                <a:effectLst/>
              </a:rPr>
              <a:t>Regulator adjust </a:t>
            </a:r>
            <a:r>
              <a:rPr lang="en-US" sz="1800"/>
              <a:t>s</a:t>
            </a:r>
            <a:r>
              <a:rPr lang="en-US" sz="1800">
                <a:effectLst/>
              </a:rPr>
              <a:t>crew</a:t>
            </a:r>
          </a:p>
          <a:p>
            <a:pPr marL="342900" indent="-342900">
              <a:buFont typeface="+mj-lt"/>
              <a:buAutoNum type="arabicPeriod"/>
            </a:pPr>
            <a:r>
              <a:rPr lang="en-US" sz="1800">
                <a:effectLst/>
              </a:rPr>
              <a:t>Pressure tap </a:t>
            </a:r>
            <a:r>
              <a:rPr lang="en-US" sz="1800"/>
              <a:t>o</a:t>
            </a:r>
            <a:r>
              <a:rPr lang="en-US" sz="1800">
                <a:effectLst/>
              </a:rPr>
              <a:t>utlet</a:t>
            </a: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p:txBody>
      </p:sp>
      <p:sp>
        <p:nvSpPr>
          <p:cNvPr id="46" name="Rectangle 45">
            <a:extLst>
              <a:ext uri="{FF2B5EF4-FFF2-40B4-BE49-F238E27FC236}">
                <a16:creationId xmlns:a16="http://schemas.microsoft.com/office/drawing/2014/main" id="{290064E8-7846-4F5E-94F6-036863EFB1DB}"/>
              </a:ext>
            </a:extLst>
          </p:cNvPr>
          <p:cNvSpPr/>
          <p:nvPr/>
        </p:nvSpPr>
        <p:spPr bwMode="auto">
          <a:xfrm rot="16200000">
            <a:off x="35440" y="4806833"/>
            <a:ext cx="1681728" cy="175259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38" name="Rectangle 1031">
            <a:extLst>
              <a:ext uri="{FF2B5EF4-FFF2-40B4-BE49-F238E27FC236}">
                <a16:creationId xmlns:a16="http://schemas.microsoft.com/office/drawing/2014/main" id="{56685684-27D0-4FF8-931E-D5EF7067EF0A}"/>
              </a:ext>
            </a:extLst>
          </p:cNvPr>
          <p:cNvSpPr>
            <a:spLocks noGrp="1" noChangeArrowheads="1"/>
          </p:cNvSpPr>
          <p:nvPr>
            <p:ph type="title"/>
          </p:nvPr>
        </p:nvSpPr>
        <p:spPr>
          <a:xfrm>
            <a:off x="393700" y="162560"/>
            <a:ext cx="8356600" cy="820103"/>
          </a:xfrm>
        </p:spPr>
        <p:txBody>
          <a:bodyPr>
            <a:normAutofit/>
          </a:bodyPr>
          <a:lstStyle/>
          <a:p>
            <a:pPr>
              <a:defRPr/>
            </a:pPr>
            <a:r>
              <a:rPr lang="en-US" b="1"/>
              <a:t>Gas Valve Main Components</a:t>
            </a:r>
          </a:p>
        </p:txBody>
      </p:sp>
      <p:pic>
        <p:nvPicPr>
          <p:cNvPr id="40" name="Picture 39" descr="36J24_510__sgl_stage.png">
            <a:extLst>
              <a:ext uri="{FF2B5EF4-FFF2-40B4-BE49-F238E27FC236}">
                <a16:creationId xmlns:a16="http://schemas.microsoft.com/office/drawing/2014/main" id="{0506DE46-4E33-4102-9853-424885FEDA90}"/>
              </a:ext>
            </a:extLst>
          </p:cNvPr>
          <p:cNvPicPr>
            <a:picLocks noChangeAspect="1"/>
          </p:cNvPicPr>
          <p:nvPr/>
        </p:nvPicPr>
        <p:blipFill>
          <a:blip r:embed="rId5" cstate="print"/>
          <a:stretch>
            <a:fillRect/>
          </a:stretch>
        </p:blipFill>
        <p:spPr>
          <a:xfrm>
            <a:off x="454212" y="4935762"/>
            <a:ext cx="1066800" cy="1164220"/>
          </a:xfrm>
          <a:prstGeom prst="rect">
            <a:avLst/>
          </a:prstGeom>
        </p:spPr>
      </p:pic>
      <p:sp>
        <p:nvSpPr>
          <p:cNvPr id="42" name="Title 1">
            <a:extLst>
              <a:ext uri="{FF2B5EF4-FFF2-40B4-BE49-F238E27FC236}">
                <a16:creationId xmlns:a16="http://schemas.microsoft.com/office/drawing/2014/main" id="{95BD6B77-F8BE-4224-9C29-1E34A362B415}"/>
              </a:ext>
            </a:extLst>
          </p:cNvPr>
          <p:cNvSpPr txBox="1">
            <a:spLocks/>
          </p:cNvSpPr>
          <p:nvPr/>
        </p:nvSpPr>
        <p:spPr bwMode="auto">
          <a:xfrm>
            <a:off x="473636" y="6179612"/>
            <a:ext cx="1066800" cy="339056"/>
          </a:xfrm>
          <a:prstGeom prst="rect">
            <a:avLst/>
          </a:prstGeom>
          <a:noFill/>
          <a:ln w="9525">
            <a:noFill/>
            <a:miter lim="800000"/>
            <a:headEnd/>
            <a:tailEnd/>
          </a:ln>
          <a:effectLst/>
        </p:spPr>
        <p:txBody>
          <a:bodyPr vert="horz" wrap="square" lIns="91440" tIns="45720" rIns="91440" bIns="45720" numCol="1" anchor="b" anchorCtr="0" compatLnSpc="1"/>
          <a:lstStyle>
            <a:lvl1pPr algn="l" rtl="0" eaLnBrk="1" fontAlgn="base" hangingPunct="1">
              <a:lnSpc>
                <a:spcPct val="85000"/>
              </a:lnSpc>
              <a:spcBef>
                <a:spcPct val="0"/>
              </a:spcBef>
              <a:spcAft>
                <a:spcPct val="0"/>
              </a:spcAft>
              <a:defRPr sz="2800" b="0" i="0" u="none" cap="none" spc="0">
                <a:ln>
                  <a:noFill/>
                </a:ln>
                <a:solidFill>
                  <a:schemeClr val="accent1"/>
                </a:solidFill>
                <a:effectLst/>
                <a:latin typeface="+mj-lt"/>
                <a:ea typeface="+mj-ea"/>
                <a:cs typeface="+mj-cs"/>
              </a:defRPr>
            </a:lvl1pPr>
            <a:lvl2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a:lstStyle>
          <a:p>
            <a:pPr algn="ctr"/>
            <a:r>
              <a:rPr lang="en-US" sz="1200" b="1" i="1">
                <a:solidFill>
                  <a:schemeClr val="tx1"/>
                </a:solidFill>
                <a:effectLst/>
              </a:rPr>
              <a:t>36J Series Gas Valve</a:t>
            </a:r>
          </a:p>
        </p:txBody>
      </p:sp>
      <p:sp>
        <p:nvSpPr>
          <p:cNvPr id="49" name="Oval 48">
            <a:extLst>
              <a:ext uri="{FF2B5EF4-FFF2-40B4-BE49-F238E27FC236}">
                <a16:creationId xmlns:a16="http://schemas.microsoft.com/office/drawing/2014/main" id="{35B3690E-2294-4EC7-959D-B11C4E8EC4CE}"/>
              </a:ext>
            </a:extLst>
          </p:cNvPr>
          <p:cNvSpPr/>
          <p:nvPr/>
        </p:nvSpPr>
        <p:spPr bwMode="auto">
          <a:xfrm>
            <a:off x="5150438" y="1523999"/>
            <a:ext cx="304795" cy="304795"/>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400">
                <a:solidFill>
                  <a:schemeClr val="bg1"/>
                </a:solidFill>
              </a:rPr>
              <a:t>1</a:t>
            </a:r>
          </a:p>
        </p:txBody>
      </p:sp>
      <p:sp>
        <p:nvSpPr>
          <p:cNvPr id="51" name="Oval 50">
            <a:extLst>
              <a:ext uri="{FF2B5EF4-FFF2-40B4-BE49-F238E27FC236}">
                <a16:creationId xmlns:a16="http://schemas.microsoft.com/office/drawing/2014/main" id="{90788B6A-B07C-4A29-8475-81B3E32F15E3}"/>
              </a:ext>
            </a:extLst>
          </p:cNvPr>
          <p:cNvSpPr/>
          <p:nvPr/>
        </p:nvSpPr>
        <p:spPr bwMode="auto">
          <a:xfrm>
            <a:off x="4159839" y="2301550"/>
            <a:ext cx="304795" cy="304795"/>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400">
                <a:solidFill>
                  <a:schemeClr val="bg1"/>
                </a:solidFill>
              </a:rPr>
              <a:t>2</a:t>
            </a:r>
          </a:p>
        </p:txBody>
      </p:sp>
      <p:sp>
        <p:nvSpPr>
          <p:cNvPr id="52" name="Oval 51">
            <a:extLst>
              <a:ext uri="{FF2B5EF4-FFF2-40B4-BE49-F238E27FC236}">
                <a16:creationId xmlns:a16="http://schemas.microsoft.com/office/drawing/2014/main" id="{B6FDF6B8-8994-4237-900E-667551CE30F4}"/>
              </a:ext>
            </a:extLst>
          </p:cNvPr>
          <p:cNvSpPr/>
          <p:nvPr/>
        </p:nvSpPr>
        <p:spPr bwMode="auto">
          <a:xfrm>
            <a:off x="4632734" y="3505200"/>
            <a:ext cx="304795" cy="304795"/>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400">
                <a:solidFill>
                  <a:schemeClr val="bg1"/>
                </a:solidFill>
              </a:rPr>
              <a:t>3</a:t>
            </a:r>
          </a:p>
        </p:txBody>
      </p:sp>
      <p:sp>
        <p:nvSpPr>
          <p:cNvPr id="54" name="Oval 53">
            <a:extLst>
              <a:ext uri="{FF2B5EF4-FFF2-40B4-BE49-F238E27FC236}">
                <a16:creationId xmlns:a16="http://schemas.microsoft.com/office/drawing/2014/main" id="{416D3D3D-5072-4CCD-86A0-1B1189C554B2}"/>
              </a:ext>
            </a:extLst>
          </p:cNvPr>
          <p:cNvSpPr/>
          <p:nvPr/>
        </p:nvSpPr>
        <p:spPr bwMode="auto">
          <a:xfrm>
            <a:off x="5455233" y="4114800"/>
            <a:ext cx="304795" cy="304795"/>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400">
                <a:solidFill>
                  <a:schemeClr val="bg1"/>
                </a:solidFill>
              </a:rPr>
              <a:t>4</a:t>
            </a:r>
          </a:p>
        </p:txBody>
      </p:sp>
      <p:sp>
        <p:nvSpPr>
          <p:cNvPr id="56" name="Oval 55">
            <a:extLst>
              <a:ext uri="{FF2B5EF4-FFF2-40B4-BE49-F238E27FC236}">
                <a16:creationId xmlns:a16="http://schemas.microsoft.com/office/drawing/2014/main" id="{83676651-6D9C-4877-BC4E-245A686CC6B2}"/>
              </a:ext>
            </a:extLst>
          </p:cNvPr>
          <p:cNvSpPr/>
          <p:nvPr/>
        </p:nvSpPr>
        <p:spPr bwMode="auto">
          <a:xfrm>
            <a:off x="3764172" y="3657597"/>
            <a:ext cx="304795" cy="304795"/>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400">
                <a:solidFill>
                  <a:schemeClr val="bg1"/>
                </a:solidFill>
              </a:rPr>
              <a:t>5</a:t>
            </a:r>
          </a:p>
        </p:txBody>
      </p:sp>
      <p:sp>
        <p:nvSpPr>
          <p:cNvPr id="57" name="Oval 56">
            <a:extLst>
              <a:ext uri="{FF2B5EF4-FFF2-40B4-BE49-F238E27FC236}">
                <a16:creationId xmlns:a16="http://schemas.microsoft.com/office/drawing/2014/main" id="{8671F35E-AE6D-40B5-9B34-4DA594DEFE5A}"/>
              </a:ext>
            </a:extLst>
          </p:cNvPr>
          <p:cNvSpPr/>
          <p:nvPr/>
        </p:nvSpPr>
        <p:spPr bwMode="auto">
          <a:xfrm>
            <a:off x="6477000" y="5717665"/>
            <a:ext cx="304795" cy="304795"/>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400">
                <a:solidFill>
                  <a:schemeClr val="bg1"/>
                </a:solidFill>
              </a:rPr>
              <a:t>6</a:t>
            </a:r>
          </a:p>
        </p:txBody>
      </p:sp>
      <p:sp>
        <p:nvSpPr>
          <p:cNvPr id="59" name="Oval 58">
            <a:extLst>
              <a:ext uri="{FF2B5EF4-FFF2-40B4-BE49-F238E27FC236}">
                <a16:creationId xmlns:a16="http://schemas.microsoft.com/office/drawing/2014/main" id="{FD00DB1B-3D07-440A-B321-E5FD33BED927}"/>
              </a:ext>
            </a:extLst>
          </p:cNvPr>
          <p:cNvSpPr/>
          <p:nvPr/>
        </p:nvSpPr>
        <p:spPr bwMode="auto">
          <a:xfrm>
            <a:off x="7125722" y="4181161"/>
            <a:ext cx="304795" cy="30480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400">
                <a:solidFill>
                  <a:schemeClr val="bg1"/>
                </a:solidFill>
              </a:rPr>
              <a:t>7</a:t>
            </a:r>
          </a:p>
        </p:txBody>
      </p:sp>
      <p:sp>
        <p:nvSpPr>
          <p:cNvPr id="60" name="Oval 59">
            <a:extLst>
              <a:ext uri="{FF2B5EF4-FFF2-40B4-BE49-F238E27FC236}">
                <a16:creationId xmlns:a16="http://schemas.microsoft.com/office/drawing/2014/main" id="{CE9CB218-BA13-4D11-A818-AB3D4706CFD9}"/>
              </a:ext>
            </a:extLst>
          </p:cNvPr>
          <p:cNvSpPr/>
          <p:nvPr/>
        </p:nvSpPr>
        <p:spPr bwMode="auto">
          <a:xfrm>
            <a:off x="8468400" y="3619214"/>
            <a:ext cx="304795" cy="304795"/>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400">
                <a:solidFill>
                  <a:schemeClr val="bg1"/>
                </a:solidFill>
              </a:rPr>
              <a:t>8</a:t>
            </a:r>
          </a:p>
        </p:txBody>
      </p:sp>
      <p:sp>
        <p:nvSpPr>
          <p:cNvPr id="61" name="Oval 60">
            <a:extLst>
              <a:ext uri="{FF2B5EF4-FFF2-40B4-BE49-F238E27FC236}">
                <a16:creationId xmlns:a16="http://schemas.microsoft.com/office/drawing/2014/main" id="{7FD5280C-7FC2-49FE-8123-E11DD8291332}"/>
              </a:ext>
            </a:extLst>
          </p:cNvPr>
          <p:cNvSpPr/>
          <p:nvPr/>
        </p:nvSpPr>
        <p:spPr bwMode="auto">
          <a:xfrm>
            <a:off x="7588834" y="2362205"/>
            <a:ext cx="304795" cy="304795"/>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400">
                <a:solidFill>
                  <a:schemeClr val="bg1"/>
                </a:solidFill>
              </a:rPr>
              <a:t>9</a:t>
            </a:r>
          </a:p>
        </p:txBody>
      </p:sp>
      <p:grpSp>
        <p:nvGrpSpPr>
          <p:cNvPr id="22" name="Group 21">
            <a:extLst>
              <a:ext uri="{FF2B5EF4-FFF2-40B4-BE49-F238E27FC236}">
                <a16:creationId xmlns:a16="http://schemas.microsoft.com/office/drawing/2014/main" id="{78F5E1C0-B0D8-4FA2-A14D-47FFF6E92649}"/>
              </a:ext>
            </a:extLst>
          </p:cNvPr>
          <p:cNvGrpSpPr/>
          <p:nvPr/>
        </p:nvGrpSpPr>
        <p:grpSpPr>
          <a:xfrm>
            <a:off x="7264440" y="1775001"/>
            <a:ext cx="381003" cy="342041"/>
            <a:chOff x="3410925" y="5759348"/>
            <a:chExt cx="381003" cy="342041"/>
          </a:xfrm>
        </p:grpSpPr>
        <p:sp>
          <p:nvSpPr>
            <p:cNvPr id="62" name="Oval 61">
              <a:extLst>
                <a:ext uri="{FF2B5EF4-FFF2-40B4-BE49-F238E27FC236}">
                  <a16:creationId xmlns:a16="http://schemas.microsoft.com/office/drawing/2014/main" id="{AD557FC1-9749-43B2-9A38-4653FED5B3B7}"/>
                </a:ext>
              </a:extLst>
            </p:cNvPr>
            <p:cNvSpPr/>
            <p:nvPr/>
          </p:nvSpPr>
          <p:spPr bwMode="auto">
            <a:xfrm>
              <a:off x="3451906" y="5796594"/>
              <a:ext cx="304795" cy="304795"/>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endParaRPr lang="en-US" sz="1400">
                <a:solidFill>
                  <a:schemeClr val="bg1"/>
                </a:solidFill>
              </a:endParaRPr>
            </a:p>
          </p:txBody>
        </p:sp>
        <p:sp>
          <p:nvSpPr>
            <p:cNvPr id="63" name="Title 1">
              <a:extLst>
                <a:ext uri="{FF2B5EF4-FFF2-40B4-BE49-F238E27FC236}">
                  <a16:creationId xmlns:a16="http://schemas.microsoft.com/office/drawing/2014/main" id="{B4D6CDB6-A22E-4AEF-802C-94EC12685ADA}"/>
                </a:ext>
              </a:extLst>
            </p:cNvPr>
            <p:cNvSpPr txBox="1">
              <a:spLocks/>
            </p:cNvSpPr>
            <p:nvPr/>
          </p:nvSpPr>
          <p:spPr bwMode="auto">
            <a:xfrm>
              <a:off x="3410925" y="5759348"/>
              <a:ext cx="381003" cy="339056"/>
            </a:xfrm>
            <a:prstGeom prst="rect">
              <a:avLst/>
            </a:prstGeom>
            <a:noFill/>
            <a:ln w="9525">
              <a:noFill/>
              <a:miter lim="800000"/>
              <a:headEnd/>
              <a:tailEnd/>
            </a:ln>
            <a:effectLst/>
          </p:spPr>
          <p:txBody>
            <a:bodyPr vert="horz" wrap="square" lIns="91440" tIns="45720" rIns="91440" bIns="45720" numCol="1" anchor="b" anchorCtr="0" compatLnSpc="1"/>
            <a:lstStyle>
              <a:lvl1pPr algn="l" rtl="0" eaLnBrk="1" fontAlgn="base" hangingPunct="1">
                <a:lnSpc>
                  <a:spcPct val="85000"/>
                </a:lnSpc>
                <a:spcBef>
                  <a:spcPct val="0"/>
                </a:spcBef>
                <a:spcAft>
                  <a:spcPct val="0"/>
                </a:spcAft>
                <a:defRPr sz="2800" b="0" i="0" u="none" cap="none" spc="0">
                  <a:ln>
                    <a:noFill/>
                  </a:ln>
                  <a:solidFill>
                    <a:schemeClr val="accent1"/>
                  </a:solidFill>
                  <a:effectLst/>
                  <a:latin typeface="+mj-lt"/>
                  <a:ea typeface="+mj-ea"/>
                  <a:cs typeface="+mj-cs"/>
                </a:defRPr>
              </a:lvl1pPr>
              <a:lvl2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a:lstStyle>
            <a:p>
              <a:pPr algn="ctr"/>
              <a:r>
                <a:rPr lang="en-US" sz="1400">
                  <a:solidFill>
                    <a:schemeClr val="bg1"/>
                  </a:solidFill>
                  <a:effectLst/>
                </a:rPr>
                <a:t>10</a:t>
              </a:r>
            </a:p>
          </p:txBody>
        </p:sp>
      </p:grpSp>
      <p:grpSp>
        <p:nvGrpSpPr>
          <p:cNvPr id="64" name="Group 63">
            <a:extLst>
              <a:ext uri="{FF2B5EF4-FFF2-40B4-BE49-F238E27FC236}">
                <a16:creationId xmlns:a16="http://schemas.microsoft.com/office/drawing/2014/main" id="{094A3351-3CEF-41D0-A0A5-D918F4169C51}"/>
              </a:ext>
            </a:extLst>
          </p:cNvPr>
          <p:cNvGrpSpPr/>
          <p:nvPr/>
        </p:nvGrpSpPr>
        <p:grpSpPr>
          <a:xfrm>
            <a:off x="6048119" y="1564012"/>
            <a:ext cx="381003" cy="342041"/>
            <a:chOff x="3410925" y="5759348"/>
            <a:chExt cx="381003" cy="342041"/>
          </a:xfrm>
        </p:grpSpPr>
        <p:sp>
          <p:nvSpPr>
            <p:cNvPr id="65" name="Oval 64">
              <a:extLst>
                <a:ext uri="{FF2B5EF4-FFF2-40B4-BE49-F238E27FC236}">
                  <a16:creationId xmlns:a16="http://schemas.microsoft.com/office/drawing/2014/main" id="{E96F410F-1F2C-4E59-9919-DBA1769562EA}"/>
                </a:ext>
              </a:extLst>
            </p:cNvPr>
            <p:cNvSpPr/>
            <p:nvPr/>
          </p:nvSpPr>
          <p:spPr bwMode="auto">
            <a:xfrm>
              <a:off x="3451906" y="5796594"/>
              <a:ext cx="304795" cy="304795"/>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endParaRPr lang="en-US" sz="1400">
                <a:solidFill>
                  <a:schemeClr val="bg1"/>
                </a:solidFill>
              </a:endParaRPr>
            </a:p>
          </p:txBody>
        </p:sp>
        <p:sp>
          <p:nvSpPr>
            <p:cNvPr id="66" name="Title 1">
              <a:extLst>
                <a:ext uri="{FF2B5EF4-FFF2-40B4-BE49-F238E27FC236}">
                  <a16:creationId xmlns:a16="http://schemas.microsoft.com/office/drawing/2014/main" id="{6499386C-0E6A-45C2-A099-509547C3EE9C}"/>
                </a:ext>
              </a:extLst>
            </p:cNvPr>
            <p:cNvSpPr txBox="1">
              <a:spLocks/>
            </p:cNvSpPr>
            <p:nvPr/>
          </p:nvSpPr>
          <p:spPr bwMode="auto">
            <a:xfrm>
              <a:off x="3410925" y="5759348"/>
              <a:ext cx="381003" cy="339056"/>
            </a:xfrm>
            <a:prstGeom prst="rect">
              <a:avLst/>
            </a:prstGeom>
            <a:noFill/>
            <a:ln w="9525">
              <a:noFill/>
              <a:miter lim="800000"/>
              <a:headEnd/>
              <a:tailEnd/>
            </a:ln>
            <a:effectLst/>
          </p:spPr>
          <p:txBody>
            <a:bodyPr vert="horz" wrap="square" lIns="91440" tIns="45720" rIns="91440" bIns="45720" numCol="1" anchor="b" anchorCtr="0" compatLnSpc="1"/>
            <a:lstStyle>
              <a:lvl1pPr algn="l" rtl="0" eaLnBrk="1" fontAlgn="base" hangingPunct="1">
                <a:lnSpc>
                  <a:spcPct val="85000"/>
                </a:lnSpc>
                <a:spcBef>
                  <a:spcPct val="0"/>
                </a:spcBef>
                <a:spcAft>
                  <a:spcPct val="0"/>
                </a:spcAft>
                <a:defRPr sz="2800" b="0" i="0" u="none" cap="none" spc="0">
                  <a:ln>
                    <a:noFill/>
                  </a:ln>
                  <a:solidFill>
                    <a:schemeClr val="accent1"/>
                  </a:solidFill>
                  <a:effectLst/>
                  <a:latin typeface="+mj-lt"/>
                  <a:ea typeface="+mj-ea"/>
                  <a:cs typeface="+mj-cs"/>
                </a:defRPr>
              </a:lvl1pPr>
              <a:lvl2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a:lstStyle>
            <a:p>
              <a:pPr algn="ctr"/>
              <a:r>
                <a:rPr lang="en-US" sz="1400">
                  <a:solidFill>
                    <a:schemeClr val="bg1"/>
                  </a:solidFill>
                  <a:effectLst/>
                </a:rPr>
                <a:t>11</a:t>
              </a:r>
            </a:p>
          </p:txBody>
        </p:sp>
      </p:grpSp>
    </p:spTree>
    <p:extLst>
      <p:ext uri="{BB962C8B-B14F-4D97-AF65-F5344CB8AC3E}">
        <p14:creationId xmlns:p14="http://schemas.microsoft.com/office/powerpoint/2010/main" val="139958054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7ECD0846-5CE0-415F-8F24-37A8FFBB95E1}"/>
              </a:ext>
            </a:extLst>
          </p:cNvPr>
          <p:cNvSpPr>
            <a:spLocks noGrp="1"/>
          </p:cNvSpPr>
          <p:nvPr>
            <p:ph type="title"/>
          </p:nvPr>
        </p:nvSpPr>
        <p:spPr>
          <a:xfrm>
            <a:off x="393192" y="123988"/>
            <a:ext cx="8356600" cy="951665"/>
          </a:xfrm>
        </p:spPr>
        <p:txBody>
          <a:bodyPr/>
          <a:lstStyle/>
          <a:p>
            <a:r>
              <a:rPr lang="en-US" b="1"/>
              <a:t>Adjusting Manifold Pressure</a:t>
            </a:r>
          </a:p>
        </p:txBody>
      </p:sp>
      <p:sp>
        <p:nvSpPr>
          <p:cNvPr id="10" name="Text Placeholder 2">
            <a:extLst>
              <a:ext uri="{FF2B5EF4-FFF2-40B4-BE49-F238E27FC236}">
                <a16:creationId xmlns:a16="http://schemas.microsoft.com/office/drawing/2014/main" id="{4930EF6E-B3C5-4CB8-A0AF-07AD47A39403}"/>
              </a:ext>
            </a:extLst>
          </p:cNvPr>
          <p:cNvSpPr>
            <a:spLocks noGrp="1"/>
          </p:cNvSpPr>
          <p:nvPr>
            <p:ph type="body" sz="quarter" idx="10"/>
          </p:nvPr>
        </p:nvSpPr>
        <p:spPr>
          <a:xfrm>
            <a:off x="376073" y="1382586"/>
            <a:ext cx="8005927" cy="3037014"/>
          </a:xfrm>
        </p:spPr>
        <p:txBody>
          <a:bodyPr/>
          <a:lstStyle/>
          <a:p>
            <a:pPr marL="0" indent="0">
              <a:buNone/>
            </a:pPr>
            <a:r>
              <a:rPr lang="en-US" sz="2000"/>
              <a:t>Use screwdriver to turn regulator adjustment screw.</a:t>
            </a:r>
          </a:p>
        </p:txBody>
      </p:sp>
      <p:pic>
        <p:nvPicPr>
          <p:cNvPr id="11" name="Picture 10" descr="A picture containing table, sitting, laying&#10;&#10;Description automatically generated">
            <a:extLst>
              <a:ext uri="{FF2B5EF4-FFF2-40B4-BE49-F238E27FC236}">
                <a16:creationId xmlns:a16="http://schemas.microsoft.com/office/drawing/2014/main" id="{F5EBE411-B01D-4E4E-9709-8B4997D3E38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912" r="25532"/>
          <a:stretch/>
        </p:blipFill>
        <p:spPr>
          <a:xfrm rot="5400000">
            <a:off x="1078088" y="2028637"/>
            <a:ext cx="3572820" cy="4087546"/>
          </a:xfrm>
          <a:prstGeom prst="rect">
            <a:avLst/>
          </a:prstGeom>
        </p:spPr>
      </p:pic>
      <p:sp>
        <p:nvSpPr>
          <p:cNvPr id="12" name="TextBox 11">
            <a:extLst>
              <a:ext uri="{FF2B5EF4-FFF2-40B4-BE49-F238E27FC236}">
                <a16:creationId xmlns:a16="http://schemas.microsoft.com/office/drawing/2014/main" id="{91609D8B-2DAC-4390-A680-287BBB6D20F4}"/>
              </a:ext>
            </a:extLst>
          </p:cNvPr>
          <p:cNvSpPr txBox="1"/>
          <p:nvPr/>
        </p:nvSpPr>
        <p:spPr>
          <a:xfrm>
            <a:off x="6678627" y="2963422"/>
            <a:ext cx="2057400" cy="1569660"/>
          </a:xfrm>
          <a:prstGeom prst="rect">
            <a:avLst/>
          </a:prstGeom>
          <a:noFill/>
        </p:spPr>
        <p:txBody>
          <a:bodyPr wrap="square" rtlCol="0">
            <a:spAutoFit/>
          </a:bodyPr>
          <a:lstStyle/>
          <a:p>
            <a:r>
              <a:rPr lang="en-US" sz="1600"/>
              <a:t>Clockwise increases outlet pressure</a:t>
            </a:r>
          </a:p>
          <a:p>
            <a:endParaRPr lang="en-US" sz="1600"/>
          </a:p>
          <a:p>
            <a:r>
              <a:rPr lang="en-US" sz="1600"/>
              <a:t>Counterclockwise decreases outlet pressure</a:t>
            </a:r>
          </a:p>
        </p:txBody>
      </p:sp>
      <p:sp>
        <p:nvSpPr>
          <p:cNvPr id="13" name="Arc 12">
            <a:extLst>
              <a:ext uri="{FF2B5EF4-FFF2-40B4-BE49-F238E27FC236}">
                <a16:creationId xmlns:a16="http://schemas.microsoft.com/office/drawing/2014/main" id="{D6CA70E5-CC22-4264-9540-F1D11C670581}"/>
              </a:ext>
            </a:extLst>
          </p:cNvPr>
          <p:cNvSpPr/>
          <p:nvPr/>
        </p:nvSpPr>
        <p:spPr bwMode="auto">
          <a:xfrm>
            <a:off x="6070184" y="3057498"/>
            <a:ext cx="371502" cy="371502"/>
          </a:xfrm>
          <a:prstGeom prst="arc">
            <a:avLst>
              <a:gd name="adj1" fmla="val 2720834"/>
              <a:gd name="adj2" fmla="val 0"/>
            </a:avLst>
          </a:prstGeom>
          <a:noFill/>
          <a:ln w="25400" cap="flat" cmpd="sng" algn="ctr">
            <a:solidFill>
              <a:schemeClr val="accent2"/>
            </a:solidFill>
            <a:prstDash val="solid"/>
            <a:round/>
            <a:headEnd type="none" w="med" len="med"/>
            <a:tailEnd type="triangle" w="med" len="med"/>
          </a:ln>
          <a:effectLst/>
        </p:spPr>
        <p:txBody>
          <a:bodyPr rtlCol="0" anchor="ctr"/>
          <a:lstStyle/>
          <a:p>
            <a:pPr algn="ctr"/>
            <a:endParaRPr lang="en-US"/>
          </a:p>
        </p:txBody>
      </p:sp>
      <p:sp>
        <p:nvSpPr>
          <p:cNvPr id="14" name="Arc 13">
            <a:extLst>
              <a:ext uri="{FF2B5EF4-FFF2-40B4-BE49-F238E27FC236}">
                <a16:creationId xmlns:a16="http://schemas.microsoft.com/office/drawing/2014/main" id="{46CDFADB-75A6-4F72-B247-959B749524F8}"/>
              </a:ext>
            </a:extLst>
          </p:cNvPr>
          <p:cNvSpPr/>
          <p:nvPr/>
        </p:nvSpPr>
        <p:spPr bwMode="auto">
          <a:xfrm>
            <a:off x="6070184" y="3800425"/>
            <a:ext cx="371502" cy="371502"/>
          </a:xfrm>
          <a:prstGeom prst="arc">
            <a:avLst>
              <a:gd name="adj1" fmla="val 2720834"/>
              <a:gd name="adj2" fmla="val 0"/>
            </a:avLst>
          </a:prstGeom>
          <a:noFill/>
          <a:ln w="25400" cap="flat" cmpd="sng" algn="ctr">
            <a:solidFill>
              <a:schemeClr val="accent2"/>
            </a:solidFill>
            <a:prstDash val="solid"/>
            <a:round/>
            <a:headEnd type="triangle" w="med" len="med"/>
            <a:tailEnd type="none" w="med" len="med"/>
          </a:ln>
          <a:effectLst/>
        </p:spPr>
        <p:txBody>
          <a:bodyPr rtlCol="0" anchor="ctr"/>
          <a:lstStyle/>
          <a:p>
            <a:pPr algn="ctr"/>
            <a:endParaRPr lang="en-US"/>
          </a:p>
        </p:txBody>
      </p:sp>
      <p:sp>
        <p:nvSpPr>
          <p:cNvPr id="15" name="Rectangle 14">
            <a:extLst>
              <a:ext uri="{FF2B5EF4-FFF2-40B4-BE49-F238E27FC236}">
                <a16:creationId xmlns:a16="http://schemas.microsoft.com/office/drawing/2014/main" id="{AEF683A4-4BFD-4D1D-BBCF-06B733F0A47E}"/>
              </a:ext>
            </a:extLst>
          </p:cNvPr>
          <p:cNvSpPr/>
          <p:nvPr/>
        </p:nvSpPr>
        <p:spPr bwMode="auto">
          <a:xfrm rot="16200000">
            <a:off x="1472825" y="4597023"/>
            <a:ext cx="483355" cy="342899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16" name="Graphic 15" descr="Lightbulb">
            <a:extLst>
              <a:ext uri="{FF2B5EF4-FFF2-40B4-BE49-F238E27FC236}">
                <a16:creationId xmlns:a16="http://schemas.microsoft.com/office/drawing/2014/main" id="{73773E01-300A-4653-B716-95365E0565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4038" y="6110196"/>
            <a:ext cx="393589" cy="393589"/>
          </a:xfrm>
          <a:prstGeom prst="rect">
            <a:avLst/>
          </a:prstGeom>
        </p:spPr>
      </p:pic>
      <p:sp>
        <p:nvSpPr>
          <p:cNvPr id="17" name="Rectangle 16">
            <a:extLst>
              <a:ext uri="{FF2B5EF4-FFF2-40B4-BE49-F238E27FC236}">
                <a16:creationId xmlns:a16="http://schemas.microsoft.com/office/drawing/2014/main" id="{DF98728E-D2C8-436B-BF9F-614A66F8E7C5}"/>
              </a:ext>
            </a:extLst>
          </p:cNvPr>
          <p:cNvSpPr/>
          <p:nvPr/>
        </p:nvSpPr>
        <p:spPr>
          <a:xfrm>
            <a:off x="633834" y="6080179"/>
            <a:ext cx="2795166" cy="461665"/>
          </a:xfrm>
          <a:prstGeom prst="rect">
            <a:avLst/>
          </a:prstGeom>
        </p:spPr>
        <p:txBody>
          <a:bodyPr wrap="square">
            <a:spAutoFit/>
          </a:bodyPr>
          <a:lstStyle/>
          <a:p>
            <a:r>
              <a:rPr lang="en-US" sz="1200" b="1">
                <a:solidFill>
                  <a:schemeClr val="accent1"/>
                </a:solidFill>
              </a:rPr>
              <a:t>TECH TIP: </a:t>
            </a:r>
            <a:r>
              <a:rPr lang="en-US" sz="1200">
                <a:solidFill>
                  <a:schemeClr val="accent1"/>
                </a:solidFill>
              </a:rPr>
              <a:t>Adjust in small increments: less than one quarter turn.</a:t>
            </a:r>
          </a:p>
        </p:txBody>
      </p:sp>
    </p:spTree>
    <p:extLst>
      <p:ext uri="{BB962C8B-B14F-4D97-AF65-F5344CB8AC3E}">
        <p14:creationId xmlns:p14="http://schemas.microsoft.com/office/powerpoint/2010/main" val="358908055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96876465-B01C-4B06-9FDE-1BC9FE0E8152}"/>
              </a:ext>
            </a:extLst>
          </p:cNvPr>
          <p:cNvGrpSpPr/>
          <p:nvPr/>
        </p:nvGrpSpPr>
        <p:grpSpPr>
          <a:xfrm>
            <a:off x="5831361" y="3153514"/>
            <a:ext cx="2978785" cy="2682240"/>
            <a:chOff x="5705514" y="3134624"/>
            <a:chExt cx="2978785" cy="2682240"/>
          </a:xfrm>
        </p:grpSpPr>
        <p:pic>
          <p:nvPicPr>
            <p:cNvPr id="27" name="Picture 3" descr="C:\Users\wra0203\Desktop\Gas Valve Project\36J\36J Fig 8 Assembly Two Stage.png">
              <a:extLst>
                <a:ext uri="{FF2B5EF4-FFF2-40B4-BE49-F238E27FC236}">
                  <a16:creationId xmlns:a16="http://schemas.microsoft.com/office/drawing/2014/main" id="{7101BF8E-B34E-4869-BB24-C090528417DA}"/>
                </a:ext>
              </a:extLst>
            </p:cNvPr>
            <p:cNvPicPr>
              <a:picLocks noChangeAspect="1" noChangeArrowheads="1"/>
            </p:cNvPicPr>
            <p:nvPr/>
          </p:nvPicPr>
          <p:blipFill rotWithShape="1">
            <a:blip r:embed="rId3" cstate="print"/>
            <a:srcRect t="13149" r="53334"/>
            <a:stretch/>
          </p:blipFill>
          <p:spPr bwMode="auto">
            <a:xfrm>
              <a:off x="5705514" y="3352800"/>
              <a:ext cx="1533486" cy="2464064"/>
            </a:xfrm>
            <a:prstGeom prst="rect">
              <a:avLst/>
            </a:prstGeom>
            <a:noFill/>
          </p:spPr>
        </p:pic>
        <p:pic>
          <p:nvPicPr>
            <p:cNvPr id="28" name="Picture 3" descr="C:\Users\wra0203\Desktop\Gas Valve Project\36J\36J Fig 8 Assembly Two Stage.png">
              <a:extLst>
                <a:ext uri="{FF2B5EF4-FFF2-40B4-BE49-F238E27FC236}">
                  <a16:creationId xmlns:a16="http://schemas.microsoft.com/office/drawing/2014/main" id="{AED16978-E22B-4C6E-BA2B-44575BEFB626}"/>
                </a:ext>
              </a:extLst>
            </p:cNvPr>
            <p:cNvPicPr>
              <a:picLocks noChangeAspect="1" noChangeArrowheads="1"/>
            </p:cNvPicPr>
            <p:nvPr/>
          </p:nvPicPr>
          <p:blipFill rotWithShape="1">
            <a:blip r:embed="rId3" cstate="print"/>
            <a:srcRect l="55887" b="54341"/>
            <a:stretch/>
          </p:blipFill>
          <p:spPr bwMode="auto">
            <a:xfrm>
              <a:off x="7234719" y="3134624"/>
              <a:ext cx="1449580" cy="1295400"/>
            </a:xfrm>
            <a:prstGeom prst="rect">
              <a:avLst/>
            </a:prstGeom>
            <a:noFill/>
          </p:spPr>
        </p:pic>
      </p:grpSp>
      <p:sp>
        <p:nvSpPr>
          <p:cNvPr id="9" name="Title 9">
            <a:extLst>
              <a:ext uri="{FF2B5EF4-FFF2-40B4-BE49-F238E27FC236}">
                <a16:creationId xmlns:a16="http://schemas.microsoft.com/office/drawing/2014/main" id="{7ECD0846-5CE0-415F-8F24-37A8FFBB95E1}"/>
              </a:ext>
            </a:extLst>
          </p:cNvPr>
          <p:cNvSpPr>
            <a:spLocks noGrp="1"/>
          </p:cNvSpPr>
          <p:nvPr>
            <p:ph type="title"/>
          </p:nvPr>
        </p:nvSpPr>
        <p:spPr>
          <a:xfrm>
            <a:off x="393192" y="123988"/>
            <a:ext cx="8485912" cy="951665"/>
          </a:xfrm>
        </p:spPr>
        <p:txBody>
          <a:bodyPr/>
          <a:lstStyle/>
          <a:p>
            <a:r>
              <a:rPr lang="en-US" b="1"/>
              <a:t>Adjusting Manifold Pressure on Two Stage Valve</a:t>
            </a:r>
          </a:p>
        </p:txBody>
      </p:sp>
      <p:sp>
        <p:nvSpPr>
          <p:cNvPr id="10" name="Text Placeholder 2">
            <a:extLst>
              <a:ext uri="{FF2B5EF4-FFF2-40B4-BE49-F238E27FC236}">
                <a16:creationId xmlns:a16="http://schemas.microsoft.com/office/drawing/2014/main" id="{4930EF6E-B3C5-4CB8-A0AF-07AD47A39403}"/>
              </a:ext>
            </a:extLst>
          </p:cNvPr>
          <p:cNvSpPr>
            <a:spLocks noGrp="1"/>
          </p:cNvSpPr>
          <p:nvPr>
            <p:ph type="body" sz="quarter" idx="10"/>
          </p:nvPr>
        </p:nvSpPr>
        <p:spPr>
          <a:xfrm>
            <a:off x="376073" y="1382586"/>
            <a:ext cx="8005927" cy="3037014"/>
          </a:xfrm>
        </p:spPr>
        <p:txBody>
          <a:bodyPr/>
          <a:lstStyle/>
          <a:p>
            <a:r>
              <a:rPr lang="en-US" sz="2000"/>
              <a:t>Check the data plate for manufacturer’s </a:t>
            </a:r>
            <a:br>
              <a:rPr lang="en-US" sz="2000"/>
            </a:br>
            <a:r>
              <a:rPr lang="en-US" sz="2000"/>
              <a:t>recommended pressure settings</a:t>
            </a:r>
          </a:p>
          <a:p>
            <a:r>
              <a:rPr lang="en-US" sz="2000"/>
              <a:t>Adjust high fire first</a:t>
            </a:r>
          </a:p>
          <a:p>
            <a:r>
              <a:rPr lang="en-US" sz="2000"/>
              <a:t>Adjust low fire second</a:t>
            </a:r>
          </a:p>
        </p:txBody>
      </p:sp>
      <p:pic>
        <p:nvPicPr>
          <p:cNvPr id="18" name="Picture 17" descr="A picture containing engine, circuit, motorcycle, table&#10;&#10;Description automatically generated">
            <a:extLst>
              <a:ext uri="{FF2B5EF4-FFF2-40B4-BE49-F238E27FC236}">
                <a16:creationId xmlns:a16="http://schemas.microsoft.com/office/drawing/2014/main" id="{EED86F66-C6FC-4004-8C27-BE5D762A1B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00" t="20000" r="6036" b="15556"/>
          <a:stretch/>
        </p:blipFill>
        <p:spPr>
          <a:xfrm>
            <a:off x="472414" y="3061660"/>
            <a:ext cx="4937786" cy="2760219"/>
          </a:xfrm>
          <a:prstGeom prst="rect">
            <a:avLst/>
          </a:prstGeom>
          <a:effectLst/>
        </p:spPr>
      </p:pic>
      <p:grpSp>
        <p:nvGrpSpPr>
          <p:cNvPr id="19" name="Group 18">
            <a:extLst>
              <a:ext uri="{FF2B5EF4-FFF2-40B4-BE49-F238E27FC236}">
                <a16:creationId xmlns:a16="http://schemas.microsoft.com/office/drawing/2014/main" id="{CE27478E-1282-4491-A1DC-94E938A5B648}"/>
              </a:ext>
            </a:extLst>
          </p:cNvPr>
          <p:cNvGrpSpPr/>
          <p:nvPr/>
        </p:nvGrpSpPr>
        <p:grpSpPr>
          <a:xfrm>
            <a:off x="6172200" y="1600200"/>
            <a:ext cx="2431630" cy="1016191"/>
            <a:chOff x="-2819400" y="2491520"/>
            <a:chExt cx="3576031" cy="1494442"/>
          </a:xfrm>
          <a:effectLst/>
        </p:grpSpPr>
        <p:pic>
          <p:nvPicPr>
            <p:cNvPr id="20" name="Picture 19" descr="A close up of a newspaper&#10;&#10;Description automatically generated">
              <a:extLst>
                <a:ext uri="{FF2B5EF4-FFF2-40B4-BE49-F238E27FC236}">
                  <a16:creationId xmlns:a16="http://schemas.microsoft.com/office/drawing/2014/main" id="{F31B82F3-3651-4E88-BD0C-04049583626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8888" t="24444" r="54167" b="65375"/>
            <a:stretch/>
          </p:blipFill>
          <p:spPr>
            <a:xfrm rot="21166454">
              <a:off x="-2819400" y="2491520"/>
              <a:ext cx="3378200" cy="698184"/>
            </a:xfrm>
            <a:prstGeom prst="rect">
              <a:avLst/>
            </a:prstGeom>
            <a:effectLst>
              <a:outerShdw blurRad="50800" dist="38100" dir="2700000" algn="tl" rotWithShape="0">
                <a:prstClr val="black">
                  <a:alpha val="40000"/>
                </a:prstClr>
              </a:outerShdw>
            </a:effectLst>
          </p:spPr>
        </p:pic>
        <p:pic>
          <p:nvPicPr>
            <p:cNvPr id="21" name="Picture 20" descr="A picture containing text, receipt, newspaper&#10;&#10;Description automatically generated">
              <a:extLst>
                <a:ext uri="{FF2B5EF4-FFF2-40B4-BE49-F238E27FC236}">
                  <a16:creationId xmlns:a16="http://schemas.microsoft.com/office/drawing/2014/main" id="{88E179F4-6BE8-4D1B-8C32-EBBD933E558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35000" t="26370" r="46666" b="60000"/>
            <a:stretch/>
          </p:blipFill>
          <p:spPr>
            <a:xfrm rot="570051">
              <a:off x="-919769" y="3051240"/>
              <a:ext cx="1676400" cy="934722"/>
            </a:xfrm>
            <a:prstGeom prst="rect">
              <a:avLst/>
            </a:prstGeom>
            <a:effectLst>
              <a:outerShdw blurRad="50800" dist="38100" dir="2700000" algn="tl" rotWithShape="0">
                <a:prstClr val="black">
                  <a:alpha val="40000"/>
                </a:prstClr>
              </a:outerShdw>
            </a:effectLst>
          </p:spPr>
        </p:pic>
      </p:grpSp>
      <p:sp>
        <p:nvSpPr>
          <p:cNvPr id="22" name="TextBox 21">
            <a:extLst>
              <a:ext uri="{FF2B5EF4-FFF2-40B4-BE49-F238E27FC236}">
                <a16:creationId xmlns:a16="http://schemas.microsoft.com/office/drawing/2014/main" id="{BDE7336F-1F04-4BB6-8071-AC0CE61A6BF4}"/>
              </a:ext>
            </a:extLst>
          </p:cNvPr>
          <p:cNvSpPr txBox="1"/>
          <p:nvPr/>
        </p:nvSpPr>
        <p:spPr>
          <a:xfrm>
            <a:off x="6544100" y="2721907"/>
            <a:ext cx="1155455" cy="307777"/>
          </a:xfrm>
          <a:prstGeom prst="rect">
            <a:avLst/>
          </a:prstGeom>
          <a:noFill/>
        </p:spPr>
        <p:txBody>
          <a:bodyPr wrap="square" rtlCol="0">
            <a:spAutoFit/>
          </a:bodyPr>
          <a:lstStyle/>
          <a:p>
            <a:r>
              <a:rPr lang="en-US" sz="1400" b="1">
                <a:solidFill>
                  <a:srgbClr val="004B8D"/>
                </a:solidFill>
              </a:rPr>
              <a:t>High fire</a:t>
            </a:r>
          </a:p>
        </p:txBody>
      </p:sp>
      <p:cxnSp>
        <p:nvCxnSpPr>
          <p:cNvPr id="23" name="Straight Arrow Connector 22">
            <a:extLst>
              <a:ext uri="{FF2B5EF4-FFF2-40B4-BE49-F238E27FC236}">
                <a16:creationId xmlns:a16="http://schemas.microsoft.com/office/drawing/2014/main" id="{4310D278-4135-4C0F-88D1-088CC71B027F}"/>
              </a:ext>
            </a:extLst>
          </p:cNvPr>
          <p:cNvCxnSpPr>
            <a:cxnSpLocks/>
          </p:cNvCxnSpPr>
          <p:nvPr/>
        </p:nvCxnSpPr>
        <p:spPr>
          <a:xfrm flipV="1">
            <a:off x="7007025" y="2326469"/>
            <a:ext cx="765375" cy="421997"/>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EA095B0-DC61-4489-B638-403A430D1005}"/>
              </a:ext>
            </a:extLst>
          </p:cNvPr>
          <p:cNvSpPr txBox="1"/>
          <p:nvPr/>
        </p:nvSpPr>
        <p:spPr>
          <a:xfrm>
            <a:off x="7937507" y="2901093"/>
            <a:ext cx="1155455" cy="307777"/>
          </a:xfrm>
          <a:prstGeom prst="rect">
            <a:avLst/>
          </a:prstGeom>
          <a:noFill/>
        </p:spPr>
        <p:txBody>
          <a:bodyPr wrap="square" rtlCol="0">
            <a:spAutoFit/>
          </a:bodyPr>
          <a:lstStyle/>
          <a:p>
            <a:r>
              <a:rPr lang="en-US" sz="1400" b="1">
                <a:solidFill>
                  <a:srgbClr val="004B8D"/>
                </a:solidFill>
              </a:rPr>
              <a:t>Low fire</a:t>
            </a:r>
          </a:p>
        </p:txBody>
      </p:sp>
      <p:cxnSp>
        <p:nvCxnSpPr>
          <p:cNvPr id="25" name="Straight Arrow Connector 24">
            <a:extLst>
              <a:ext uri="{FF2B5EF4-FFF2-40B4-BE49-F238E27FC236}">
                <a16:creationId xmlns:a16="http://schemas.microsoft.com/office/drawing/2014/main" id="{94D54C75-A0C0-4F7D-BEF4-48D7D3F65B25}"/>
              </a:ext>
            </a:extLst>
          </p:cNvPr>
          <p:cNvCxnSpPr>
            <a:cxnSpLocks/>
          </p:cNvCxnSpPr>
          <p:nvPr/>
        </p:nvCxnSpPr>
        <p:spPr>
          <a:xfrm flipH="1" flipV="1">
            <a:off x="8314880" y="2446132"/>
            <a:ext cx="67120" cy="51240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AF5C0C4-2DC2-4226-A661-60F982168FEE}"/>
              </a:ext>
            </a:extLst>
          </p:cNvPr>
          <p:cNvSpPr/>
          <p:nvPr/>
        </p:nvSpPr>
        <p:spPr bwMode="auto">
          <a:xfrm rot="16200000">
            <a:off x="1663325" y="4455018"/>
            <a:ext cx="483355" cy="380999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30" name="Graphic 29" descr="Lightbulb">
            <a:extLst>
              <a:ext uri="{FF2B5EF4-FFF2-40B4-BE49-F238E27FC236}">
                <a16:creationId xmlns:a16="http://schemas.microsoft.com/office/drawing/2014/main" id="{26E73B42-32AA-4C9A-B21B-BCB0F212A9A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4038" y="6158691"/>
            <a:ext cx="393589" cy="393589"/>
          </a:xfrm>
          <a:prstGeom prst="rect">
            <a:avLst/>
          </a:prstGeom>
        </p:spPr>
      </p:pic>
      <p:sp>
        <p:nvSpPr>
          <p:cNvPr id="31" name="Rectangle 30">
            <a:extLst>
              <a:ext uri="{FF2B5EF4-FFF2-40B4-BE49-F238E27FC236}">
                <a16:creationId xmlns:a16="http://schemas.microsoft.com/office/drawing/2014/main" id="{6ACD00A6-8C05-4D67-9788-A4E71401C109}"/>
              </a:ext>
            </a:extLst>
          </p:cNvPr>
          <p:cNvSpPr/>
          <p:nvPr/>
        </p:nvSpPr>
        <p:spPr>
          <a:xfrm>
            <a:off x="633834" y="6128674"/>
            <a:ext cx="3176166" cy="461665"/>
          </a:xfrm>
          <a:prstGeom prst="rect">
            <a:avLst/>
          </a:prstGeom>
        </p:spPr>
        <p:txBody>
          <a:bodyPr wrap="square">
            <a:spAutoFit/>
          </a:bodyPr>
          <a:lstStyle/>
          <a:p>
            <a:r>
              <a:rPr lang="en-US" sz="1200" b="1">
                <a:solidFill>
                  <a:schemeClr val="accent1"/>
                </a:solidFill>
              </a:rPr>
              <a:t>TECH TIP: </a:t>
            </a:r>
            <a:r>
              <a:rPr lang="en-US" sz="1200">
                <a:solidFill>
                  <a:schemeClr val="accent1"/>
                </a:solidFill>
              </a:rPr>
              <a:t>After adjusting both high and low fire, go back and check/fine tune pressures.</a:t>
            </a:r>
          </a:p>
        </p:txBody>
      </p:sp>
    </p:spTree>
    <p:extLst>
      <p:ext uri="{BB962C8B-B14F-4D97-AF65-F5344CB8AC3E}">
        <p14:creationId xmlns:p14="http://schemas.microsoft.com/office/powerpoint/2010/main" val="425323687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7ECD0846-5CE0-415F-8F24-37A8FFBB95E1}"/>
              </a:ext>
            </a:extLst>
          </p:cNvPr>
          <p:cNvSpPr>
            <a:spLocks noGrp="1"/>
          </p:cNvSpPr>
          <p:nvPr>
            <p:ph type="title"/>
          </p:nvPr>
        </p:nvSpPr>
        <p:spPr>
          <a:xfrm>
            <a:off x="393192" y="123988"/>
            <a:ext cx="8356600" cy="951665"/>
          </a:xfrm>
        </p:spPr>
        <p:txBody>
          <a:bodyPr/>
          <a:lstStyle/>
          <a:p>
            <a:r>
              <a:rPr lang="en-US" b="1"/>
              <a:t>Adjusting Regulator and Pilot on the 36H/36G</a:t>
            </a:r>
          </a:p>
        </p:txBody>
      </p:sp>
      <p:sp>
        <p:nvSpPr>
          <p:cNvPr id="10" name="Text Placeholder 2">
            <a:extLst>
              <a:ext uri="{FF2B5EF4-FFF2-40B4-BE49-F238E27FC236}">
                <a16:creationId xmlns:a16="http://schemas.microsoft.com/office/drawing/2014/main" id="{4930EF6E-B3C5-4CB8-A0AF-07AD47A39403}"/>
              </a:ext>
            </a:extLst>
          </p:cNvPr>
          <p:cNvSpPr>
            <a:spLocks noGrp="1"/>
          </p:cNvSpPr>
          <p:nvPr>
            <p:ph type="body" sz="quarter" idx="10"/>
          </p:nvPr>
        </p:nvSpPr>
        <p:spPr>
          <a:xfrm>
            <a:off x="376073" y="1382586"/>
            <a:ext cx="8005927" cy="3037014"/>
          </a:xfrm>
        </p:spPr>
        <p:txBody>
          <a:bodyPr/>
          <a:lstStyle/>
          <a:p>
            <a:pPr marL="0" indent="0">
              <a:buNone/>
            </a:pPr>
            <a:r>
              <a:rPr lang="en-US" sz="2000" kern="0"/>
              <a:t>Pilot and manifold pressures are adjusted independently.</a:t>
            </a:r>
          </a:p>
        </p:txBody>
      </p:sp>
      <p:pic>
        <p:nvPicPr>
          <p:cNvPr id="32" name="Picture 31">
            <a:extLst>
              <a:ext uri="{FF2B5EF4-FFF2-40B4-BE49-F238E27FC236}">
                <a16:creationId xmlns:a16="http://schemas.microsoft.com/office/drawing/2014/main" id="{2AD4D340-E5BF-447E-8524-31C0392C628B}"/>
              </a:ext>
            </a:extLst>
          </p:cNvPr>
          <p:cNvPicPr>
            <a:picLocks noChangeAspect="1"/>
          </p:cNvPicPr>
          <p:nvPr/>
        </p:nvPicPr>
        <p:blipFill>
          <a:blip r:embed="rId3"/>
          <a:stretch>
            <a:fillRect/>
          </a:stretch>
        </p:blipFill>
        <p:spPr>
          <a:xfrm>
            <a:off x="304800" y="2057400"/>
            <a:ext cx="4436605" cy="3886199"/>
          </a:xfrm>
          <a:prstGeom prst="rect">
            <a:avLst/>
          </a:prstGeom>
        </p:spPr>
      </p:pic>
      <p:pic>
        <p:nvPicPr>
          <p:cNvPr id="33" name="Picture 2" descr="C:\Users\wra0203\Pictures\Valve Project\DSC_0788.JPG">
            <a:extLst>
              <a:ext uri="{FF2B5EF4-FFF2-40B4-BE49-F238E27FC236}">
                <a16:creationId xmlns:a16="http://schemas.microsoft.com/office/drawing/2014/main" id="{5746B6B7-0A14-4EC7-8B8F-22C82B65F783}"/>
              </a:ext>
            </a:extLst>
          </p:cNvPr>
          <p:cNvPicPr>
            <a:picLocks noChangeAspect="1" noChangeArrowheads="1"/>
          </p:cNvPicPr>
          <p:nvPr/>
        </p:nvPicPr>
        <p:blipFill rotWithShape="1">
          <a:blip r:embed="rId4" cstate="print"/>
          <a:srcRect l="7159" t="33626" r="21253"/>
          <a:stretch/>
        </p:blipFill>
        <p:spPr bwMode="auto">
          <a:xfrm>
            <a:off x="5050445" y="2147883"/>
            <a:ext cx="3699347" cy="2271717"/>
          </a:xfrm>
          <a:prstGeom prst="rect">
            <a:avLst/>
          </a:prstGeom>
          <a:noFill/>
          <a:effectLst/>
        </p:spPr>
      </p:pic>
      <p:sp>
        <p:nvSpPr>
          <p:cNvPr id="34" name="TextBox 33">
            <a:extLst>
              <a:ext uri="{FF2B5EF4-FFF2-40B4-BE49-F238E27FC236}">
                <a16:creationId xmlns:a16="http://schemas.microsoft.com/office/drawing/2014/main" id="{2012874B-51CB-4936-A268-305841ED3DBC}"/>
              </a:ext>
            </a:extLst>
          </p:cNvPr>
          <p:cNvSpPr txBox="1"/>
          <p:nvPr/>
        </p:nvSpPr>
        <p:spPr>
          <a:xfrm>
            <a:off x="5234610" y="4935949"/>
            <a:ext cx="1228280" cy="307777"/>
          </a:xfrm>
          <a:prstGeom prst="rect">
            <a:avLst/>
          </a:prstGeom>
          <a:noFill/>
        </p:spPr>
        <p:txBody>
          <a:bodyPr wrap="square" rtlCol="0">
            <a:spAutoFit/>
          </a:bodyPr>
          <a:lstStyle/>
          <a:p>
            <a:pPr algn="ctr"/>
            <a:r>
              <a:rPr lang="en-US" sz="1400" b="1">
                <a:solidFill>
                  <a:srgbClr val="004B8D"/>
                </a:solidFill>
              </a:rPr>
              <a:t>Pilot adjust</a:t>
            </a:r>
          </a:p>
        </p:txBody>
      </p:sp>
      <p:cxnSp>
        <p:nvCxnSpPr>
          <p:cNvPr id="35" name="Straight Arrow Connector 34">
            <a:extLst>
              <a:ext uri="{FF2B5EF4-FFF2-40B4-BE49-F238E27FC236}">
                <a16:creationId xmlns:a16="http://schemas.microsoft.com/office/drawing/2014/main" id="{402F3D41-010C-4FDB-8736-3FF23F8CE538}"/>
              </a:ext>
            </a:extLst>
          </p:cNvPr>
          <p:cNvCxnSpPr>
            <a:cxnSpLocks/>
            <a:stCxn id="34" idx="0"/>
          </p:cNvCxnSpPr>
          <p:nvPr/>
        </p:nvCxnSpPr>
        <p:spPr>
          <a:xfrm flipV="1">
            <a:off x="5848750" y="3914101"/>
            <a:ext cx="344696" cy="1021848"/>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66C2BDF-6282-410D-A1F7-906C08234019}"/>
              </a:ext>
            </a:extLst>
          </p:cNvPr>
          <p:cNvSpPr txBox="1"/>
          <p:nvPr/>
        </p:nvSpPr>
        <p:spPr>
          <a:xfrm>
            <a:off x="6900118" y="4939882"/>
            <a:ext cx="1640347" cy="307777"/>
          </a:xfrm>
          <a:prstGeom prst="rect">
            <a:avLst/>
          </a:prstGeom>
          <a:noFill/>
        </p:spPr>
        <p:txBody>
          <a:bodyPr wrap="square" rtlCol="0">
            <a:spAutoFit/>
          </a:bodyPr>
          <a:lstStyle/>
          <a:p>
            <a:pPr algn="ctr"/>
            <a:r>
              <a:rPr lang="en-US" sz="1400" b="1">
                <a:solidFill>
                  <a:srgbClr val="004B8D"/>
                </a:solidFill>
              </a:rPr>
              <a:t>Manifold adjust</a:t>
            </a:r>
          </a:p>
        </p:txBody>
      </p:sp>
      <p:cxnSp>
        <p:nvCxnSpPr>
          <p:cNvPr id="37" name="Straight Arrow Connector 36">
            <a:extLst>
              <a:ext uri="{FF2B5EF4-FFF2-40B4-BE49-F238E27FC236}">
                <a16:creationId xmlns:a16="http://schemas.microsoft.com/office/drawing/2014/main" id="{9453056F-E9C0-4161-8201-CB49E926AB92}"/>
              </a:ext>
            </a:extLst>
          </p:cNvPr>
          <p:cNvCxnSpPr>
            <a:cxnSpLocks/>
            <a:stCxn id="36" idx="0"/>
          </p:cNvCxnSpPr>
          <p:nvPr/>
        </p:nvCxnSpPr>
        <p:spPr>
          <a:xfrm flipH="1" flipV="1">
            <a:off x="7305028" y="2880426"/>
            <a:ext cx="415264" cy="2059456"/>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5478B0D-6F13-4DE8-885D-F0518096C372}"/>
              </a:ext>
            </a:extLst>
          </p:cNvPr>
          <p:cNvSpPr/>
          <p:nvPr/>
        </p:nvSpPr>
        <p:spPr bwMode="auto">
          <a:xfrm rot="16200000">
            <a:off x="2682700" y="3435642"/>
            <a:ext cx="483355" cy="584874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40" name="Graphic 39" descr="Lightbulb">
            <a:extLst>
              <a:ext uri="{FF2B5EF4-FFF2-40B4-BE49-F238E27FC236}">
                <a16:creationId xmlns:a16="http://schemas.microsoft.com/office/drawing/2014/main" id="{AE24D4D5-71E2-4F12-A929-AD1B89464F9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4038" y="6158691"/>
            <a:ext cx="393589" cy="393589"/>
          </a:xfrm>
          <a:prstGeom prst="rect">
            <a:avLst/>
          </a:prstGeom>
        </p:spPr>
      </p:pic>
      <p:sp>
        <p:nvSpPr>
          <p:cNvPr id="41" name="Rectangle 40">
            <a:extLst>
              <a:ext uri="{FF2B5EF4-FFF2-40B4-BE49-F238E27FC236}">
                <a16:creationId xmlns:a16="http://schemas.microsoft.com/office/drawing/2014/main" id="{3DBDA054-ECD5-48D8-A53D-8B32601D9F87}"/>
              </a:ext>
            </a:extLst>
          </p:cNvPr>
          <p:cNvSpPr/>
          <p:nvPr/>
        </p:nvSpPr>
        <p:spPr>
          <a:xfrm>
            <a:off x="633834" y="6128674"/>
            <a:ext cx="5309766" cy="646331"/>
          </a:xfrm>
          <a:prstGeom prst="rect">
            <a:avLst/>
          </a:prstGeom>
        </p:spPr>
        <p:txBody>
          <a:bodyPr wrap="square">
            <a:spAutoFit/>
          </a:bodyPr>
          <a:lstStyle/>
          <a:p>
            <a:r>
              <a:rPr lang="en-US" sz="1200" b="1">
                <a:solidFill>
                  <a:schemeClr val="accent1"/>
                </a:solidFill>
              </a:rPr>
              <a:t>TECH TIP: </a:t>
            </a:r>
            <a:r>
              <a:rPr lang="en-US" sz="1200">
                <a:solidFill>
                  <a:schemeClr val="accent1"/>
                </a:solidFill>
              </a:rPr>
              <a:t>The pilot adjust screw must be turned in the opposite direction to adjust the pressure, clockwise reduces and counterclockwise increases.</a:t>
            </a:r>
          </a:p>
          <a:p>
            <a:endParaRPr lang="en-US" sz="1200">
              <a:solidFill>
                <a:schemeClr val="accent1"/>
              </a:solidFill>
            </a:endParaRPr>
          </a:p>
        </p:txBody>
      </p:sp>
    </p:spTree>
    <p:extLst>
      <p:ext uri="{BB962C8B-B14F-4D97-AF65-F5344CB8AC3E}">
        <p14:creationId xmlns:p14="http://schemas.microsoft.com/office/powerpoint/2010/main" val="5469301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7ECD0846-5CE0-415F-8F24-37A8FFBB95E1}"/>
              </a:ext>
            </a:extLst>
          </p:cNvPr>
          <p:cNvSpPr>
            <a:spLocks noGrp="1"/>
          </p:cNvSpPr>
          <p:nvPr>
            <p:ph type="title"/>
          </p:nvPr>
        </p:nvSpPr>
        <p:spPr>
          <a:xfrm>
            <a:off x="393192" y="123988"/>
            <a:ext cx="8356600" cy="951665"/>
          </a:xfrm>
        </p:spPr>
        <p:txBody>
          <a:bodyPr/>
          <a:lstStyle/>
          <a:p>
            <a:r>
              <a:rPr lang="en-US" b="1"/>
              <a:t>Converting from Natural Gas to LP</a:t>
            </a:r>
          </a:p>
        </p:txBody>
      </p:sp>
      <p:sp>
        <p:nvSpPr>
          <p:cNvPr id="10" name="Text Placeholder 2">
            <a:extLst>
              <a:ext uri="{FF2B5EF4-FFF2-40B4-BE49-F238E27FC236}">
                <a16:creationId xmlns:a16="http://schemas.microsoft.com/office/drawing/2014/main" id="{4930EF6E-B3C5-4CB8-A0AF-07AD47A39403}"/>
              </a:ext>
            </a:extLst>
          </p:cNvPr>
          <p:cNvSpPr>
            <a:spLocks noGrp="1"/>
          </p:cNvSpPr>
          <p:nvPr>
            <p:ph type="body" sz="quarter" idx="10"/>
          </p:nvPr>
        </p:nvSpPr>
        <p:spPr>
          <a:xfrm>
            <a:off x="376073" y="1382586"/>
            <a:ext cx="8005927" cy="3037014"/>
          </a:xfrm>
        </p:spPr>
        <p:txBody>
          <a:bodyPr/>
          <a:lstStyle/>
          <a:p>
            <a:r>
              <a:rPr lang="en-US" sz="2000"/>
              <a:t>Remove regulator cover screw</a:t>
            </a:r>
          </a:p>
          <a:p>
            <a:r>
              <a:rPr lang="en-US" sz="2000"/>
              <a:t>Remove plastic adjust screw</a:t>
            </a:r>
          </a:p>
          <a:p>
            <a:r>
              <a:rPr lang="en-US" sz="2000"/>
              <a:t>Extract regulator spring for natural gas</a:t>
            </a:r>
          </a:p>
          <a:p>
            <a:r>
              <a:rPr lang="en-US" sz="2000"/>
              <a:t>Replace spring with LP spring from </a:t>
            </a:r>
            <a:br>
              <a:rPr lang="en-US" sz="2000"/>
            </a:br>
            <a:r>
              <a:rPr lang="en-US" sz="2000"/>
              <a:t>conversion kit</a:t>
            </a:r>
          </a:p>
          <a:p>
            <a:r>
              <a:rPr lang="en-US" sz="2000"/>
              <a:t>Replace plastic adjust screw and set </a:t>
            </a:r>
            <a:br>
              <a:rPr lang="en-US" sz="2000"/>
            </a:br>
            <a:r>
              <a:rPr lang="en-US" sz="2000"/>
              <a:t>manifold pressure</a:t>
            </a:r>
          </a:p>
        </p:txBody>
      </p:sp>
      <p:sp>
        <p:nvSpPr>
          <p:cNvPr id="39" name="Rectangle 38">
            <a:extLst>
              <a:ext uri="{FF2B5EF4-FFF2-40B4-BE49-F238E27FC236}">
                <a16:creationId xmlns:a16="http://schemas.microsoft.com/office/drawing/2014/main" id="{85478B0D-6F13-4DE8-885D-F0518096C372}"/>
              </a:ext>
            </a:extLst>
          </p:cNvPr>
          <p:cNvSpPr/>
          <p:nvPr/>
        </p:nvSpPr>
        <p:spPr bwMode="auto">
          <a:xfrm rot="16200000">
            <a:off x="2196725" y="3823080"/>
            <a:ext cx="483355" cy="487679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40" name="Graphic 39" descr="Lightbulb">
            <a:extLst>
              <a:ext uri="{FF2B5EF4-FFF2-40B4-BE49-F238E27FC236}">
                <a16:creationId xmlns:a16="http://schemas.microsoft.com/office/drawing/2014/main" id="{AE24D4D5-71E2-4F12-A929-AD1B89464F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4038" y="6060155"/>
            <a:ext cx="393589" cy="393589"/>
          </a:xfrm>
          <a:prstGeom prst="rect">
            <a:avLst/>
          </a:prstGeom>
        </p:spPr>
      </p:pic>
      <p:sp>
        <p:nvSpPr>
          <p:cNvPr id="41" name="Rectangle 40">
            <a:extLst>
              <a:ext uri="{FF2B5EF4-FFF2-40B4-BE49-F238E27FC236}">
                <a16:creationId xmlns:a16="http://schemas.microsoft.com/office/drawing/2014/main" id="{3DBDA054-ECD5-48D8-A53D-8B32601D9F87}"/>
              </a:ext>
            </a:extLst>
          </p:cNvPr>
          <p:cNvSpPr/>
          <p:nvPr/>
        </p:nvSpPr>
        <p:spPr>
          <a:xfrm>
            <a:off x="633834" y="6030138"/>
            <a:ext cx="4319166" cy="461665"/>
          </a:xfrm>
          <a:prstGeom prst="rect">
            <a:avLst/>
          </a:prstGeom>
        </p:spPr>
        <p:txBody>
          <a:bodyPr wrap="square">
            <a:spAutoFit/>
          </a:bodyPr>
          <a:lstStyle/>
          <a:p>
            <a:r>
              <a:rPr lang="en-US" sz="1200" b="1">
                <a:solidFill>
                  <a:schemeClr val="accent1"/>
                </a:solidFill>
              </a:rPr>
              <a:t>TECH TIP: </a:t>
            </a:r>
            <a:r>
              <a:rPr lang="en-US" sz="1200">
                <a:solidFill>
                  <a:schemeClr val="accent1"/>
                </a:solidFill>
              </a:rPr>
              <a:t>Check with furnace manufacturer to ensure proper orifice size requirements for liquefied petroleum gas.</a:t>
            </a:r>
          </a:p>
        </p:txBody>
      </p:sp>
      <p:pic>
        <p:nvPicPr>
          <p:cNvPr id="13" name="Picture 12">
            <a:extLst>
              <a:ext uri="{FF2B5EF4-FFF2-40B4-BE49-F238E27FC236}">
                <a16:creationId xmlns:a16="http://schemas.microsoft.com/office/drawing/2014/main" id="{B63DBC5C-ED7F-49BA-BE05-AE8865B64423}"/>
              </a:ext>
            </a:extLst>
          </p:cNvPr>
          <p:cNvPicPr>
            <a:picLocks noChangeAspect="1"/>
          </p:cNvPicPr>
          <p:nvPr/>
        </p:nvPicPr>
        <p:blipFill>
          <a:blip r:embed="rId5"/>
          <a:stretch>
            <a:fillRect/>
          </a:stretch>
        </p:blipFill>
        <p:spPr>
          <a:xfrm>
            <a:off x="5486400" y="1295400"/>
            <a:ext cx="3289393" cy="4717403"/>
          </a:xfrm>
          <a:prstGeom prst="rect">
            <a:avLst/>
          </a:prstGeom>
        </p:spPr>
      </p:pic>
      <p:pic>
        <p:nvPicPr>
          <p:cNvPr id="14" name="Picture 13">
            <a:extLst>
              <a:ext uri="{FF2B5EF4-FFF2-40B4-BE49-F238E27FC236}">
                <a16:creationId xmlns:a16="http://schemas.microsoft.com/office/drawing/2014/main" id="{0D7CF1C8-4C43-4003-9E20-8F930ED7F1CB}"/>
              </a:ext>
            </a:extLst>
          </p:cNvPr>
          <p:cNvPicPr>
            <a:picLocks noChangeAspect="1"/>
          </p:cNvPicPr>
          <p:nvPr/>
        </p:nvPicPr>
        <p:blipFill>
          <a:blip r:embed="rId6"/>
          <a:stretch>
            <a:fillRect/>
          </a:stretch>
        </p:blipFill>
        <p:spPr>
          <a:xfrm>
            <a:off x="3124200" y="3921602"/>
            <a:ext cx="2743200" cy="1851517"/>
          </a:xfrm>
          <a:prstGeom prst="rect">
            <a:avLst/>
          </a:prstGeom>
          <a:ln>
            <a:solidFill>
              <a:schemeClr val="tx1"/>
            </a:solidFill>
          </a:ln>
          <a:effectLst/>
        </p:spPr>
      </p:pic>
    </p:spTree>
    <p:extLst>
      <p:ext uri="{BB962C8B-B14F-4D97-AF65-F5344CB8AC3E}">
        <p14:creationId xmlns:p14="http://schemas.microsoft.com/office/powerpoint/2010/main" val="328636476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30858287-4C56-453E-A214-403DC1D3E894}"/>
              </a:ext>
            </a:extLst>
          </p:cNvPr>
          <p:cNvSpPr>
            <a:spLocks noGrp="1"/>
          </p:cNvSpPr>
          <p:nvPr>
            <p:ph type="title"/>
          </p:nvPr>
        </p:nvSpPr>
        <p:spPr>
          <a:xfrm>
            <a:off x="393192" y="123988"/>
            <a:ext cx="8356600" cy="951665"/>
          </a:xfrm>
        </p:spPr>
        <p:txBody>
          <a:bodyPr/>
          <a:lstStyle/>
          <a:p>
            <a:r>
              <a:rPr lang="en-US" b="1"/>
              <a:t>Key Takeaways</a:t>
            </a:r>
          </a:p>
        </p:txBody>
      </p:sp>
      <p:sp>
        <p:nvSpPr>
          <p:cNvPr id="10" name="Text Placeholder 2">
            <a:extLst>
              <a:ext uri="{FF2B5EF4-FFF2-40B4-BE49-F238E27FC236}">
                <a16:creationId xmlns:a16="http://schemas.microsoft.com/office/drawing/2014/main" id="{D2C10787-22B6-4219-B645-861E522A7D3A}"/>
              </a:ext>
            </a:extLst>
          </p:cNvPr>
          <p:cNvSpPr>
            <a:spLocks noGrp="1"/>
          </p:cNvSpPr>
          <p:nvPr>
            <p:ph type="body" sz="quarter" idx="10"/>
          </p:nvPr>
        </p:nvSpPr>
        <p:spPr>
          <a:xfrm>
            <a:off x="376073" y="1382586"/>
            <a:ext cx="4569345" cy="4332414"/>
          </a:xfrm>
        </p:spPr>
        <p:txBody>
          <a:bodyPr/>
          <a:lstStyle/>
          <a:p>
            <a:r>
              <a:rPr lang="en-US"/>
              <a:t>Replacement gas valves must be installed carefully and in the proper orientation</a:t>
            </a:r>
          </a:p>
          <a:p>
            <a:r>
              <a:rPr lang="en-US">
                <a:solidFill>
                  <a:schemeClr val="tx1"/>
                </a:solidFill>
              </a:rPr>
              <a:t>For a system to operate properly, the inlet (supply) pressure must be within the minimum and maximum range as set out by the manufacturer</a:t>
            </a:r>
          </a:p>
          <a:p>
            <a:r>
              <a:rPr lang="en-US"/>
              <a:t>After installation, the outlet (manifold) pressure must be confirmed and/or adjusted by a technician</a:t>
            </a:r>
          </a:p>
          <a:p>
            <a:endParaRPr lang="en-US"/>
          </a:p>
        </p:txBody>
      </p:sp>
      <p:pic>
        <p:nvPicPr>
          <p:cNvPr id="5" name="Picture 4">
            <a:extLst>
              <a:ext uri="{FF2B5EF4-FFF2-40B4-BE49-F238E27FC236}">
                <a16:creationId xmlns:a16="http://schemas.microsoft.com/office/drawing/2014/main" id="{2A94BC3B-E052-4F0C-897F-A4C793F4C91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920033" y="1174056"/>
            <a:ext cx="2687939" cy="2804132"/>
          </a:xfrm>
          <a:prstGeom prst="rect">
            <a:avLst/>
          </a:prstGeom>
        </p:spPr>
      </p:pic>
      <p:pic>
        <p:nvPicPr>
          <p:cNvPr id="6" name="Picture 5">
            <a:extLst>
              <a:ext uri="{FF2B5EF4-FFF2-40B4-BE49-F238E27FC236}">
                <a16:creationId xmlns:a16="http://schemas.microsoft.com/office/drawing/2014/main" id="{DD1CCF22-8D65-4D80-ACBD-B27469F0129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65251" y="3657374"/>
            <a:ext cx="3778749" cy="3419191"/>
          </a:xfrm>
          <a:prstGeom prst="rect">
            <a:avLst/>
          </a:prstGeom>
        </p:spPr>
      </p:pic>
    </p:spTree>
    <p:extLst>
      <p:ext uri="{BB962C8B-B14F-4D97-AF65-F5344CB8AC3E}">
        <p14:creationId xmlns:p14="http://schemas.microsoft.com/office/powerpoint/2010/main" val="118955317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D64FB8-B429-4130-8B9B-C6D6B381EA36}"/>
              </a:ext>
            </a:extLst>
          </p:cNvPr>
          <p:cNvSpPr>
            <a:spLocks noGrp="1"/>
          </p:cNvSpPr>
          <p:nvPr>
            <p:ph type="title"/>
          </p:nvPr>
        </p:nvSpPr>
        <p:spPr>
          <a:xfrm>
            <a:off x="298805" y="123986"/>
            <a:ext cx="8356600" cy="951665"/>
          </a:xfrm>
        </p:spPr>
        <p:txBody>
          <a:bodyPr wrap="square" anchor="b">
            <a:normAutofit/>
          </a:bodyPr>
          <a:lstStyle/>
          <a:p>
            <a:r>
              <a:rPr lang="en-US" sz="2600" b="1"/>
              <a:t>White-Rodgers Cross Reference</a:t>
            </a:r>
            <a:endParaRPr lang="en-US" sz="2600"/>
          </a:p>
        </p:txBody>
      </p:sp>
      <p:sp>
        <p:nvSpPr>
          <p:cNvPr id="5" name="Content Placeholder 6">
            <a:extLst>
              <a:ext uri="{FF2B5EF4-FFF2-40B4-BE49-F238E27FC236}">
                <a16:creationId xmlns:a16="http://schemas.microsoft.com/office/drawing/2014/main" id="{7ED81B82-83DE-4553-A37E-C36D4ECED785}"/>
              </a:ext>
            </a:extLst>
          </p:cNvPr>
          <p:cNvSpPr txBox="1">
            <a:spLocks/>
          </p:cNvSpPr>
          <p:nvPr/>
        </p:nvSpPr>
        <p:spPr>
          <a:xfrm>
            <a:off x="298805" y="1259203"/>
            <a:ext cx="6869423" cy="5310671"/>
          </a:xfrm>
          <a:prstGeom prst="rect">
            <a:avLst/>
          </a:prstGeom>
        </p:spPr>
        <p:txBody>
          <a:bodyPr wrap="square" anchor="t">
            <a:normAutofit/>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endParaRPr lang="en-US" sz="200" kern="0"/>
          </a:p>
          <a:p>
            <a:pPr marL="0" indent="0">
              <a:buFont typeface="Arial" panose="020B0604020202020204" pitchFamily="34" charset="0"/>
              <a:buNone/>
            </a:pPr>
            <a:r>
              <a:rPr lang="en-US" sz="1800" kern="0"/>
              <a:t>Go to: </a:t>
            </a:r>
            <a:r>
              <a:rPr lang="en-US" sz="1800" u="sng" kern="0">
                <a:solidFill>
                  <a:schemeClr val="accent1"/>
                </a:solidFill>
                <a:hlinkClick r:id="rId3">
                  <a:extLst>
                    <a:ext uri="{A12FA001-AC4F-418D-AE19-62706E023703}">
                      <ahyp:hlinkClr xmlns:ahyp="http://schemas.microsoft.com/office/drawing/2018/hyperlinkcolor" val="tx"/>
                    </a:ext>
                  </a:extLst>
                </a:hlinkClick>
              </a:rPr>
              <a:t>www.whiterodgers.com</a:t>
            </a:r>
            <a:endParaRPr lang="en-US" sz="200" kern="0">
              <a:solidFill>
                <a:schemeClr val="accent1"/>
              </a:solidFill>
            </a:endParaRPr>
          </a:p>
          <a:p>
            <a:r>
              <a:rPr lang="en-US" sz="1800" kern="0"/>
              <a:t>Hover over Tools &amp; Resources</a:t>
            </a:r>
          </a:p>
          <a:p>
            <a:r>
              <a:rPr lang="en-US" sz="1800" kern="0"/>
              <a:t>Click on: White-Rodgers Cross Reference/Product Information</a:t>
            </a:r>
          </a:p>
          <a:p>
            <a:r>
              <a:rPr lang="en-US" sz="1800" kern="0"/>
              <a:t>Enter the Model Number or click on: Search Replacement Heating Controls by Major OEM Brand</a:t>
            </a:r>
          </a:p>
          <a:p>
            <a:pPr marL="0" indent="0">
              <a:buFont typeface="Arial" panose="020B0604020202020204" pitchFamily="34" charset="0"/>
              <a:buNone/>
            </a:pPr>
            <a:endParaRPr lang="en-US" kern="0"/>
          </a:p>
        </p:txBody>
      </p:sp>
      <p:pic>
        <p:nvPicPr>
          <p:cNvPr id="6" name="Picture 5">
            <a:extLst>
              <a:ext uri="{FF2B5EF4-FFF2-40B4-BE49-F238E27FC236}">
                <a16:creationId xmlns:a16="http://schemas.microsoft.com/office/drawing/2014/main" id="{BC9DEC54-71CA-4372-AE9A-2C9A699E8F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027"/>
          <a:stretch/>
        </p:blipFill>
        <p:spPr>
          <a:xfrm>
            <a:off x="386485" y="3226947"/>
            <a:ext cx="8363307" cy="3160398"/>
          </a:xfrm>
          <a:prstGeom prst="rect">
            <a:avLst/>
          </a:prstGeom>
        </p:spPr>
      </p:pic>
      <p:cxnSp>
        <p:nvCxnSpPr>
          <p:cNvPr id="7" name="Straight Arrow Connector 6">
            <a:extLst>
              <a:ext uri="{FF2B5EF4-FFF2-40B4-BE49-F238E27FC236}">
                <a16:creationId xmlns:a16="http://schemas.microsoft.com/office/drawing/2014/main" id="{1EE42C95-227F-4C8F-A746-1C26F0D1BA6B}"/>
              </a:ext>
            </a:extLst>
          </p:cNvPr>
          <p:cNvCxnSpPr>
            <a:cxnSpLocks/>
          </p:cNvCxnSpPr>
          <p:nvPr/>
        </p:nvCxnSpPr>
        <p:spPr bwMode="auto">
          <a:xfrm flipH="1" flipV="1">
            <a:off x="7101812" y="4730117"/>
            <a:ext cx="694944" cy="868680"/>
          </a:xfrm>
          <a:prstGeom prst="straightConnector1">
            <a:avLst/>
          </a:prstGeom>
          <a:noFill/>
          <a:ln w="38100" cap="flat" cmpd="sng" algn="ctr">
            <a:solidFill>
              <a:schemeClr val="accent2"/>
            </a:solidFill>
            <a:prstDash val="solid"/>
            <a:round/>
            <a:headEnd type="none" w="med" len="med"/>
            <a:tailEnd type="arrow"/>
          </a:ln>
          <a:effectLst/>
        </p:spPr>
      </p:cxnSp>
    </p:spTree>
    <p:extLst>
      <p:ext uri="{BB962C8B-B14F-4D97-AF65-F5344CB8AC3E}">
        <p14:creationId xmlns:p14="http://schemas.microsoft.com/office/powerpoint/2010/main" val="157174765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C351F1-9F0B-4D8E-AA50-2C496EF57730}"/>
              </a:ext>
            </a:extLst>
          </p:cNvPr>
          <p:cNvSpPr>
            <a:spLocks noGrp="1"/>
          </p:cNvSpPr>
          <p:nvPr>
            <p:ph type="body" sz="quarter" idx="10"/>
          </p:nvPr>
        </p:nvSpPr>
        <p:spPr/>
        <p:txBody>
          <a:bodyPr/>
          <a:lstStyle/>
          <a:p>
            <a:r>
              <a:rPr lang="en-US" sz="3000"/>
              <a:t>Troubleshooting and Servicing Gas Valves</a:t>
            </a:r>
          </a:p>
        </p:txBody>
      </p:sp>
    </p:spTree>
    <p:extLst>
      <p:ext uri="{BB962C8B-B14F-4D97-AF65-F5344CB8AC3E}">
        <p14:creationId xmlns:p14="http://schemas.microsoft.com/office/powerpoint/2010/main" val="266297680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C9B690C0-04F5-49B1-B518-F32EFD265F0D}"/>
              </a:ext>
            </a:extLst>
          </p:cNvPr>
          <p:cNvSpPr>
            <a:spLocks noGrp="1"/>
          </p:cNvSpPr>
          <p:nvPr>
            <p:ph type="title"/>
          </p:nvPr>
        </p:nvSpPr>
        <p:spPr>
          <a:xfrm>
            <a:off x="393192" y="123988"/>
            <a:ext cx="8356600" cy="951665"/>
          </a:xfrm>
        </p:spPr>
        <p:txBody>
          <a:bodyPr/>
          <a:lstStyle/>
          <a:p>
            <a:r>
              <a:rPr lang="en-US" b="1"/>
              <a:t>When to Replace a Gas Valve</a:t>
            </a:r>
          </a:p>
        </p:txBody>
      </p:sp>
      <p:sp>
        <p:nvSpPr>
          <p:cNvPr id="10" name="Text Placeholder 2">
            <a:extLst>
              <a:ext uri="{FF2B5EF4-FFF2-40B4-BE49-F238E27FC236}">
                <a16:creationId xmlns:a16="http://schemas.microsoft.com/office/drawing/2014/main" id="{DBC07911-77F3-4DC2-AA7E-F288A3A2779A}"/>
              </a:ext>
            </a:extLst>
          </p:cNvPr>
          <p:cNvSpPr>
            <a:spLocks noGrp="1"/>
          </p:cNvSpPr>
          <p:nvPr>
            <p:ph type="body" sz="quarter" idx="10"/>
          </p:nvPr>
        </p:nvSpPr>
        <p:spPr>
          <a:xfrm>
            <a:off x="376074" y="1382586"/>
            <a:ext cx="5782130" cy="4332414"/>
          </a:xfrm>
        </p:spPr>
        <p:txBody>
          <a:bodyPr/>
          <a:lstStyle/>
          <a:p>
            <a:r>
              <a:rPr lang="en-US"/>
              <a:t>If there is no heat and:</a:t>
            </a:r>
          </a:p>
          <a:p>
            <a:pPr lvl="1"/>
            <a:r>
              <a:rPr lang="en-US" i="1"/>
              <a:t>There is a valid call for heat from the thermostat </a:t>
            </a:r>
          </a:p>
          <a:p>
            <a:pPr lvl="1"/>
            <a:r>
              <a:rPr lang="en-US"/>
              <a:t>There is no clicking sound when the valve is energized</a:t>
            </a:r>
          </a:p>
          <a:p>
            <a:pPr lvl="1"/>
            <a:r>
              <a:rPr lang="en-US"/>
              <a:t>There is no measurable pressure at the outlet</a:t>
            </a:r>
          </a:p>
          <a:p>
            <a:r>
              <a:rPr lang="en-US"/>
              <a:t>If the system efficiency is down and:</a:t>
            </a:r>
          </a:p>
          <a:p>
            <a:pPr lvl="1"/>
            <a:r>
              <a:rPr lang="en-US"/>
              <a:t>Other causes have been ruled out</a:t>
            </a:r>
          </a:p>
          <a:p>
            <a:pPr lvl="1"/>
            <a:r>
              <a:rPr lang="en-US"/>
              <a:t>If the outlet pressure remains above the set point or fluctuates, it is not operating properly</a:t>
            </a:r>
          </a:p>
          <a:p>
            <a:pPr lvl="2"/>
            <a:r>
              <a:rPr lang="en-US" sz="1400"/>
              <a:t>The manifold regulation should stabilize after about 20 seconds and stay within +/- 10% of the set pressure setting</a:t>
            </a:r>
          </a:p>
          <a:p>
            <a:r>
              <a:rPr lang="en-US"/>
              <a:t>If the gas valve has been subjected to water flooding</a:t>
            </a:r>
          </a:p>
          <a:p>
            <a:r>
              <a:rPr lang="en-US"/>
              <a:t>If the manifold pressure cannot be adjusted</a:t>
            </a:r>
          </a:p>
        </p:txBody>
      </p:sp>
      <p:pic>
        <p:nvPicPr>
          <p:cNvPr id="11" name="Picture 5" descr="C:\Users\wra0203\Pictures\Valve Project\DSC_0751.JPG">
            <a:extLst>
              <a:ext uri="{FF2B5EF4-FFF2-40B4-BE49-F238E27FC236}">
                <a16:creationId xmlns:a16="http://schemas.microsoft.com/office/drawing/2014/main" id="{265FB7DC-F91C-4FCF-95E9-6B08040E9BA4}"/>
              </a:ext>
            </a:extLst>
          </p:cNvPr>
          <p:cNvPicPr>
            <a:picLocks noChangeAspect="1" noChangeArrowheads="1"/>
          </p:cNvPicPr>
          <p:nvPr/>
        </p:nvPicPr>
        <p:blipFill rotWithShape="1">
          <a:blip r:embed="rId3" cstate="print"/>
          <a:srcRect l="3455" r="4847"/>
          <a:stretch/>
        </p:blipFill>
        <p:spPr bwMode="auto">
          <a:xfrm>
            <a:off x="6006465" y="1447800"/>
            <a:ext cx="2743327" cy="1981200"/>
          </a:xfrm>
          <a:prstGeom prst="rect">
            <a:avLst/>
          </a:prstGeom>
          <a:noFill/>
          <a:ln w="9525">
            <a:noFill/>
            <a:miter lim="800000"/>
            <a:headEnd/>
            <a:tailEnd/>
          </a:ln>
          <a:effectLst/>
        </p:spPr>
      </p:pic>
    </p:spTree>
    <p:extLst>
      <p:ext uri="{BB962C8B-B14F-4D97-AF65-F5344CB8AC3E}">
        <p14:creationId xmlns:p14="http://schemas.microsoft.com/office/powerpoint/2010/main" val="370478543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Picture 141" descr="Diagram&#10;&#10;Description automatically generated">
            <a:extLst>
              <a:ext uri="{FF2B5EF4-FFF2-40B4-BE49-F238E27FC236}">
                <a16:creationId xmlns:a16="http://schemas.microsoft.com/office/drawing/2014/main" id="{BAFC65F5-4D11-4CBB-ACFD-043F2CA263A6}"/>
              </a:ext>
            </a:extLst>
          </p:cNvPr>
          <p:cNvPicPr>
            <a:picLocks noChangeAspect="1"/>
          </p:cNvPicPr>
          <p:nvPr/>
        </p:nvPicPr>
        <p:blipFill rotWithShape="1">
          <a:blip r:embed="rId3">
            <a:extLst>
              <a:ext uri="{28A0092B-C50C-407E-A947-70E740481C1C}">
                <a14:useLocalDpi xmlns:a14="http://schemas.microsoft.com/office/drawing/2010/main" val="0"/>
              </a:ext>
            </a:extLst>
          </a:blip>
          <a:srcRect l="19666" r="54422" b="26065"/>
          <a:stretch/>
        </p:blipFill>
        <p:spPr>
          <a:xfrm>
            <a:off x="6358237" y="2859456"/>
            <a:ext cx="1391050" cy="3370528"/>
          </a:xfrm>
          <a:prstGeom prst="rect">
            <a:avLst/>
          </a:prstGeom>
        </p:spPr>
      </p:pic>
      <p:sp>
        <p:nvSpPr>
          <p:cNvPr id="139" name="Rectangle 1031">
            <a:extLst>
              <a:ext uri="{FF2B5EF4-FFF2-40B4-BE49-F238E27FC236}">
                <a16:creationId xmlns:a16="http://schemas.microsoft.com/office/drawing/2014/main" id="{E71573A2-5B56-41FF-9E7B-C4714FADBF3A}"/>
              </a:ext>
            </a:extLst>
          </p:cNvPr>
          <p:cNvSpPr>
            <a:spLocks noGrp="1" noChangeArrowheads="1"/>
          </p:cNvSpPr>
          <p:nvPr>
            <p:ph type="title"/>
          </p:nvPr>
        </p:nvSpPr>
        <p:spPr/>
        <p:txBody>
          <a:bodyPr>
            <a:normAutofit/>
          </a:bodyPr>
          <a:lstStyle/>
          <a:p>
            <a:pPr>
              <a:defRPr/>
            </a:pPr>
            <a:r>
              <a:rPr lang="en-US" b="1"/>
              <a:t>Troubleshooting Gas Valves - Electrical</a:t>
            </a:r>
          </a:p>
        </p:txBody>
      </p:sp>
      <p:sp>
        <p:nvSpPr>
          <p:cNvPr id="140" name="Rectangle 3">
            <a:extLst>
              <a:ext uri="{FF2B5EF4-FFF2-40B4-BE49-F238E27FC236}">
                <a16:creationId xmlns:a16="http://schemas.microsoft.com/office/drawing/2014/main" id="{E9A4C22F-DB4B-4230-AE5E-B25196562911}"/>
              </a:ext>
            </a:extLst>
          </p:cNvPr>
          <p:cNvSpPr txBox="1">
            <a:spLocks noChangeArrowheads="1"/>
          </p:cNvSpPr>
          <p:nvPr/>
        </p:nvSpPr>
        <p:spPr bwMode="auto">
          <a:xfrm>
            <a:off x="355014" y="1371599"/>
            <a:ext cx="7773232" cy="48583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a:spcBef>
                <a:spcPts val="0"/>
              </a:spcBef>
              <a:spcAft>
                <a:spcPts val="0"/>
              </a:spcAft>
            </a:pPr>
            <a:r>
              <a:rPr lang="en-US" kern="0"/>
              <a:t>When the solenoid coil is energized, the redundant and main valves are drawn open.</a:t>
            </a:r>
          </a:p>
          <a:p>
            <a:pPr marL="0" indent="0">
              <a:spcBef>
                <a:spcPts val="0"/>
              </a:spcBef>
              <a:spcAft>
                <a:spcPts val="0"/>
              </a:spcAft>
              <a:buNone/>
            </a:pPr>
            <a:endParaRPr lang="en-US" sz="800" kern="0"/>
          </a:p>
          <a:p>
            <a:pPr>
              <a:spcBef>
                <a:spcPts val="0"/>
              </a:spcBef>
              <a:spcAft>
                <a:spcPts val="0"/>
              </a:spcAft>
            </a:pPr>
            <a:r>
              <a:rPr lang="en-US" kern="0"/>
              <a:t>When the coil is deenergized, the return spring closes the valves.</a:t>
            </a:r>
          </a:p>
          <a:p>
            <a:pPr>
              <a:spcBef>
                <a:spcPts val="0"/>
              </a:spcBef>
              <a:spcAft>
                <a:spcPts val="0"/>
              </a:spcAft>
            </a:pPr>
            <a:endParaRPr lang="en-US" sz="800" kern="0"/>
          </a:p>
          <a:p>
            <a:pPr>
              <a:spcBef>
                <a:spcPts val="0"/>
              </a:spcBef>
              <a:spcAft>
                <a:spcPts val="0"/>
              </a:spcAft>
            </a:pPr>
            <a:r>
              <a:rPr lang="en-US" sz="2000"/>
              <a:t>When the coil is energized, 24V can be measured </a:t>
            </a:r>
            <a:br>
              <a:rPr lang="en-US"/>
            </a:br>
            <a:r>
              <a:rPr lang="en-US" sz="2000"/>
              <a:t>between the two terminals. </a:t>
            </a:r>
          </a:p>
          <a:p>
            <a:pPr>
              <a:spcBef>
                <a:spcPts val="0"/>
              </a:spcBef>
              <a:spcAft>
                <a:spcPts val="0"/>
              </a:spcAft>
            </a:pPr>
            <a:endParaRPr lang="en-US" sz="800" kern="0"/>
          </a:p>
          <a:p>
            <a:pPr>
              <a:spcBef>
                <a:spcPts val="0"/>
              </a:spcBef>
              <a:spcAft>
                <a:spcPts val="0"/>
              </a:spcAft>
            </a:pPr>
            <a:r>
              <a:rPr lang="en-US" sz="2000"/>
              <a:t>If 24V is present at the solenoid and there is inlet </a:t>
            </a:r>
            <a:br>
              <a:rPr lang="en-US" sz="2000"/>
            </a:br>
            <a:r>
              <a:rPr lang="en-US" sz="2000"/>
              <a:t>pressure but no outlet pressure, the valve has </a:t>
            </a:r>
            <a:br>
              <a:rPr lang="en-US" sz="2000"/>
            </a:br>
            <a:r>
              <a:rPr lang="en-US" sz="2000"/>
              <a:t>failed to open. </a:t>
            </a:r>
          </a:p>
          <a:p>
            <a:pPr>
              <a:spcBef>
                <a:spcPts val="0"/>
              </a:spcBef>
              <a:spcAft>
                <a:spcPts val="0"/>
              </a:spcAft>
            </a:pPr>
            <a:endParaRPr lang="en-US" sz="800" kern="0"/>
          </a:p>
          <a:p>
            <a:pPr>
              <a:spcBef>
                <a:spcPts val="0"/>
              </a:spcBef>
              <a:spcAft>
                <a:spcPts val="0"/>
              </a:spcAft>
            </a:pPr>
            <a:r>
              <a:rPr lang="en-US" sz="2000"/>
              <a:t>A stuck plunger (seized solenoid) will cause an </a:t>
            </a:r>
            <a:br>
              <a:rPr lang="en-US" sz="2000"/>
            </a:br>
            <a:r>
              <a:rPr lang="en-US" sz="2000"/>
              <a:t>increase in current that can cause the low</a:t>
            </a:r>
            <a:br>
              <a:rPr lang="en-US" sz="2000"/>
            </a:br>
            <a:r>
              <a:rPr lang="en-US" sz="2000"/>
              <a:t>voltage fuse to blow. </a:t>
            </a:r>
          </a:p>
          <a:p>
            <a:pPr>
              <a:spcBef>
                <a:spcPts val="0"/>
              </a:spcBef>
              <a:spcAft>
                <a:spcPts val="0"/>
              </a:spcAft>
            </a:pPr>
            <a:endParaRPr lang="en-US" sz="800" kern="0"/>
          </a:p>
          <a:p>
            <a:pPr>
              <a:spcBef>
                <a:spcPts val="0"/>
              </a:spcBef>
              <a:spcAft>
                <a:spcPts val="0"/>
              </a:spcAft>
            </a:pPr>
            <a:r>
              <a:rPr lang="en-US" sz="2000"/>
              <a:t>A grounded solenoid coil (wire from coil</a:t>
            </a:r>
            <a:br>
              <a:rPr lang="en-US" sz="2000"/>
            </a:br>
            <a:r>
              <a:rPr lang="en-US" sz="2000"/>
              <a:t>touching valve body) will cause an </a:t>
            </a:r>
            <a:br>
              <a:rPr lang="en-US" sz="2000"/>
            </a:br>
            <a:r>
              <a:rPr lang="en-US" sz="2000"/>
              <a:t>overcurrent and blow the low voltage</a:t>
            </a:r>
            <a:br>
              <a:rPr lang="en-US" sz="2000"/>
            </a:br>
            <a:r>
              <a:rPr lang="en-US" sz="2000"/>
              <a:t>fuse</a:t>
            </a:r>
          </a:p>
          <a:p>
            <a:pPr marL="0" indent="0">
              <a:spcBef>
                <a:spcPts val="0"/>
              </a:spcBef>
              <a:spcAft>
                <a:spcPts val="0"/>
              </a:spcAft>
              <a:buNone/>
            </a:pPr>
            <a:endParaRPr lang="en-US" sz="2000"/>
          </a:p>
          <a:p>
            <a:pPr marL="0" indent="0">
              <a:spcBef>
                <a:spcPts val="0"/>
              </a:spcBef>
              <a:spcAft>
                <a:spcPts val="0"/>
              </a:spcAft>
              <a:buNone/>
            </a:pPr>
            <a:endParaRPr lang="en-US" sz="2000"/>
          </a:p>
          <a:p>
            <a:pPr marL="0" indent="0">
              <a:spcBef>
                <a:spcPts val="0"/>
              </a:spcBef>
              <a:spcAft>
                <a:spcPts val="0"/>
              </a:spcAft>
              <a:buNone/>
            </a:pPr>
            <a:endParaRPr lang="en-US" kern="0"/>
          </a:p>
        </p:txBody>
      </p:sp>
      <p:sp>
        <p:nvSpPr>
          <p:cNvPr id="263" name="Text Box 119">
            <a:extLst>
              <a:ext uri="{FF2B5EF4-FFF2-40B4-BE49-F238E27FC236}">
                <a16:creationId xmlns:a16="http://schemas.microsoft.com/office/drawing/2014/main" id="{37657589-B833-457A-93BE-D1AAF63D684B}"/>
              </a:ext>
            </a:extLst>
          </p:cNvPr>
          <p:cNvSpPr txBox="1">
            <a:spLocks noChangeArrowheads="1"/>
          </p:cNvSpPr>
          <p:nvPr/>
        </p:nvSpPr>
        <p:spPr bwMode="auto">
          <a:xfrm>
            <a:off x="5196558" y="5247520"/>
            <a:ext cx="1202522" cy="533542"/>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1400" b="1">
                <a:solidFill>
                  <a:srgbClr val="004B8D"/>
                </a:solidFill>
                <a:latin typeface="Arial"/>
                <a:cs typeface="Arial"/>
              </a:rPr>
              <a:t>Redundant valve</a:t>
            </a:r>
            <a:endParaRPr lang="en-US" sz="1400" b="1" i="0">
              <a:solidFill>
                <a:srgbClr val="004B8D"/>
              </a:solidFill>
              <a:latin typeface="Arial"/>
              <a:cs typeface="Arial"/>
            </a:endParaRPr>
          </a:p>
        </p:txBody>
      </p:sp>
      <p:sp>
        <p:nvSpPr>
          <p:cNvPr id="268" name="Text Box 124">
            <a:extLst>
              <a:ext uri="{FF2B5EF4-FFF2-40B4-BE49-F238E27FC236}">
                <a16:creationId xmlns:a16="http://schemas.microsoft.com/office/drawing/2014/main" id="{0421E564-5514-48EA-9C71-B59E8E487482}"/>
              </a:ext>
            </a:extLst>
          </p:cNvPr>
          <p:cNvSpPr txBox="1">
            <a:spLocks noChangeArrowheads="1"/>
          </p:cNvSpPr>
          <p:nvPr/>
        </p:nvSpPr>
        <p:spPr bwMode="auto">
          <a:xfrm>
            <a:off x="7389791" y="2469618"/>
            <a:ext cx="1754209" cy="318098"/>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1400" b="1" i="0">
                <a:solidFill>
                  <a:srgbClr val="004B8D"/>
                </a:solidFill>
                <a:latin typeface="Arial"/>
                <a:cs typeface="Arial"/>
              </a:rPr>
              <a:t>Magnetic coil</a:t>
            </a:r>
          </a:p>
        </p:txBody>
      </p:sp>
      <p:sp>
        <p:nvSpPr>
          <p:cNvPr id="269" name="Line 125">
            <a:extLst>
              <a:ext uri="{FF2B5EF4-FFF2-40B4-BE49-F238E27FC236}">
                <a16:creationId xmlns:a16="http://schemas.microsoft.com/office/drawing/2014/main" id="{46643F8D-0913-4E67-966B-BE561EB732FC}"/>
              </a:ext>
            </a:extLst>
          </p:cNvPr>
          <p:cNvSpPr>
            <a:spLocks noChangeShapeType="1"/>
          </p:cNvSpPr>
          <p:nvPr/>
        </p:nvSpPr>
        <p:spPr bwMode="auto">
          <a:xfrm flipH="1">
            <a:off x="7389790" y="2751654"/>
            <a:ext cx="199903" cy="318098"/>
          </a:xfrm>
          <a:prstGeom prst="line">
            <a:avLst/>
          </a:prstGeom>
          <a:noFill/>
          <a:ln w="28575">
            <a:solidFill>
              <a:schemeClr val="accent2"/>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endParaRPr>
          </a:p>
        </p:txBody>
      </p:sp>
      <p:sp>
        <p:nvSpPr>
          <p:cNvPr id="137" name="Text Box 124">
            <a:extLst>
              <a:ext uri="{FF2B5EF4-FFF2-40B4-BE49-F238E27FC236}">
                <a16:creationId xmlns:a16="http://schemas.microsoft.com/office/drawing/2014/main" id="{442566CF-3AD4-4088-86EB-03C482DF6465}"/>
              </a:ext>
            </a:extLst>
          </p:cNvPr>
          <p:cNvSpPr txBox="1">
            <a:spLocks noChangeArrowheads="1"/>
          </p:cNvSpPr>
          <p:nvPr/>
        </p:nvSpPr>
        <p:spPr bwMode="auto">
          <a:xfrm>
            <a:off x="8128246" y="3892488"/>
            <a:ext cx="1033517" cy="533542"/>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1400" b="1">
                <a:solidFill>
                  <a:srgbClr val="004B8D"/>
                </a:solidFill>
                <a:latin typeface="Arial"/>
                <a:cs typeface="Arial"/>
              </a:rPr>
              <a:t>Return springs</a:t>
            </a:r>
            <a:endParaRPr lang="en-US" sz="1400" b="1" i="0">
              <a:solidFill>
                <a:srgbClr val="004B8D"/>
              </a:solidFill>
              <a:latin typeface="Arial"/>
              <a:cs typeface="Arial"/>
            </a:endParaRPr>
          </a:p>
        </p:txBody>
      </p:sp>
      <p:sp>
        <p:nvSpPr>
          <p:cNvPr id="138" name="Line 125">
            <a:extLst>
              <a:ext uri="{FF2B5EF4-FFF2-40B4-BE49-F238E27FC236}">
                <a16:creationId xmlns:a16="http://schemas.microsoft.com/office/drawing/2014/main" id="{F9543C90-6B44-4124-B497-A23CD22BB144}"/>
              </a:ext>
            </a:extLst>
          </p:cNvPr>
          <p:cNvSpPr>
            <a:spLocks noChangeShapeType="1"/>
          </p:cNvSpPr>
          <p:nvPr/>
        </p:nvSpPr>
        <p:spPr bwMode="auto">
          <a:xfrm flipH="1">
            <a:off x="7380543" y="4192557"/>
            <a:ext cx="834918" cy="722231"/>
          </a:xfrm>
          <a:prstGeom prst="line">
            <a:avLst/>
          </a:prstGeom>
          <a:noFill/>
          <a:ln w="28575">
            <a:solidFill>
              <a:schemeClr val="accent2"/>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endParaRPr>
          </a:p>
        </p:txBody>
      </p:sp>
      <p:sp>
        <p:nvSpPr>
          <p:cNvPr id="144" name="Line 125">
            <a:extLst>
              <a:ext uri="{FF2B5EF4-FFF2-40B4-BE49-F238E27FC236}">
                <a16:creationId xmlns:a16="http://schemas.microsoft.com/office/drawing/2014/main" id="{9DED3DB5-87C6-4740-ABD9-9FB040410896}"/>
              </a:ext>
            </a:extLst>
          </p:cNvPr>
          <p:cNvSpPr>
            <a:spLocks noChangeShapeType="1"/>
          </p:cNvSpPr>
          <p:nvPr/>
        </p:nvSpPr>
        <p:spPr bwMode="auto">
          <a:xfrm flipH="1" flipV="1">
            <a:off x="7132210" y="3702793"/>
            <a:ext cx="1083250" cy="503685"/>
          </a:xfrm>
          <a:prstGeom prst="line">
            <a:avLst/>
          </a:prstGeom>
          <a:noFill/>
          <a:ln w="28575">
            <a:solidFill>
              <a:schemeClr val="accent2"/>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endParaRPr>
          </a:p>
        </p:txBody>
      </p:sp>
      <p:sp>
        <p:nvSpPr>
          <p:cNvPr id="145" name="Text Box 119">
            <a:extLst>
              <a:ext uri="{FF2B5EF4-FFF2-40B4-BE49-F238E27FC236}">
                <a16:creationId xmlns:a16="http://schemas.microsoft.com/office/drawing/2014/main" id="{0691AC17-C3EE-4562-9314-FC68F340510D}"/>
              </a:ext>
            </a:extLst>
          </p:cNvPr>
          <p:cNvSpPr txBox="1">
            <a:spLocks noChangeArrowheads="1"/>
          </p:cNvSpPr>
          <p:nvPr/>
        </p:nvSpPr>
        <p:spPr bwMode="auto">
          <a:xfrm>
            <a:off x="7798002" y="5386795"/>
            <a:ext cx="1202522" cy="318098"/>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1400" b="1">
                <a:solidFill>
                  <a:srgbClr val="004B8D"/>
                </a:solidFill>
                <a:latin typeface="Arial"/>
                <a:cs typeface="Arial"/>
              </a:rPr>
              <a:t>Main valve</a:t>
            </a:r>
            <a:endParaRPr lang="en-US" sz="1400" b="1" i="0">
              <a:solidFill>
                <a:srgbClr val="004B8D"/>
              </a:solidFill>
              <a:latin typeface="Arial"/>
              <a:cs typeface="Arial"/>
            </a:endParaRPr>
          </a:p>
        </p:txBody>
      </p:sp>
      <p:sp>
        <p:nvSpPr>
          <p:cNvPr id="279" name="Line 125">
            <a:extLst>
              <a:ext uri="{FF2B5EF4-FFF2-40B4-BE49-F238E27FC236}">
                <a16:creationId xmlns:a16="http://schemas.microsoft.com/office/drawing/2014/main" id="{2E45D3E6-0122-4CDC-9DA6-2EC8E75E06A7}"/>
              </a:ext>
            </a:extLst>
          </p:cNvPr>
          <p:cNvSpPr>
            <a:spLocks noChangeShapeType="1"/>
          </p:cNvSpPr>
          <p:nvPr/>
        </p:nvSpPr>
        <p:spPr bwMode="auto">
          <a:xfrm flipV="1">
            <a:off x="6263993" y="5108245"/>
            <a:ext cx="375567" cy="278550"/>
          </a:xfrm>
          <a:prstGeom prst="line">
            <a:avLst/>
          </a:prstGeom>
          <a:noFill/>
          <a:ln w="28575">
            <a:solidFill>
              <a:schemeClr val="accent2"/>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endParaRPr>
          </a:p>
        </p:txBody>
      </p:sp>
      <p:sp>
        <p:nvSpPr>
          <p:cNvPr id="280" name="Line 125">
            <a:extLst>
              <a:ext uri="{FF2B5EF4-FFF2-40B4-BE49-F238E27FC236}">
                <a16:creationId xmlns:a16="http://schemas.microsoft.com/office/drawing/2014/main" id="{E184829A-CDCC-4EC8-B078-28CA28BAF45C}"/>
              </a:ext>
            </a:extLst>
          </p:cNvPr>
          <p:cNvSpPr>
            <a:spLocks noChangeShapeType="1"/>
          </p:cNvSpPr>
          <p:nvPr/>
        </p:nvSpPr>
        <p:spPr bwMode="auto">
          <a:xfrm flipH="1">
            <a:off x="7228840" y="5572385"/>
            <a:ext cx="622787" cy="204247"/>
          </a:xfrm>
          <a:prstGeom prst="line">
            <a:avLst/>
          </a:prstGeom>
          <a:noFill/>
          <a:ln w="28575">
            <a:solidFill>
              <a:schemeClr val="accent2"/>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88579054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oup 122">
            <a:extLst>
              <a:ext uri="{FF2B5EF4-FFF2-40B4-BE49-F238E27FC236}">
                <a16:creationId xmlns:a16="http://schemas.microsoft.com/office/drawing/2014/main" id="{ECAF0FA1-9220-4E39-818F-E3931E05BB81}"/>
              </a:ext>
            </a:extLst>
          </p:cNvPr>
          <p:cNvGrpSpPr/>
          <p:nvPr/>
        </p:nvGrpSpPr>
        <p:grpSpPr>
          <a:xfrm>
            <a:off x="5352971" y="1910989"/>
            <a:ext cx="3278569" cy="2784121"/>
            <a:chOff x="1835492" y="1828800"/>
            <a:chExt cx="5473016" cy="4647619"/>
          </a:xfrm>
        </p:grpSpPr>
        <p:pic>
          <p:nvPicPr>
            <p:cNvPr id="124" name="Picture 123" descr="Diagram&#10;&#10;Description automatically generated">
              <a:extLst>
                <a:ext uri="{FF2B5EF4-FFF2-40B4-BE49-F238E27FC236}">
                  <a16:creationId xmlns:a16="http://schemas.microsoft.com/office/drawing/2014/main" id="{E41ADE0E-B450-487F-AA81-2E1B6A2A8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492" y="1828800"/>
              <a:ext cx="5473016" cy="4647619"/>
            </a:xfrm>
            <a:prstGeom prst="rect">
              <a:avLst/>
            </a:prstGeom>
          </p:spPr>
        </p:pic>
        <p:pic>
          <p:nvPicPr>
            <p:cNvPr id="125" name="Picture 124" descr="A close up of ware&#10;&#10;Description automatically generated">
              <a:extLst>
                <a:ext uri="{FF2B5EF4-FFF2-40B4-BE49-F238E27FC236}">
                  <a16:creationId xmlns:a16="http://schemas.microsoft.com/office/drawing/2014/main" id="{2D828156-9A7E-42A3-BA04-AB05DADCF2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2667000"/>
              <a:ext cx="381000" cy="381000"/>
            </a:xfrm>
            <a:prstGeom prst="rect">
              <a:avLst/>
            </a:prstGeom>
          </p:spPr>
        </p:pic>
      </p:grpSp>
      <p:sp>
        <p:nvSpPr>
          <p:cNvPr id="9" name="Title 9">
            <a:extLst>
              <a:ext uri="{FF2B5EF4-FFF2-40B4-BE49-F238E27FC236}">
                <a16:creationId xmlns:a16="http://schemas.microsoft.com/office/drawing/2014/main" id="{ACB3E38C-AF06-4152-A371-829EEAB4B85E}"/>
              </a:ext>
            </a:extLst>
          </p:cNvPr>
          <p:cNvSpPr>
            <a:spLocks noGrp="1"/>
          </p:cNvSpPr>
          <p:nvPr>
            <p:ph type="title"/>
          </p:nvPr>
        </p:nvSpPr>
        <p:spPr>
          <a:xfrm>
            <a:off x="393192" y="123988"/>
            <a:ext cx="8356600" cy="951665"/>
          </a:xfrm>
        </p:spPr>
        <p:txBody>
          <a:bodyPr/>
          <a:lstStyle/>
          <a:p>
            <a:r>
              <a:rPr lang="en-US" b="1"/>
              <a:t>Troubleshooting Gas Valves - Mechanical</a:t>
            </a:r>
          </a:p>
        </p:txBody>
      </p:sp>
      <p:sp>
        <p:nvSpPr>
          <p:cNvPr id="10" name="Text Placeholder 2">
            <a:extLst>
              <a:ext uri="{FF2B5EF4-FFF2-40B4-BE49-F238E27FC236}">
                <a16:creationId xmlns:a16="http://schemas.microsoft.com/office/drawing/2014/main" id="{B86BA935-2485-4CD8-9025-71878990EA68}"/>
              </a:ext>
            </a:extLst>
          </p:cNvPr>
          <p:cNvSpPr>
            <a:spLocks noGrp="1"/>
          </p:cNvSpPr>
          <p:nvPr>
            <p:ph type="body" sz="quarter" idx="10"/>
          </p:nvPr>
        </p:nvSpPr>
        <p:spPr>
          <a:xfrm>
            <a:off x="376074" y="1382586"/>
            <a:ext cx="4576926" cy="4332414"/>
          </a:xfrm>
        </p:spPr>
        <p:txBody>
          <a:bodyPr/>
          <a:lstStyle/>
          <a:p>
            <a:r>
              <a:rPr lang="en-US"/>
              <a:t>High outlet pressure</a:t>
            </a:r>
          </a:p>
          <a:p>
            <a:pPr lvl="1"/>
            <a:r>
              <a:rPr lang="en-US"/>
              <a:t>Regulator set too high</a:t>
            </a:r>
          </a:p>
          <a:p>
            <a:pPr lvl="2"/>
            <a:r>
              <a:rPr lang="en-US"/>
              <a:t>Can increase overall system temperature rise and outlet temperatures</a:t>
            </a:r>
          </a:p>
          <a:p>
            <a:pPr lvl="2"/>
            <a:r>
              <a:rPr lang="en-US"/>
              <a:t>Can cause burner liftoff/noise and flame impingement</a:t>
            </a:r>
          </a:p>
          <a:p>
            <a:pPr lvl="2"/>
            <a:r>
              <a:rPr lang="en-US"/>
              <a:t>Can overheat/perforate heat exchanger</a:t>
            </a:r>
          </a:p>
          <a:p>
            <a:pPr lvl="2"/>
            <a:r>
              <a:rPr lang="en-US"/>
              <a:t>Can permanently damage the diaphragm</a:t>
            </a:r>
          </a:p>
          <a:p>
            <a:pPr lvl="1"/>
            <a:r>
              <a:rPr lang="en-US"/>
              <a:t>Results from dirty or clogged internal bypass channels in regulator body</a:t>
            </a:r>
          </a:p>
          <a:p>
            <a:pPr lvl="2"/>
            <a:r>
              <a:rPr lang="en-US"/>
              <a:t>Corrosion and contamination due to excessive moisture or flooding</a:t>
            </a:r>
          </a:p>
          <a:p>
            <a:pPr lvl="2"/>
            <a:r>
              <a:rPr lang="en-US"/>
              <a:t>Can result in slowing the closing action of the valve as well</a:t>
            </a:r>
          </a:p>
        </p:txBody>
      </p:sp>
      <p:sp>
        <p:nvSpPr>
          <p:cNvPr id="89" name="Text Box 1105">
            <a:extLst>
              <a:ext uri="{FF2B5EF4-FFF2-40B4-BE49-F238E27FC236}">
                <a16:creationId xmlns:a16="http://schemas.microsoft.com/office/drawing/2014/main" id="{2EDCF987-7398-4D94-B65D-B2178A1B4B32}"/>
              </a:ext>
            </a:extLst>
          </p:cNvPr>
          <p:cNvSpPr txBox="1">
            <a:spLocks noChangeArrowheads="1"/>
          </p:cNvSpPr>
          <p:nvPr/>
        </p:nvSpPr>
        <p:spPr bwMode="auto">
          <a:xfrm>
            <a:off x="6127754" y="1501275"/>
            <a:ext cx="1059819" cy="471987"/>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1200">
                <a:solidFill>
                  <a:srgbClr val="004B8D"/>
                </a:solidFill>
              </a:rPr>
              <a:t>Adjustment Spring</a:t>
            </a:r>
            <a:endParaRPr lang="en-US" sz="1200" i="0">
              <a:solidFill>
                <a:srgbClr val="004B8D"/>
              </a:solidFill>
            </a:endParaRPr>
          </a:p>
        </p:txBody>
      </p:sp>
      <p:sp>
        <p:nvSpPr>
          <p:cNvPr id="91" name="Text Box 1107">
            <a:extLst>
              <a:ext uri="{FF2B5EF4-FFF2-40B4-BE49-F238E27FC236}">
                <a16:creationId xmlns:a16="http://schemas.microsoft.com/office/drawing/2014/main" id="{D047A4DD-67D0-4C03-BF41-90A829A81776}"/>
              </a:ext>
            </a:extLst>
          </p:cNvPr>
          <p:cNvSpPr txBox="1">
            <a:spLocks noChangeArrowheads="1"/>
          </p:cNvSpPr>
          <p:nvPr/>
        </p:nvSpPr>
        <p:spPr bwMode="auto">
          <a:xfrm>
            <a:off x="7112931" y="1196075"/>
            <a:ext cx="1173706" cy="471984"/>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1200" i="0">
                <a:solidFill>
                  <a:srgbClr val="004B8D"/>
                </a:solidFill>
              </a:rPr>
              <a:t>Adjustment screw</a:t>
            </a:r>
          </a:p>
        </p:txBody>
      </p:sp>
      <p:sp>
        <p:nvSpPr>
          <p:cNvPr id="92" name="Line 1108">
            <a:extLst>
              <a:ext uri="{FF2B5EF4-FFF2-40B4-BE49-F238E27FC236}">
                <a16:creationId xmlns:a16="http://schemas.microsoft.com/office/drawing/2014/main" id="{3AFC17EF-C0DB-484A-A690-F93993A5E5F9}"/>
              </a:ext>
            </a:extLst>
          </p:cNvPr>
          <p:cNvSpPr>
            <a:spLocks noChangeShapeType="1"/>
          </p:cNvSpPr>
          <p:nvPr/>
        </p:nvSpPr>
        <p:spPr bwMode="auto">
          <a:xfrm flipH="1">
            <a:off x="8362326" y="1910989"/>
            <a:ext cx="108573" cy="190861"/>
          </a:xfrm>
          <a:prstGeom prst="line">
            <a:avLst/>
          </a:prstGeom>
          <a:noFill/>
          <a:ln w="9525">
            <a:solidFill>
              <a:srgbClr val="92D050"/>
            </a:solidFill>
            <a:round/>
            <a:headEnd/>
            <a:tailEnd type="triangle" w="med" len="med"/>
          </a:ln>
          <a:effectLst/>
        </p:spPr>
        <p:txBody>
          <a:bodyPr wrap="none" anchor="ctr"/>
          <a:lstStyle/>
          <a:p>
            <a:pPr>
              <a:defRPr/>
            </a:pPr>
            <a:endParaRPr lang="en-US" sz="1400"/>
          </a:p>
        </p:txBody>
      </p:sp>
      <p:sp>
        <p:nvSpPr>
          <p:cNvPr id="93" name="Text Box 1109">
            <a:extLst>
              <a:ext uri="{FF2B5EF4-FFF2-40B4-BE49-F238E27FC236}">
                <a16:creationId xmlns:a16="http://schemas.microsoft.com/office/drawing/2014/main" id="{32EE875A-0CA1-4621-BF2F-233C33DAAA58}"/>
              </a:ext>
            </a:extLst>
          </p:cNvPr>
          <p:cNvSpPr txBox="1">
            <a:spLocks noChangeArrowheads="1"/>
          </p:cNvSpPr>
          <p:nvPr/>
        </p:nvSpPr>
        <p:spPr bwMode="auto">
          <a:xfrm>
            <a:off x="7090744" y="4813114"/>
            <a:ext cx="947404" cy="291710"/>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1200" i="0">
                <a:solidFill>
                  <a:srgbClr val="004B8D"/>
                </a:solidFill>
              </a:rPr>
              <a:t>Diaphragm</a:t>
            </a:r>
          </a:p>
        </p:txBody>
      </p:sp>
      <p:sp>
        <p:nvSpPr>
          <p:cNvPr id="94" name="Text Box 1111">
            <a:extLst>
              <a:ext uri="{FF2B5EF4-FFF2-40B4-BE49-F238E27FC236}">
                <a16:creationId xmlns:a16="http://schemas.microsoft.com/office/drawing/2014/main" id="{DE173A7A-76C1-41B3-B1EA-72A014F2259E}"/>
              </a:ext>
            </a:extLst>
          </p:cNvPr>
          <p:cNvSpPr txBox="1">
            <a:spLocks noChangeArrowheads="1"/>
          </p:cNvSpPr>
          <p:nvPr/>
        </p:nvSpPr>
        <p:spPr bwMode="auto">
          <a:xfrm>
            <a:off x="8286637" y="1643669"/>
            <a:ext cx="586865" cy="291710"/>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1200" i="0">
                <a:solidFill>
                  <a:srgbClr val="004B8D"/>
                </a:solidFill>
              </a:rPr>
              <a:t>Vent</a:t>
            </a:r>
          </a:p>
        </p:txBody>
      </p:sp>
      <p:sp>
        <p:nvSpPr>
          <p:cNvPr id="96" name="Text Box 1115">
            <a:extLst>
              <a:ext uri="{FF2B5EF4-FFF2-40B4-BE49-F238E27FC236}">
                <a16:creationId xmlns:a16="http://schemas.microsoft.com/office/drawing/2014/main" id="{BE95D79A-B0CA-4D9D-B2C5-8868BBD256C7}"/>
              </a:ext>
            </a:extLst>
          </p:cNvPr>
          <p:cNvSpPr txBox="1">
            <a:spLocks noChangeArrowheads="1"/>
          </p:cNvSpPr>
          <p:nvPr/>
        </p:nvSpPr>
        <p:spPr bwMode="auto">
          <a:xfrm>
            <a:off x="5672549" y="4370039"/>
            <a:ext cx="1071054" cy="287319"/>
          </a:xfrm>
          <a:prstGeom prst="rect">
            <a:avLst/>
          </a:prstGeom>
          <a:noFill/>
          <a:ln w="9525">
            <a:noFill/>
            <a:miter lim="800000"/>
            <a:headEnd/>
            <a:tailEnd/>
          </a:ln>
          <a:effectLst/>
        </p:spPr>
        <p:txBody>
          <a:bodyPr wrap="square" lIns="101662" tIns="50831" rIns="101662" bIns="50831">
            <a:spAutoFit/>
          </a:bodyPr>
          <a:lstStyle/>
          <a:p>
            <a:pPr algn="ctr" defTabSz="1017588">
              <a:lnSpc>
                <a:spcPct val="100000"/>
              </a:lnSpc>
              <a:spcBef>
                <a:spcPct val="50000"/>
              </a:spcBef>
              <a:defRPr/>
            </a:pPr>
            <a:r>
              <a:rPr lang="en-US" sz="1200" i="0">
                <a:solidFill>
                  <a:srgbClr val="004B8D"/>
                </a:solidFill>
              </a:rPr>
              <a:t>Valve seat</a:t>
            </a:r>
          </a:p>
        </p:txBody>
      </p:sp>
      <p:sp>
        <p:nvSpPr>
          <p:cNvPr id="117" name="Rectangle 116">
            <a:extLst>
              <a:ext uri="{FF2B5EF4-FFF2-40B4-BE49-F238E27FC236}">
                <a16:creationId xmlns:a16="http://schemas.microsoft.com/office/drawing/2014/main" id="{6988FFDD-0400-4AB0-8974-0734722601F8}"/>
              </a:ext>
            </a:extLst>
          </p:cNvPr>
          <p:cNvSpPr/>
          <p:nvPr/>
        </p:nvSpPr>
        <p:spPr bwMode="auto">
          <a:xfrm rot="16200000">
            <a:off x="2594599" y="3348941"/>
            <a:ext cx="483355" cy="5672543"/>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118" name="Graphic 117" descr="Lightbulb">
            <a:extLst>
              <a:ext uri="{FF2B5EF4-FFF2-40B4-BE49-F238E27FC236}">
                <a16:creationId xmlns:a16="http://schemas.microsoft.com/office/drawing/2014/main" id="{DF55E8C4-F051-4D49-A947-33E931EB707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4038" y="5983891"/>
            <a:ext cx="393589" cy="393589"/>
          </a:xfrm>
          <a:prstGeom prst="rect">
            <a:avLst/>
          </a:prstGeom>
        </p:spPr>
      </p:pic>
      <p:sp>
        <p:nvSpPr>
          <p:cNvPr id="119" name="Rectangle 118">
            <a:extLst>
              <a:ext uri="{FF2B5EF4-FFF2-40B4-BE49-F238E27FC236}">
                <a16:creationId xmlns:a16="http://schemas.microsoft.com/office/drawing/2014/main" id="{46713B1B-C804-4198-944D-E42D825B989B}"/>
              </a:ext>
            </a:extLst>
          </p:cNvPr>
          <p:cNvSpPr/>
          <p:nvPr/>
        </p:nvSpPr>
        <p:spPr>
          <a:xfrm>
            <a:off x="633833" y="5953874"/>
            <a:ext cx="5469849" cy="461665"/>
          </a:xfrm>
          <a:prstGeom prst="rect">
            <a:avLst/>
          </a:prstGeom>
        </p:spPr>
        <p:txBody>
          <a:bodyPr wrap="square">
            <a:spAutoFit/>
          </a:bodyPr>
          <a:lstStyle/>
          <a:p>
            <a:r>
              <a:rPr lang="en-US" sz="1200" b="1">
                <a:solidFill>
                  <a:schemeClr val="accent1"/>
                </a:solidFill>
              </a:rPr>
              <a:t>TECH TIP: </a:t>
            </a:r>
            <a:r>
              <a:rPr lang="en-US" sz="1200">
                <a:solidFill>
                  <a:schemeClr val="accent1"/>
                </a:solidFill>
              </a:rPr>
              <a:t>Visually inspecting the main burner flame cannot accurately determine if the pressures are within the manufacturer’s specifications.</a:t>
            </a:r>
          </a:p>
        </p:txBody>
      </p:sp>
      <p:sp>
        <p:nvSpPr>
          <p:cNvPr id="126" name="Line 1108">
            <a:extLst>
              <a:ext uri="{FF2B5EF4-FFF2-40B4-BE49-F238E27FC236}">
                <a16:creationId xmlns:a16="http://schemas.microsoft.com/office/drawing/2014/main" id="{EA58F280-5D00-4D6B-945A-1A6EF2B51E48}"/>
              </a:ext>
            </a:extLst>
          </p:cNvPr>
          <p:cNvSpPr>
            <a:spLocks noChangeShapeType="1"/>
          </p:cNvSpPr>
          <p:nvPr/>
        </p:nvSpPr>
        <p:spPr bwMode="auto">
          <a:xfrm>
            <a:off x="7365998" y="1598662"/>
            <a:ext cx="292101" cy="757188"/>
          </a:xfrm>
          <a:prstGeom prst="line">
            <a:avLst/>
          </a:prstGeom>
          <a:noFill/>
          <a:ln w="9525">
            <a:solidFill>
              <a:srgbClr val="92D050"/>
            </a:solidFill>
            <a:round/>
            <a:headEnd/>
            <a:tailEnd type="triangle" w="med" len="med"/>
          </a:ln>
          <a:effectLst/>
        </p:spPr>
        <p:txBody>
          <a:bodyPr wrap="none" anchor="ctr"/>
          <a:lstStyle/>
          <a:p>
            <a:pPr>
              <a:defRPr/>
            </a:pPr>
            <a:endParaRPr lang="en-US" sz="1400"/>
          </a:p>
        </p:txBody>
      </p:sp>
      <p:sp>
        <p:nvSpPr>
          <p:cNvPr id="127" name="Line 1108">
            <a:extLst>
              <a:ext uri="{FF2B5EF4-FFF2-40B4-BE49-F238E27FC236}">
                <a16:creationId xmlns:a16="http://schemas.microsoft.com/office/drawing/2014/main" id="{51B6C977-2A27-4C12-A572-CEE49AEC8BAB}"/>
              </a:ext>
            </a:extLst>
          </p:cNvPr>
          <p:cNvSpPr>
            <a:spLocks noChangeShapeType="1"/>
          </p:cNvSpPr>
          <p:nvPr/>
        </p:nvSpPr>
        <p:spPr bwMode="auto">
          <a:xfrm>
            <a:off x="6726314" y="1749710"/>
            <a:ext cx="931785" cy="753685"/>
          </a:xfrm>
          <a:prstGeom prst="line">
            <a:avLst/>
          </a:prstGeom>
          <a:noFill/>
          <a:ln w="9525">
            <a:solidFill>
              <a:srgbClr val="92D050"/>
            </a:solidFill>
            <a:round/>
            <a:headEnd/>
            <a:tailEnd type="triangle" w="med" len="med"/>
          </a:ln>
          <a:effectLst/>
        </p:spPr>
        <p:txBody>
          <a:bodyPr wrap="none" anchor="ctr"/>
          <a:lstStyle/>
          <a:p>
            <a:pPr>
              <a:defRPr/>
            </a:pPr>
            <a:endParaRPr lang="en-US" sz="1400"/>
          </a:p>
        </p:txBody>
      </p:sp>
      <p:sp>
        <p:nvSpPr>
          <p:cNvPr id="128" name="Line 1108">
            <a:extLst>
              <a:ext uri="{FF2B5EF4-FFF2-40B4-BE49-F238E27FC236}">
                <a16:creationId xmlns:a16="http://schemas.microsoft.com/office/drawing/2014/main" id="{D558FB39-5F29-48CD-9DCF-1A692328CE5E}"/>
              </a:ext>
            </a:extLst>
          </p:cNvPr>
          <p:cNvSpPr>
            <a:spLocks noChangeShapeType="1"/>
          </p:cNvSpPr>
          <p:nvPr/>
        </p:nvSpPr>
        <p:spPr bwMode="auto">
          <a:xfrm flipV="1">
            <a:off x="6565900" y="3338731"/>
            <a:ext cx="625919" cy="1093581"/>
          </a:xfrm>
          <a:prstGeom prst="line">
            <a:avLst/>
          </a:prstGeom>
          <a:noFill/>
          <a:ln w="9525">
            <a:solidFill>
              <a:srgbClr val="92D050"/>
            </a:solidFill>
            <a:round/>
            <a:headEnd/>
            <a:tailEnd type="triangle" w="med" len="med"/>
          </a:ln>
          <a:effectLst/>
        </p:spPr>
        <p:txBody>
          <a:bodyPr wrap="none" anchor="ctr"/>
          <a:lstStyle/>
          <a:p>
            <a:pPr>
              <a:defRPr/>
            </a:pPr>
            <a:endParaRPr lang="en-US" sz="1400"/>
          </a:p>
        </p:txBody>
      </p:sp>
      <p:sp>
        <p:nvSpPr>
          <p:cNvPr id="129" name="Line 1108">
            <a:extLst>
              <a:ext uri="{FF2B5EF4-FFF2-40B4-BE49-F238E27FC236}">
                <a16:creationId xmlns:a16="http://schemas.microsoft.com/office/drawing/2014/main" id="{624FF4C0-36D5-4049-84CE-F8DED6EFB37D}"/>
              </a:ext>
            </a:extLst>
          </p:cNvPr>
          <p:cNvSpPr>
            <a:spLocks noChangeShapeType="1"/>
          </p:cNvSpPr>
          <p:nvPr/>
        </p:nvSpPr>
        <p:spPr bwMode="auto">
          <a:xfrm flipH="1" flipV="1">
            <a:off x="7547727" y="4391249"/>
            <a:ext cx="228235" cy="465140"/>
          </a:xfrm>
          <a:prstGeom prst="line">
            <a:avLst/>
          </a:prstGeom>
          <a:noFill/>
          <a:ln w="9525">
            <a:solidFill>
              <a:srgbClr val="92D050"/>
            </a:solidFill>
            <a:round/>
            <a:headEnd/>
            <a:tailEnd type="triangle" w="med" len="med"/>
          </a:ln>
          <a:effectLst/>
        </p:spPr>
        <p:txBody>
          <a:bodyPr wrap="none" anchor="ctr"/>
          <a:lstStyle/>
          <a:p>
            <a:pPr>
              <a:defRPr/>
            </a:pPr>
            <a:endParaRPr lang="en-US" sz="1400"/>
          </a:p>
        </p:txBody>
      </p:sp>
    </p:spTree>
    <p:extLst>
      <p:ext uri="{BB962C8B-B14F-4D97-AF65-F5344CB8AC3E}">
        <p14:creationId xmlns:p14="http://schemas.microsoft.com/office/powerpoint/2010/main" val="191481557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ext&#10;&#10;Description automatically generated">
            <a:extLst>
              <a:ext uri="{FF2B5EF4-FFF2-40B4-BE49-F238E27FC236}">
                <a16:creationId xmlns:a16="http://schemas.microsoft.com/office/drawing/2014/main" id="{F28F3C1B-7532-417B-91C0-3CA64FC27329}"/>
              </a:ext>
            </a:extLst>
          </p:cNvPr>
          <p:cNvPicPr>
            <a:picLocks noChangeAspect="1"/>
          </p:cNvPicPr>
          <p:nvPr/>
        </p:nvPicPr>
        <p:blipFill>
          <a:blip r:embed="rId3"/>
          <a:stretch>
            <a:fillRect/>
          </a:stretch>
        </p:blipFill>
        <p:spPr>
          <a:xfrm>
            <a:off x="3429559" y="1973613"/>
            <a:ext cx="5515463" cy="4688152"/>
          </a:xfrm>
          <a:prstGeom prst="rect">
            <a:avLst/>
          </a:prstGeom>
        </p:spPr>
      </p:pic>
      <p:sp>
        <p:nvSpPr>
          <p:cNvPr id="30" name="TextBox 29">
            <a:extLst>
              <a:ext uri="{FF2B5EF4-FFF2-40B4-BE49-F238E27FC236}">
                <a16:creationId xmlns:a16="http://schemas.microsoft.com/office/drawing/2014/main" id="{CC2E7BDE-A9E6-4FC4-B1BE-60165A436994}"/>
              </a:ext>
            </a:extLst>
          </p:cNvPr>
          <p:cNvSpPr txBox="1"/>
          <p:nvPr/>
        </p:nvSpPr>
        <p:spPr bwMode="auto">
          <a:xfrm>
            <a:off x="381000" y="1340128"/>
            <a:ext cx="4114800" cy="4708981"/>
          </a:xfrm>
          <a:prstGeom prst="rect">
            <a:avLst/>
          </a:prstGeom>
          <a:noFill/>
          <a:ln w="9525">
            <a:noFill/>
            <a:miter lim="800000"/>
            <a:headEnd/>
            <a:tailEnd/>
          </a:ln>
        </p:spPr>
        <p:txBody>
          <a:bodyPr wrap="square">
            <a:spAutoFit/>
          </a:bodyPr>
          <a:lstStyle/>
          <a:p>
            <a:r>
              <a:rPr lang="en-US" sz="2000" b="1">
                <a:solidFill>
                  <a:schemeClr val="accent1"/>
                </a:solidFill>
              </a:rPr>
              <a:t>Normal operation with no voltage applied to solenoid.</a:t>
            </a:r>
          </a:p>
          <a:p>
            <a:endParaRPr lang="en-US" sz="800">
              <a:effectLst/>
            </a:endParaRPr>
          </a:p>
          <a:p>
            <a:pPr marL="342900" indent="-342900">
              <a:buFont typeface="+mj-lt"/>
              <a:buAutoNum type="arabicPeriod"/>
            </a:pPr>
            <a:r>
              <a:rPr lang="en-US" sz="1800">
                <a:effectLst/>
              </a:rPr>
              <a:t>Redundant valve closed</a:t>
            </a:r>
          </a:p>
          <a:p>
            <a:pPr marL="342900" indent="-342900">
              <a:buFont typeface="+mj-lt"/>
              <a:buAutoNum type="arabicPeriod"/>
            </a:pPr>
            <a:r>
              <a:rPr lang="en-US" sz="1800">
                <a:effectLst/>
              </a:rPr>
              <a:t>Main valve closed</a:t>
            </a:r>
          </a:p>
          <a:p>
            <a:pPr marL="342900" indent="-342900">
              <a:buFont typeface="+mj-lt"/>
              <a:buAutoNum type="arabicPeriod"/>
            </a:pPr>
            <a:r>
              <a:rPr lang="en-US"/>
              <a:t>Continuous i</a:t>
            </a:r>
            <a:r>
              <a:rPr lang="en-US" sz="1800"/>
              <a:t>nlet pressure from supply line </a:t>
            </a:r>
          </a:p>
          <a:p>
            <a:pPr marL="342900" indent="-342900">
              <a:buFont typeface="+mj-lt"/>
              <a:buAutoNum type="arabicPeriod"/>
            </a:pPr>
            <a:r>
              <a:rPr lang="en-US" sz="1800">
                <a:effectLst/>
              </a:rPr>
              <a:t>Regulator valve will not open without pressure applied </a:t>
            </a:r>
          </a:p>
          <a:p>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p:txBody>
      </p:sp>
      <p:sp>
        <p:nvSpPr>
          <p:cNvPr id="31" name="Rectangle 1031">
            <a:extLst>
              <a:ext uri="{FF2B5EF4-FFF2-40B4-BE49-F238E27FC236}">
                <a16:creationId xmlns:a16="http://schemas.microsoft.com/office/drawing/2014/main" id="{5E026F27-0172-41F7-A273-114AF7C590D4}"/>
              </a:ext>
            </a:extLst>
          </p:cNvPr>
          <p:cNvSpPr>
            <a:spLocks noGrp="1" noChangeArrowheads="1"/>
          </p:cNvSpPr>
          <p:nvPr>
            <p:ph type="title"/>
          </p:nvPr>
        </p:nvSpPr>
        <p:spPr>
          <a:xfrm>
            <a:off x="393700" y="162560"/>
            <a:ext cx="8356600" cy="820103"/>
          </a:xfrm>
        </p:spPr>
        <p:txBody>
          <a:bodyPr>
            <a:normAutofit/>
          </a:bodyPr>
          <a:lstStyle/>
          <a:p>
            <a:pPr>
              <a:defRPr/>
            </a:pPr>
            <a:r>
              <a:rPr lang="en-US" b="1"/>
              <a:t>Gas Valve Operation</a:t>
            </a:r>
          </a:p>
        </p:txBody>
      </p:sp>
      <p:sp>
        <p:nvSpPr>
          <p:cNvPr id="49" name="Oval 48">
            <a:extLst>
              <a:ext uri="{FF2B5EF4-FFF2-40B4-BE49-F238E27FC236}">
                <a16:creationId xmlns:a16="http://schemas.microsoft.com/office/drawing/2014/main" id="{0AED2169-FD18-4289-B37F-C9570344EAFB}"/>
              </a:ext>
            </a:extLst>
          </p:cNvPr>
          <p:cNvSpPr/>
          <p:nvPr/>
        </p:nvSpPr>
        <p:spPr bwMode="auto">
          <a:xfrm>
            <a:off x="4648202" y="4157325"/>
            <a:ext cx="304795" cy="304795"/>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400">
                <a:solidFill>
                  <a:schemeClr val="bg1"/>
                </a:solidFill>
              </a:rPr>
              <a:t>1</a:t>
            </a:r>
          </a:p>
        </p:txBody>
      </p:sp>
      <p:sp>
        <p:nvSpPr>
          <p:cNvPr id="50" name="Oval 49">
            <a:extLst>
              <a:ext uri="{FF2B5EF4-FFF2-40B4-BE49-F238E27FC236}">
                <a16:creationId xmlns:a16="http://schemas.microsoft.com/office/drawing/2014/main" id="{565B995D-C14C-4500-9593-2FD51F92F892}"/>
              </a:ext>
            </a:extLst>
          </p:cNvPr>
          <p:cNvSpPr/>
          <p:nvPr/>
        </p:nvSpPr>
        <p:spPr bwMode="auto">
          <a:xfrm>
            <a:off x="4738617" y="4805197"/>
            <a:ext cx="304795" cy="304795"/>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400">
                <a:solidFill>
                  <a:schemeClr val="bg1"/>
                </a:solidFill>
              </a:rPr>
              <a:t>2</a:t>
            </a:r>
          </a:p>
        </p:txBody>
      </p:sp>
      <p:sp>
        <p:nvSpPr>
          <p:cNvPr id="51" name="Oval 50">
            <a:extLst>
              <a:ext uri="{FF2B5EF4-FFF2-40B4-BE49-F238E27FC236}">
                <a16:creationId xmlns:a16="http://schemas.microsoft.com/office/drawing/2014/main" id="{D82E0C17-8F37-400F-9CD8-25A6CA328067}"/>
              </a:ext>
            </a:extLst>
          </p:cNvPr>
          <p:cNvSpPr/>
          <p:nvPr/>
        </p:nvSpPr>
        <p:spPr bwMode="auto">
          <a:xfrm>
            <a:off x="3512562" y="4169043"/>
            <a:ext cx="304795" cy="304795"/>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400">
                <a:solidFill>
                  <a:schemeClr val="bg1"/>
                </a:solidFill>
              </a:rPr>
              <a:t>3</a:t>
            </a:r>
          </a:p>
        </p:txBody>
      </p:sp>
      <p:sp>
        <p:nvSpPr>
          <p:cNvPr id="52" name="Oval 51">
            <a:extLst>
              <a:ext uri="{FF2B5EF4-FFF2-40B4-BE49-F238E27FC236}">
                <a16:creationId xmlns:a16="http://schemas.microsoft.com/office/drawing/2014/main" id="{DC6B3E74-7E4B-472F-BD74-4F5B0E2044DE}"/>
              </a:ext>
            </a:extLst>
          </p:cNvPr>
          <p:cNvSpPr/>
          <p:nvPr/>
        </p:nvSpPr>
        <p:spPr bwMode="auto">
          <a:xfrm>
            <a:off x="7245578" y="5281409"/>
            <a:ext cx="304795" cy="304795"/>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400">
                <a:solidFill>
                  <a:schemeClr val="bg1"/>
                </a:solidFill>
              </a:rPr>
              <a:t>4</a:t>
            </a:r>
          </a:p>
        </p:txBody>
      </p:sp>
      <p:sp>
        <p:nvSpPr>
          <p:cNvPr id="3" name="Rectangle 2">
            <a:extLst>
              <a:ext uri="{FF2B5EF4-FFF2-40B4-BE49-F238E27FC236}">
                <a16:creationId xmlns:a16="http://schemas.microsoft.com/office/drawing/2014/main" id="{6EC3E794-2B69-4172-8787-F87B959B5EFE}"/>
              </a:ext>
            </a:extLst>
          </p:cNvPr>
          <p:cNvSpPr/>
          <p:nvPr/>
        </p:nvSpPr>
        <p:spPr bwMode="auto">
          <a:xfrm rot="16200000">
            <a:off x="35440" y="4806833"/>
            <a:ext cx="1681728" cy="175259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4" name="Picture 3" descr="36J24_510__sgl_stage.png">
            <a:extLst>
              <a:ext uri="{FF2B5EF4-FFF2-40B4-BE49-F238E27FC236}">
                <a16:creationId xmlns:a16="http://schemas.microsoft.com/office/drawing/2014/main" id="{46D1A25D-4BA3-48E5-8F2A-ABDD9BBC3BCF}"/>
              </a:ext>
            </a:extLst>
          </p:cNvPr>
          <p:cNvPicPr>
            <a:picLocks noChangeAspect="1"/>
          </p:cNvPicPr>
          <p:nvPr/>
        </p:nvPicPr>
        <p:blipFill>
          <a:blip r:embed="rId4" cstate="print"/>
          <a:stretch>
            <a:fillRect/>
          </a:stretch>
        </p:blipFill>
        <p:spPr>
          <a:xfrm>
            <a:off x="454212" y="4935762"/>
            <a:ext cx="1066800" cy="1164220"/>
          </a:xfrm>
          <a:prstGeom prst="rect">
            <a:avLst/>
          </a:prstGeom>
        </p:spPr>
      </p:pic>
      <p:sp>
        <p:nvSpPr>
          <p:cNvPr id="5" name="Title 1">
            <a:extLst>
              <a:ext uri="{FF2B5EF4-FFF2-40B4-BE49-F238E27FC236}">
                <a16:creationId xmlns:a16="http://schemas.microsoft.com/office/drawing/2014/main" id="{D63A81CF-A907-423F-BD9F-824997AB6618}"/>
              </a:ext>
            </a:extLst>
          </p:cNvPr>
          <p:cNvSpPr txBox="1">
            <a:spLocks/>
          </p:cNvSpPr>
          <p:nvPr/>
        </p:nvSpPr>
        <p:spPr bwMode="auto">
          <a:xfrm>
            <a:off x="473636" y="6179612"/>
            <a:ext cx="1066800" cy="339056"/>
          </a:xfrm>
          <a:prstGeom prst="rect">
            <a:avLst/>
          </a:prstGeom>
          <a:noFill/>
          <a:ln w="9525">
            <a:noFill/>
            <a:miter lim="800000"/>
            <a:headEnd/>
            <a:tailEnd/>
          </a:ln>
          <a:effectLst/>
        </p:spPr>
        <p:txBody>
          <a:bodyPr vert="horz" wrap="square" lIns="91440" tIns="45720" rIns="91440" bIns="45720" numCol="1" anchor="b" anchorCtr="0" compatLnSpc="1"/>
          <a:lstStyle>
            <a:lvl1pPr algn="l" rtl="0" eaLnBrk="1" fontAlgn="base" hangingPunct="1">
              <a:lnSpc>
                <a:spcPct val="85000"/>
              </a:lnSpc>
              <a:spcBef>
                <a:spcPct val="0"/>
              </a:spcBef>
              <a:spcAft>
                <a:spcPct val="0"/>
              </a:spcAft>
              <a:defRPr sz="2800" b="0" i="0" u="none" cap="none" spc="0">
                <a:ln>
                  <a:noFill/>
                </a:ln>
                <a:solidFill>
                  <a:schemeClr val="accent1"/>
                </a:solidFill>
                <a:effectLst/>
                <a:latin typeface="+mj-lt"/>
                <a:ea typeface="+mj-ea"/>
                <a:cs typeface="+mj-cs"/>
              </a:defRPr>
            </a:lvl1pPr>
            <a:lvl2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a:lstStyle>
          <a:p>
            <a:pPr algn="ctr"/>
            <a:r>
              <a:rPr lang="en-US" sz="1200" b="1" i="1">
                <a:solidFill>
                  <a:schemeClr val="tx1"/>
                </a:solidFill>
                <a:effectLst/>
              </a:rPr>
              <a:t>36J Series Gas Valve</a:t>
            </a:r>
          </a:p>
        </p:txBody>
      </p:sp>
    </p:spTree>
    <p:extLst>
      <p:ext uri="{BB962C8B-B14F-4D97-AF65-F5344CB8AC3E}">
        <p14:creationId xmlns:p14="http://schemas.microsoft.com/office/powerpoint/2010/main" val="399469313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031">
            <a:extLst>
              <a:ext uri="{FF2B5EF4-FFF2-40B4-BE49-F238E27FC236}">
                <a16:creationId xmlns:a16="http://schemas.microsoft.com/office/drawing/2014/main" id="{087FFCA5-BB7B-486E-B280-A17301FD50DD}"/>
              </a:ext>
            </a:extLst>
          </p:cNvPr>
          <p:cNvSpPr>
            <a:spLocks noGrp="1" noChangeArrowheads="1"/>
          </p:cNvSpPr>
          <p:nvPr>
            <p:ph type="title"/>
          </p:nvPr>
        </p:nvSpPr>
        <p:spPr>
          <a:xfrm>
            <a:off x="393700" y="162560"/>
            <a:ext cx="8356600" cy="820103"/>
          </a:xfrm>
        </p:spPr>
        <p:txBody>
          <a:bodyPr>
            <a:normAutofit/>
          </a:bodyPr>
          <a:lstStyle/>
          <a:p>
            <a:pPr>
              <a:defRPr/>
            </a:pPr>
            <a:r>
              <a:rPr lang="en-US" b="1"/>
              <a:t>Troubleshooting In-line Gas Regulators</a:t>
            </a:r>
          </a:p>
        </p:txBody>
      </p:sp>
      <p:sp>
        <p:nvSpPr>
          <p:cNvPr id="117" name="Rectangle 3">
            <a:extLst>
              <a:ext uri="{FF2B5EF4-FFF2-40B4-BE49-F238E27FC236}">
                <a16:creationId xmlns:a16="http://schemas.microsoft.com/office/drawing/2014/main" id="{D44D734D-3A54-4545-98B3-AA59BCA85461}"/>
              </a:ext>
            </a:extLst>
          </p:cNvPr>
          <p:cNvSpPr txBox="1">
            <a:spLocks noChangeArrowheads="1"/>
          </p:cNvSpPr>
          <p:nvPr/>
        </p:nvSpPr>
        <p:spPr bwMode="auto">
          <a:xfrm>
            <a:off x="355014" y="1371600"/>
            <a:ext cx="7341186" cy="19153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a:spcBef>
                <a:spcPts val="0"/>
              </a:spcBef>
              <a:spcAft>
                <a:spcPts val="0"/>
              </a:spcAft>
            </a:pPr>
            <a:r>
              <a:rPr lang="en-US" kern="0"/>
              <a:t>The regulator spring is designed to maintain a set pressure regardless of upstream fluctuation.</a:t>
            </a:r>
          </a:p>
          <a:p>
            <a:pPr marL="0" indent="0">
              <a:spcBef>
                <a:spcPts val="0"/>
              </a:spcBef>
              <a:spcAft>
                <a:spcPts val="0"/>
              </a:spcAft>
              <a:buNone/>
            </a:pPr>
            <a:endParaRPr lang="en-US" sz="800" kern="0"/>
          </a:p>
          <a:p>
            <a:pPr>
              <a:spcBef>
                <a:spcPts val="0"/>
              </a:spcBef>
              <a:spcAft>
                <a:spcPts val="0"/>
              </a:spcAft>
            </a:pPr>
            <a:r>
              <a:rPr lang="en-US" kern="0"/>
              <a:t>As the supply pressure increases, it puts back-pressure on the diaphragm and spring, forcing the valve to close.</a:t>
            </a:r>
          </a:p>
        </p:txBody>
      </p:sp>
      <p:grpSp>
        <p:nvGrpSpPr>
          <p:cNvPr id="118" name="Group 117">
            <a:extLst>
              <a:ext uri="{FF2B5EF4-FFF2-40B4-BE49-F238E27FC236}">
                <a16:creationId xmlns:a16="http://schemas.microsoft.com/office/drawing/2014/main" id="{14C69FF8-2859-476E-AEC8-4AA2BE5B34BF}"/>
              </a:ext>
            </a:extLst>
          </p:cNvPr>
          <p:cNvGrpSpPr/>
          <p:nvPr/>
        </p:nvGrpSpPr>
        <p:grpSpPr>
          <a:xfrm>
            <a:off x="890431" y="2763481"/>
            <a:ext cx="6898909" cy="3940306"/>
            <a:chOff x="188782" y="971550"/>
            <a:chExt cx="8938796" cy="5105400"/>
          </a:xfrm>
        </p:grpSpPr>
        <p:sp>
          <p:nvSpPr>
            <p:cNvPr id="119" name="Rectangle 1026">
              <a:extLst>
                <a:ext uri="{FF2B5EF4-FFF2-40B4-BE49-F238E27FC236}">
                  <a16:creationId xmlns:a16="http://schemas.microsoft.com/office/drawing/2014/main" id="{B22CA43C-9945-491C-AB2E-112A3E8F3164}"/>
                </a:ext>
              </a:extLst>
            </p:cNvPr>
            <p:cNvSpPr>
              <a:spLocks noChangeArrowheads="1"/>
            </p:cNvSpPr>
            <p:nvPr/>
          </p:nvSpPr>
          <p:spPr bwMode="auto">
            <a:xfrm>
              <a:off x="3886200" y="3943350"/>
              <a:ext cx="1524000" cy="1524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a:p>
          </p:txBody>
        </p:sp>
        <p:sp>
          <p:nvSpPr>
            <p:cNvPr id="120" name="Rectangle 1027">
              <a:extLst>
                <a:ext uri="{FF2B5EF4-FFF2-40B4-BE49-F238E27FC236}">
                  <a16:creationId xmlns:a16="http://schemas.microsoft.com/office/drawing/2014/main" id="{621EBA5D-D86A-4A02-A3FB-05EC8394040B}"/>
                </a:ext>
              </a:extLst>
            </p:cNvPr>
            <p:cNvSpPr>
              <a:spLocks noChangeArrowheads="1"/>
            </p:cNvSpPr>
            <p:nvPr/>
          </p:nvSpPr>
          <p:spPr bwMode="auto">
            <a:xfrm>
              <a:off x="3886200" y="3867150"/>
              <a:ext cx="1600200" cy="304800"/>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121" name="Line 1028">
              <a:extLst>
                <a:ext uri="{FF2B5EF4-FFF2-40B4-BE49-F238E27FC236}">
                  <a16:creationId xmlns:a16="http://schemas.microsoft.com/office/drawing/2014/main" id="{37A6BF46-7E60-48A1-B00D-0BB3FC7AF9EA}"/>
                </a:ext>
              </a:extLst>
            </p:cNvPr>
            <p:cNvSpPr>
              <a:spLocks noChangeShapeType="1"/>
            </p:cNvSpPr>
            <p:nvPr/>
          </p:nvSpPr>
          <p:spPr bwMode="auto">
            <a:xfrm>
              <a:off x="4419600" y="4933950"/>
              <a:ext cx="2971800" cy="0"/>
            </a:xfrm>
            <a:prstGeom prst="line">
              <a:avLst/>
            </a:prstGeom>
            <a:noFill/>
            <a:ln w="28575">
              <a:solidFill>
                <a:srgbClr val="99CCFF"/>
              </a:solidFill>
              <a:round/>
              <a:headEnd/>
              <a:tailEnd type="triangle" w="med" len="med"/>
            </a:ln>
            <a:effectLst/>
          </p:spPr>
          <p:txBody>
            <a:bodyPr wrap="none" anchor="ctr"/>
            <a:lstStyle/>
            <a:p>
              <a:pPr>
                <a:defRPr/>
              </a:pPr>
              <a:endParaRPr lang="en-US"/>
            </a:p>
          </p:txBody>
        </p:sp>
        <p:sp>
          <p:nvSpPr>
            <p:cNvPr id="124" name="AutoShape 1030">
              <a:extLst>
                <a:ext uri="{FF2B5EF4-FFF2-40B4-BE49-F238E27FC236}">
                  <a16:creationId xmlns:a16="http://schemas.microsoft.com/office/drawing/2014/main" id="{F30ABE58-67D8-49A6-B4F8-659CD29B3B7B}"/>
                </a:ext>
              </a:extLst>
            </p:cNvPr>
            <p:cNvSpPr>
              <a:spLocks noChangeArrowheads="1"/>
            </p:cNvSpPr>
            <p:nvPr/>
          </p:nvSpPr>
          <p:spPr bwMode="auto">
            <a:xfrm>
              <a:off x="2819400" y="4324350"/>
              <a:ext cx="3582988" cy="1600200"/>
            </a:xfrm>
            <a:prstGeom prst="roundRect">
              <a:avLst>
                <a:gd name="adj" fmla="val 16667"/>
              </a:avLst>
            </a:prstGeom>
            <a:noFill/>
            <a:ln w="28575">
              <a:solidFill>
                <a:schemeClr val="folHlink"/>
              </a:solidFill>
              <a:round/>
              <a:headEnd/>
              <a:tailEnd/>
            </a:ln>
            <a:effectLst/>
          </p:spPr>
          <p:txBody>
            <a:bodyPr wrap="none" anchor="ctr"/>
            <a:lstStyle/>
            <a:p>
              <a:pPr>
                <a:defRPr/>
              </a:pPr>
              <a:endParaRPr lang="en-US"/>
            </a:p>
          </p:txBody>
        </p:sp>
        <p:sp>
          <p:nvSpPr>
            <p:cNvPr id="125" name="AutoShape 1031">
              <a:extLst>
                <a:ext uri="{FF2B5EF4-FFF2-40B4-BE49-F238E27FC236}">
                  <a16:creationId xmlns:a16="http://schemas.microsoft.com/office/drawing/2014/main" id="{F5FAC74B-543D-4129-99AF-340E6F03841C}"/>
                </a:ext>
              </a:extLst>
            </p:cNvPr>
            <p:cNvSpPr>
              <a:spLocks noChangeArrowheads="1"/>
            </p:cNvSpPr>
            <p:nvPr/>
          </p:nvSpPr>
          <p:spPr bwMode="auto">
            <a:xfrm>
              <a:off x="1600200" y="3333750"/>
              <a:ext cx="6019800" cy="990600"/>
            </a:xfrm>
            <a:prstGeom prst="roundRect">
              <a:avLst>
                <a:gd name="adj" fmla="val 16667"/>
              </a:avLst>
            </a:prstGeom>
            <a:noFill/>
            <a:ln w="28575">
              <a:solidFill>
                <a:schemeClr val="folHlink"/>
              </a:solidFill>
              <a:round/>
              <a:headEnd/>
              <a:tailEnd/>
            </a:ln>
            <a:effectLst/>
          </p:spPr>
          <p:txBody>
            <a:bodyPr wrap="none" anchor="ctr"/>
            <a:lstStyle/>
            <a:p>
              <a:pPr>
                <a:defRPr/>
              </a:pPr>
              <a:endParaRPr lang="en-US"/>
            </a:p>
          </p:txBody>
        </p:sp>
        <p:sp>
          <p:nvSpPr>
            <p:cNvPr id="126" name="AutoShape 1032">
              <a:extLst>
                <a:ext uri="{FF2B5EF4-FFF2-40B4-BE49-F238E27FC236}">
                  <a16:creationId xmlns:a16="http://schemas.microsoft.com/office/drawing/2014/main" id="{B5D341B8-22E8-4C15-9B7A-CC6710C707A8}"/>
                </a:ext>
              </a:extLst>
            </p:cNvPr>
            <p:cNvSpPr>
              <a:spLocks noChangeArrowheads="1"/>
            </p:cNvSpPr>
            <p:nvPr/>
          </p:nvSpPr>
          <p:spPr bwMode="auto">
            <a:xfrm flipV="1">
              <a:off x="3048000" y="1885950"/>
              <a:ext cx="3200400" cy="14478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folHlink"/>
              </a:solidFill>
              <a:miter lim="800000"/>
              <a:headEnd/>
              <a:tailEnd/>
            </a:ln>
            <a:effectLst/>
          </p:spPr>
          <p:txBody>
            <a:bodyPr wrap="none" anchor="ctr"/>
            <a:lstStyle/>
            <a:p>
              <a:pPr>
                <a:defRPr/>
              </a:pPr>
              <a:endParaRPr lang="en-US"/>
            </a:p>
          </p:txBody>
        </p:sp>
        <p:sp>
          <p:nvSpPr>
            <p:cNvPr id="127" name="Rectangle 1033">
              <a:extLst>
                <a:ext uri="{FF2B5EF4-FFF2-40B4-BE49-F238E27FC236}">
                  <a16:creationId xmlns:a16="http://schemas.microsoft.com/office/drawing/2014/main" id="{1819B46D-6AE8-4AED-BBD8-B6894218AE50}"/>
                </a:ext>
              </a:extLst>
            </p:cNvPr>
            <p:cNvSpPr>
              <a:spLocks noChangeArrowheads="1"/>
            </p:cNvSpPr>
            <p:nvPr/>
          </p:nvSpPr>
          <p:spPr bwMode="auto">
            <a:xfrm>
              <a:off x="6402388" y="4629150"/>
              <a:ext cx="531812" cy="990600"/>
            </a:xfrm>
            <a:prstGeom prst="rect">
              <a:avLst/>
            </a:prstGeom>
            <a:gradFill rotWithShape="0">
              <a:gsLst>
                <a:gs pos="0">
                  <a:schemeClr val="folHlink">
                    <a:gamma/>
                    <a:shade val="76078"/>
                    <a:invGamma/>
                  </a:schemeClr>
                </a:gs>
                <a:gs pos="50000">
                  <a:schemeClr val="folHlink"/>
                </a:gs>
                <a:gs pos="100000">
                  <a:schemeClr val="folHlink">
                    <a:gamma/>
                    <a:shade val="76078"/>
                    <a:invGamma/>
                  </a:schemeClr>
                </a:gs>
              </a:gsLst>
              <a:lin ang="5400000" scaled="1"/>
            </a:gradFill>
            <a:ln w="9525">
              <a:solidFill>
                <a:schemeClr val="tx1"/>
              </a:solidFill>
              <a:miter lim="800000"/>
              <a:headEnd/>
              <a:tailEnd/>
            </a:ln>
            <a:effectLst/>
          </p:spPr>
          <p:txBody>
            <a:bodyPr wrap="none" anchor="ctr"/>
            <a:lstStyle/>
            <a:p>
              <a:pPr>
                <a:defRPr/>
              </a:pPr>
              <a:endParaRPr lang="en-US"/>
            </a:p>
          </p:txBody>
        </p:sp>
        <p:sp>
          <p:nvSpPr>
            <p:cNvPr id="128" name="Line 1034">
              <a:extLst>
                <a:ext uri="{FF2B5EF4-FFF2-40B4-BE49-F238E27FC236}">
                  <a16:creationId xmlns:a16="http://schemas.microsoft.com/office/drawing/2014/main" id="{96E15727-2F3C-47E5-A824-FB0813DB3025}"/>
                </a:ext>
              </a:extLst>
            </p:cNvPr>
            <p:cNvSpPr>
              <a:spLocks noChangeShapeType="1"/>
            </p:cNvSpPr>
            <p:nvPr/>
          </p:nvSpPr>
          <p:spPr bwMode="auto">
            <a:xfrm>
              <a:off x="2819400" y="4629150"/>
              <a:ext cx="609600" cy="0"/>
            </a:xfrm>
            <a:prstGeom prst="line">
              <a:avLst/>
            </a:prstGeom>
            <a:noFill/>
            <a:ln w="57150">
              <a:solidFill>
                <a:schemeClr val="bg2"/>
              </a:solidFill>
              <a:round/>
              <a:headEnd/>
              <a:tailEnd/>
            </a:ln>
            <a:effectLst/>
          </p:spPr>
          <p:txBody>
            <a:bodyPr wrap="none" anchor="ctr"/>
            <a:lstStyle/>
            <a:p>
              <a:pPr>
                <a:defRPr/>
              </a:pPr>
              <a:endParaRPr lang="en-US"/>
            </a:p>
          </p:txBody>
        </p:sp>
        <p:sp>
          <p:nvSpPr>
            <p:cNvPr id="129" name="Line 1035">
              <a:extLst>
                <a:ext uri="{FF2B5EF4-FFF2-40B4-BE49-F238E27FC236}">
                  <a16:creationId xmlns:a16="http://schemas.microsoft.com/office/drawing/2014/main" id="{6A6D870C-DD72-4F2F-91E8-04D6A73D31CC}"/>
                </a:ext>
              </a:extLst>
            </p:cNvPr>
            <p:cNvSpPr>
              <a:spLocks noChangeShapeType="1"/>
            </p:cNvSpPr>
            <p:nvPr/>
          </p:nvSpPr>
          <p:spPr bwMode="auto">
            <a:xfrm>
              <a:off x="3429000" y="4629150"/>
              <a:ext cx="457200" cy="533400"/>
            </a:xfrm>
            <a:prstGeom prst="line">
              <a:avLst/>
            </a:prstGeom>
            <a:noFill/>
            <a:ln w="57150">
              <a:solidFill>
                <a:schemeClr val="bg2"/>
              </a:solidFill>
              <a:round/>
              <a:headEnd/>
              <a:tailEnd/>
            </a:ln>
            <a:effectLst/>
          </p:spPr>
          <p:txBody>
            <a:bodyPr wrap="none" anchor="ctr"/>
            <a:lstStyle/>
            <a:p>
              <a:pPr>
                <a:defRPr/>
              </a:pPr>
              <a:endParaRPr lang="en-US"/>
            </a:p>
          </p:txBody>
        </p:sp>
        <p:sp>
          <p:nvSpPr>
            <p:cNvPr id="130" name="Line 1036">
              <a:extLst>
                <a:ext uri="{FF2B5EF4-FFF2-40B4-BE49-F238E27FC236}">
                  <a16:creationId xmlns:a16="http://schemas.microsoft.com/office/drawing/2014/main" id="{7BFCBFED-069F-4A4E-9B85-B56A45459E24}"/>
                </a:ext>
              </a:extLst>
            </p:cNvPr>
            <p:cNvSpPr>
              <a:spLocks noChangeShapeType="1"/>
            </p:cNvSpPr>
            <p:nvPr/>
          </p:nvSpPr>
          <p:spPr bwMode="auto">
            <a:xfrm flipH="1">
              <a:off x="5791200" y="5619750"/>
              <a:ext cx="611188" cy="0"/>
            </a:xfrm>
            <a:prstGeom prst="line">
              <a:avLst/>
            </a:prstGeom>
            <a:noFill/>
            <a:ln w="57150">
              <a:solidFill>
                <a:schemeClr val="bg2"/>
              </a:solidFill>
              <a:round/>
              <a:headEnd/>
              <a:tailEnd/>
            </a:ln>
            <a:effectLst/>
          </p:spPr>
          <p:txBody>
            <a:bodyPr wrap="none" anchor="ctr"/>
            <a:lstStyle/>
            <a:p>
              <a:pPr>
                <a:defRPr/>
              </a:pPr>
              <a:endParaRPr lang="en-US"/>
            </a:p>
          </p:txBody>
        </p:sp>
        <p:sp>
          <p:nvSpPr>
            <p:cNvPr id="131" name="Line 1037">
              <a:extLst>
                <a:ext uri="{FF2B5EF4-FFF2-40B4-BE49-F238E27FC236}">
                  <a16:creationId xmlns:a16="http://schemas.microsoft.com/office/drawing/2014/main" id="{41C24CE6-3318-4647-AA26-D74711EB941A}"/>
                </a:ext>
              </a:extLst>
            </p:cNvPr>
            <p:cNvSpPr>
              <a:spLocks noChangeShapeType="1"/>
            </p:cNvSpPr>
            <p:nvPr/>
          </p:nvSpPr>
          <p:spPr bwMode="auto">
            <a:xfrm flipH="1" flipV="1">
              <a:off x="5334000" y="5162550"/>
              <a:ext cx="533400" cy="457200"/>
            </a:xfrm>
            <a:prstGeom prst="line">
              <a:avLst/>
            </a:prstGeom>
            <a:noFill/>
            <a:ln w="57150">
              <a:solidFill>
                <a:schemeClr val="bg2"/>
              </a:solidFill>
              <a:round/>
              <a:headEnd/>
              <a:tailEnd/>
            </a:ln>
            <a:effectLst/>
          </p:spPr>
          <p:txBody>
            <a:bodyPr wrap="none" anchor="ctr"/>
            <a:lstStyle/>
            <a:p>
              <a:pPr>
                <a:defRPr/>
              </a:pPr>
              <a:endParaRPr lang="en-US"/>
            </a:p>
          </p:txBody>
        </p:sp>
        <p:sp>
          <p:nvSpPr>
            <p:cNvPr id="132" name="Rectangle 1038">
              <a:extLst>
                <a:ext uri="{FF2B5EF4-FFF2-40B4-BE49-F238E27FC236}">
                  <a16:creationId xmlns:a16="http://schemas.microsoft.com/office/drawing/2014/main" id="{F2D32ED2-117A-45F7-965C-9C13E0244670}"/>
                </a:ext>
              </a:extLst>
            </p:cNvPr>
            <p:cNvSpPr>
              <a:spLocks noChangeArrowheads="1"/>
            </p:cNvSpPr>
            <p:nvPr/>
          </p:nvSpPr>
          <p:spPr bwMode="auto">
            <a:xfrm>
              <a:off x="3810000" y="5086350"/>
              <a:ext cx="457200" cy="152400"/>
            </a:xfrm>
            <a:prstGeom prst="rect">
              <a:avLst/>
            </a:prstGeom>
            <a:solidFill>
              <a:schemeClr val="bg2"/>
            </a:solidFill>
            <a:ln w="9525">
              <a:solidFill>
                <a:schemeClr val="tx1"/>
              </a:solidFill>
              <a:miter lim="800000"/>
              <a:headEnd/>
              <a:tailEnd/>
            </a:ln>
            <a:effectLst/>
          </p:spPr>
          <p:txBody>
            <a:bodyPr wrap="none" anchor="ctr"/>
            <a:lstStyle/>
            <a:p>
              <a:pPr>
                <a:defRPr/>
              </a:pPr>
              <a:endParaRPr lang="en-US"/>
            </a:p>
          </p:txBody>
        </p:sp>
        <p:sp>
          <p:nvSpPr>
            <p:cNvPr id="133" name="Rectangle 1039">
              <a:extLst>
                <a:ext uri="{FF2B5EF4-FFF2-40B4-BE49-F238E27FC236}">
                  <a16:creationId xmlns:a16="http://schemas.microsoft.com/office/drawing/2014/main" id="{74F52F57-2B7C-4971-9DAD-133B856A63E7}"/>
                </a:ext>
              </a:extLst>
            </p:cNvPr>
            <p:cNvSpPr>
              <a:spLocks noChangeArrowheads="1"/>
            </p:cNvSpPr>
            <p:nvPr/>
          </p:nvSpPr>
          <p:spPr bwMode="auto">
            <a:xfrm>
              <a:off x="4953000" y="5086350"/>
              <a:ext cx="457200" cy="152400"/>
            </a:xfrm>
            <a:prstGeom prst="rect">
              <a:avLst/>
            </a:prstGeom>
            <a:solidFill>
              <a:schemeClr val="bg2"/>
            </a:solidFill>
            <a:ln w="9525">
              <a:solidFill>
                <a:schemeClr val="tx1"/>
              </a:solidFill>
              <a:miter lim="800000"/>
              <a:headEnd/>
              <a:tailEnd/>
            </a:ln>
            <a:effectLst/>
          </p:spPr>
          <p:txBody>
            <a:bodyPr wrap="none" anchor="ctr"/>
            <a:lstStyle/>
            <a:p>
              <a:pPr>
                <a:defRPr/>
              </a:pPr>
              <a:endParaRPr lang="en-US"/>
            </a:p>
          </p:txBody>
        </p:sp>
        <p:sp>
          <p:nvSpPr>
            <p:cNvPr id="134" name="Rectangle 1040">
              <a:extLst>
                <a:ext uri="{FF2B5EF4-FFF2-40B4-BE49-F238E27FC236}">
                  <a16:creationId xmlns:a16="http://schemas.microsoft.com/office/drawing/2014/main" id="{2C6C322D-E8E7-4A37-9AE7-BE1A7A16B0B3}"/>
                </a:ext>
              </a:extLst>
            </p:cNvPr>
            <p:cNvSpPr>
              <a:spLocks noChangeArrowheads="1"/>
            </p:cNvSpPr>
            <p:nvPr/>
          </p:nvSpPr>
          <p:spPr bwMode="auto">
            <a:xfrm>
              <a:off x="4116388" y="5467350"/>
              <a:ext cx="989012" cy="152400"/>
            </a:xfrm>
            <a:prstGeom prst="rect">
              <a:avLst/>
            </a:prstGeom>
            <a:gradFill rotWithShape="0">
              <a:gsLst>
                <a:gs pos="0">
                  <a:schemeClr val="tx1"/>
                </a:gs>
                <a:gs pos="50000">
                  <a:schemeClr val="bg2"/>
                </a:gs>
                <a:gs pos="100000">
                  <a:schemeClr val="tx1"/>
                </a:gs>
              </a:gsLst>
              <a:lin ang="0" scaled="1"/>
            </a:gradFill>
            <a:ln w="9525">
              <a:solidFill>
                <a:schemeClr val="tx1"/>
              </a:solidFill>
              <a:miter lim="800000"/>
              <a:headEnd/>
              <a:tailEnd/>
            </a:ln>
            <a:effectLst/>
          </p:spPr>
          <p:txBody>
            <a:bodyPr wrap="none" anchor="ctr"/>
            <a:lstStyle/>
            <a:p>
              <a:pPr>
                <a:defRPr/>
              </a:pPr>
              <a:endParaRPr lang="en-US"/>
            </a:p>
          </p:txBody>
        </p:sp>
        <p:sp>
          <p:nvSpPr>
            <p:cNvPr id="135" name="Rectangle 1041">
              <a:extLst>
                <a:ext uri="{FF2B5EF4-FFF2-40B4-BE49-F238E27FC236}">
                  <a16:creationId xmlns:a16="http://schemas.microsoft.com/office/drawing/2014/main" id="{D0D360B8-C3DC-4517-8F29-FF3EA9F61D02}"/>
                </a:ext>
              </a:extLst>
            </p:cNvPr>
            <p:cNvSpPr>
              <a:spLocks noChangeArrowheads="1"/>
            </p:cNvSpPr>
            <p:nvPr/>
          </p:nvSpPr>
          <p:spPr bwMode="auto">
            <a:xfrm>
              <a:off x="4572000" y="1428750"/>
              <a:ext cx="152400" cy="6096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a:p>
          </p:txBody>
        </p:sp>
        <p:sp>
          <p:nvSpPr>
            <p:cNvPr id="136" name="AutoShape 1042">
              <a:extLst>
                <a:ext uri="{FF2B5EF4-FFF2-40B4-BE49-F238E27FC236}">
                  <a16:creationId xmlns:a16="http://schemas.microsoft.com/office/drawing/2014/main" id="{B1858CF7-8DCB-418E-9108-20219A4F400B}"/>
                </a:ext>
              </a:extLst>
            </p:cNvPr>
            <p:cNvSpPr>
              <a:spLocks noChangeArrowheads="1"/>
            </p:cNvSpPr>
            <p:nvPr/>
          </p:nvSpPr>
          <p:spPr bwMode="auto">
            <a:xfrm flipV="1">
              <a:off x="4572000" y="2038350"/>
              <a:ext cx="152400" cy="152400"/>
            </a:xfrm>
            <a:prstGeom prst="triangle">
              <a:avLst>
                <a:gd name="adj" fmla="val 50000"/>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a:p>
          </p:txBody>
        </p:sp>
        <p:sp>
          <p:nvSpPr>
            <p:cNvPr id="137" name="Rectangle 1043">
              <a:extLst>
                <a:ext uri="{FF2B5EF4-FFF2-40B4-BE49-F238E27FC236}">
                  <a16:creationId xmlns:a16="http://schemas.microsoft.com/office/drawing/2014/main" id="{9AFE7EFA-BD42-41F3-BD13-5B6C53230BE8}"/>
                </a:ext>
              </a:extLst>
            </p:cNvPr>
            <p:cNvSpPr>
              <a:spLocks noChangeArrowheads="1"/>
            </p:cNvSpPr>
            <p:nvPr/>
          </p:nvSpPr>
          <p:spPr bwMode="auto">
            <a:xfrm>
              <a:off x="4419600" y="1733550"/>
              <a:ext cx="458788" cy="152400"/>
            </a:xfrm>
            <a:prstGeom prst="rect">
              <a:avLst/>
            </a:prstGeom>
            <a:gradFill rotWithShape="0">
              <a:gsLst>
                <a:gs pos="0">
                  <a:srgbClr val="FFCC00">
                    <a:gamma/>
                    <a:shade val="46275"/>
                    <a:invGamma/>
                  </a:srgbClr>
                </a:gs>
                <a:gs pos="50000">
                  <a:srgbClr val="FFCC00"/>
                </a:gs>
                <a:gs pos="100000">
                  <a:srgbClr val="FFCC00">
                    <a:gamma/>
                    <a:shade val="46275"/>
                    <a:invGamma/>
                  </a:srgbClr>
                </a:gs>
              </a:gsLst>
              <a:lin ang="0" scaled="1"/>
            </a:gradFill>
            <a:ln w="9525">
              <a:solidFill>
                <a:schemeClr val="tx1"/>
              </a:solidFill>
              <a:miter lim="800000"/>
              <a:headEnd/>
              <a:tailEnd/>
            </a:ln>
            <a:effectLst/>
          </p:spPr>
          <p:txBody>
            <a:bodyPr wrap="none" anchor="ctr"/>
            <a:lstStyle/>
            <a:p>
              <a:pPr>
                <a:defRPr/>
              </a:pPr>
              <a:endParaRPr lang="en-US"/>
            </a:p>
          </p:txBody>
        </p:sp>
        <p:sp>
          <p:nvSpPr>
            <p:cNvPr id="138" name="Rectangle 1044">
              <a:extLst>
                <a:ext uri="{FF2B5EF4-FFF2-40B4-BE49-F238E27FC236}">
                  <a16:creationId xmlns:a16="http://schemas.microsoft.com/office/drawing/2014/main" id="{CAFAD4DC-C67A-4A9F-AF8B-525C6FC4C8D2}"/>
                </a:ext>
              </a:extLst>
            </p:cNvPr>
            <p:cNvSpPr>
              <a:spLocks noChangeArrowheads="1"/>
            </p:cNvSpPr>
            <p:nvPr/>
          </p:nvSpPr>
          <p:spPr bwMode="auto">
            <a:xfrm>
              <a:off x="4343400" y="1276350"/>
              <a:ext cx="609600" cy="228600"/>
            </a:xfrm>
            <a:prstGeom prst="rect">
              <a:avLst/>
            </a:prstGeom>
            <a:gradFill rotWithShape="0">
              <a:gsLst>
                <a:gs pos="0">
                  <a:srgbClr val="FFCC99"/>
                </a:gs>
                <a:gs pos="50000">
                  <a:srgbClr val="FFFFCC"/>
                </a:gs>
                <a:gs pos="100000">
                  <a:srgbClr val="FFCC99"/>
                </a:gs>
              </a:gsLst>
              <a:lin ang="0" scaled="1"/>
            </a:gradFill>
            <a:ln w="9525">
              <a:solidFill>
                <a:schemeClr val="tx1"/>
              </a:solidFill>
              <a:miter lim="800000"/>
              <a:headEnd/>
              <a:tailEnd/>
            </a:ln>
            <a:effectLst/>
          </p:spPr>
          <p:txBody>
            <a:bodyPr wrap="none" anchor="ctr"/>
            <a:lstStyle/>
            <a:p>
              <a:pPr>
                <a:defRPr/>
              </a:pPr>
              <a:endParaRPr lang="en-US"/>
            </a:p>
          </p:txBody>
        </p:sp>
        <p:sp>
          <p:nvSpPr>
            <p:cNvPr id="139" name="Rectangle 1045">
              <a:extLst>
                <a:ext uri="{FF2B5EF4-FFF2-40B4-BE49-F238E27FC236}">
                  <a16:creationId xmlns:a16="http://schemas.microsoft.com/office/drawing/2014/main" id="{53FEC818-15A8-4AF3-A887-F75EE6238EBE}"/>
                </a:ext>
              </a:extLst>
            </p:cNvPr>
            <p:cNvSpPr>
              <a:spLocks noChangeArrowheads="1"/>
            </p:cNvSpPr>
            <p:nvPr/>
          </p:nvSpPr>
          <p:spPr bwMode="auto">
            <a:xfrm>
              <a:off x="4419600" y="2190750"/>
              <a:ext cx="458788"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a:p>
          </p:txBody>
        </p:sp>
        <p:sp>
          <p:nvSpPr>
            <p:cNvPr id="140" name="Line 1046">
              <a:extLst>
                <a:ext uri="{FF2B5EF4-FFF2-40B4-BE49-F238E27FC236}">
                  <a16:creationId xmlns:a16="http://schemas.microsoft.com/office/drawing/2014/main" id="{85DD62F5-E45A-4748-B00C-94116170D8CD}"/>
                </a:ext>
              </a:extLst>
            </p:cNvPr>
            <p:cNvSpPr>
              <a:spLocks noChangeShapeType="1"/>
            </p:cNvSpPr>
            <p:nvPr/>
          </p:nvSpPr>
          <p:spPr bwMode="auto">
            <a:xfrm>
              <a:off x="4419600" y="2266950"/>
              <a:ext cx="458788" cy="0"/>
            </a:xfrm>
            <a:prstGeom prst="line">
              <a:avLst/>
            </a:prstGeom>
            <a:noFill/>
            <a:ln w="28575">
              <a:solidFill>
                <a:schemeClr val="tx1"/>
              </a:solidFill>
              <a:round/>
              <a:headEnd/>
              <a:tailEnd/>
            </a:ln>
            <a:effectLst/>
          </p:spPr>
          <p:txBody>
            <a:bodyPr wrap="none" anchor="ctr"/>
            <a:lstStyle/>
            <a:p>
              <a:pPr>
                <a:defRPr/>
              </a:pPr>
              <a:endParaRPr lang="en-US"/>
            </a:p>
          </p:txBody>
        </p:sp>
        <p:sp>
          <p:nvSpPr>
            <p:cNvPr id="141" name="Line 1047">
              <a:extLst>
                <a:ext uri="{FF2B5EF4-FFF2-40B4-BE49-F238E27FC236}">
                  <a16:creationId xmlns:a16="http://schemas.microsoft.com/office/drawing/2014/main" id="{4D239775-EBA9-47FB-8F4B-3469D3911AFE}"/>
                </a:ext>
              </a:extLst>
            </p:cNvPr>
            <p:cNvSpPr>
              <a:spLocks noChangeShapeType="1"/>
            </p:cNvSpPr>
            <p:nvPr/>
          </p:nvSpPr>
          <p:spPr bwMode="auto">
            <a:xfrm>
              <a:off x="4419600" y="2266950"/>
              <a:ext cx="458788" cy="152400"/>
            </a:xfrm>
            <a:prstGeom prst="line">
              <a:avLst/>
            </a:prstGeom>
            <a:noFill/>
            <a:ln w="28575">
              <a:solidFill>
                <a:schemeClr val="tx1"/>
              </a:solidFill>
              <a:round/>
              <a:headEnd/>
              <a:tailEnd/>
            </a:ln>
            <a:effectLst/>
          </p:spPr>
          <p:txBody>
            <a:bodyPr wrap="none" anchor="ctr"/>
            <a:lstStyle/>
            <a:p>
              <a:pPr>
                <a:defRPr/>
              </a:pPr>
              <a:endParaRPr lang="en-US"/>
            </a:p>
          </p:txBody>
        </p:sp>
        <p:sp>
          <p:nvSpPr>
            <p:cNvPr id="142" name="Line 1048">
              <a:extLst>
                <a:ext uri="{FF2B5EF4-FFF2-40B4-BE49-F238E27FC236}">
                  <a16:creationId xmlns:a16="http://schemas.microsoft.com/office/drawing/2014/main" id="{922E4371-0A2F-4A65-8ACF-6F61C4AC5894}"/>
                </a:ext>
              </a:extLst>
            </p:cNvPr>
            <p:cNvSpPr>
              <a:spLocks noChangeShapeType="1"/>
            </p:cNvSpPr>
            <p:nvPr/>
          </p:nvSpPr>
          <p:spPr bwMode="auto">
            <a:xfrm>
              <a:off x="4419600" y="2419350"/>
              <a:ext cx="458788" cy="152400"/>
            </a:xfrm>
            <a:prstGeom prst="line">
              <a:avLst/>
            </a:prstGeom>
            <a:noFill/>
            <a:ln w="28575">
              <a:solidFill>
                <a:schemeClr val="tx1"/>
              </a:solidFill>
              <a:round/>
              <a:headEnd/>
              <a:tailEnd/>
            </a:ln>
            <a:effectLst/>
          </p:spPr>
          <p:txBody>
            <a:bodyPr wrap="none" anchor="ctr"/>
            <a:lstStyle/>
            <a:p>
              <a:pPr>
                <a:defRPr/>
              </a:pPr>
              <a:endParaRPr lang="en-US"/>
            </a:p>
          </p:txBody>
        </p:sp>
        <p:sp>
          <p:nvSpPr>
            <p:cNvPr id="143" name="Line 1049">
              <a:extLst>
                <a:ext uri="{FF2B5EF4-FFF2-40B4-BE49-F238E27FC236}">
                  <a16:creationId xmlns:a16="http://schemas.microsoft.com/office/drawing/2014/main" id="{319E4E4F-8D69-422A-AC62-1774905990B4}"/>
                </a:ext>
              </a:extLst>
            </p:cNvPr>
            <p:cNvSpPr>
              <a:spLocks noChangeShapeType="1"/>
            </p:cNvSpPr>
            <p:nvPr/>
          </p:nvSpPr>
          <p:spPr bwMode="auto">
            <a:xfrm>
              <a:off x="4419600" y="2571750"/>
              <a:ext cx="458788" cy="152400"/>
            </a:xfrm>
            <a:prstGeom prst="line">
              <a:avLst/>
            </a:prstGeom>
            <a:noFill/>
            <a:ln w="28575">
              <a:solidFill>
                <a:schemeClr val="tx1"/>
              </a:solidFill>
              <a:round/>
              <a:headEnd/>
              <a:tailEnd/>
            </a:ln>
            <a:effectLst/>
          </p:spPr>
          <p:txBody>
            <a:bodyPr wrap="none" anchor="ctr"/>
            <a:lstStyle/>
            <a:p>
              <a:pPr>
                <a:defRPr/>
              </a:pPr>
              <a:endParaRPr lang="en-US"/>
            </a:p>
          </p:txBody>
        </p:sp>
        <p:sp>
          <p:nvSpPr>
            <p:cNvPr id="144" name="Line 1050">
              <a:extLst>
                <a:ext uri="{FF2B5EF4-FFF2-40B4-BE49-F238E27FC236}">
                  <a16:creationId xmlns:a16="http://schemas.microsoft.com/office/drawing/2014/main" id="{2DF9B4BE-3077-4234-A762-1A58583AB2C7}"/>
                </a:ext>
              </a:extLst>
            </p:cNvPr>
            <p:cNvSpPr>
              <a:spLocks noChangeShapeType="1"/>
            </p:cNvSpPr>
            <p:nvPr/>
          </p:nvSpPr>
          <p:spPr bwMode="auto">
            <a:xfrm>
              <a:off x="4419600" y="2724150"/>
              <a:ext cx="458788" cy="152400"/>
            </a:xfrm>
            <a:prstGeom prst="line">
              <a:avLst/>
            </a:prstGeom>
            <a:noFill/>
            <a:ln w="28575">
              <a:solidFill>
                <a:schemeClr val="tx1"/>
              </a:solidFill>
              <a:round/>
              <a:headEnd/>
              <a:tailEnd/>
            </a:ln>
            <a:effectLst/>
          </p:spPr>
          <p:txBody>
            <a:bodyPr wrap="none" anchor="ctr"/>
            <a:lstStyle/>
            <a:p>
              <a:pPr>
                <a:defRPr/>
              </a:pPr>
              <a:endParaRPr lang="en-US"/>
            </a:p>
          </p:txBody>
        </p:sp>
        <p:sp>
          <p:nvSpPr>
            <p:cNvPr id="145" name="Line 1051">
              <a:extLst>
                <a:ext uri="{FF2B5EF4-FFF2-40B4-BE49-F238E27FC236}">
                  <a16:creationId xmlns:a16="http://schemas.microsoft.com/office/drawing/2014/main" id="{3AD2E826-6C44-4B0D-8D83-659FC4B2B4C9}"/>
                </a:ext>
              </a:extLst>
            </p:cNvPr>
            <p:cNvSpPr>
              <a:spLocks noChangeShapeType="1"/>
            </p:cNvSpPr>
            <p:nvPr/>
          </p:nvSpPr>
          <p:spPr bwMode="auto">
            <a:xfrm>
              <a:off x="4419600" y="2876550"/>
              <a:ext cx="458788" cy="0"/>
            </a:xfrm>
            <a:prstGeom prst="line">
              <a:avLst/>
            </a:prstGeom>
            <a:noFill/>
            <a:ln w="28575">
              <a:solidFill>
                <a:schemeClr val="tx1"/>
              </a:solidFill>
              <a:round/>
              <a:headEnd/>
              <a:tailEnd/>
            </a:ln>
            <a:effectLst/>
          </p:spPr>
          <p:txBody>
            <a:bodyPr wrap="none" anchor="ctr"/>
            <a:lstStyle/>
            <a:p>
              <a:pPr>
                <a:defRPr/>
              </a:pPr>
              <a:endParaRPr lang="en-US"/>
            </a:p>
          </p:txBody>
        </p:sp>
        <p:sp>
          <p:nvSpPr>
            <p:cNvPr id="146" name="Rectangle 1052">
              <a:extLst>
                <a:ext uri="{FF2B5EF4-FFF2-40B4-BE49-F238E27FC236}">
                  <a16:creationId xmlns:a16="http://schemas.microsoft.com/office/drawing/2014/main" id="{8266FCE1-CBC4-4F09-9084-7C2EF06B2256}"/>
                </a:ext>
              </a:extLst>
            </p:cNvPr>
            <p:cNvSpPr>
              <a:spLocks noChangeArrowheads="1"/>
            </p:cNvSpPr>
            <p:nvPr/>
          </p:nvSpPr>
          <p:spPr bwMode="auto">
            <a:xfrm>
              <a:off x="4343400" y="2266950"/>
              <a:ext cx="609600" cy="685800"/>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147" name="Line 1053">
              <a:extLst>
                <a:ext uri="{FF2B5EF4-FFF2-40B4-BE49-F238E27FC236}">
                  <a16:creationId xmlns:a16="http://schemas.microsoft.com/office/drawing/2014/main" id="{BB710CAB-1A92-4EEB-9F82-7EF82E8874CD}"/>
                </a:ext>
              </a:extLst>
            </p:cNvPr>
            <p:cNvSpPr>
              <a:spLocks noChangeShapeType="1"/>
            </p:cNvSpPr>
            <p:nvPr/>
          </p:nvSpPr>
          <p:spPr bwMode="auto">
            <a:xfrm flipH="1">
              <a:off x="4419600" y="2571750"/>
              <a:ext cx="458788" cy="0"/>
            </a:xfrm>
            <a:prstGeom prst="line">
              <a:avLst/>
            </a:prstGeom>
            <a:noFill/>
            <a:ln w="28575">
              <a:solidFill>
                <a:schemeClr val="tx1"/>
              </a:solidFill>
              <a:round/>
              <a:headEnd/>
              <a:tailEnd/>
            </a:ln>
            <a:effectLst/>
          </p:spPr>
          <p:txBody>
            <a:bodyPr wrap="none" anchor="ctr"/>
            <a:lstStyle/>
            <a:p>
              <a:pPr>
                <a:defRPr/>
              </a:pPr>
              <a:endParaRPr lang="en-US"/>
            </a:p>
          </p:txBody>
        </p:sp>
        <p:sp>
          <p:nvSpPr>
            <p:cNvPr id="148" name="Line 1054">
              <a:extLst>
                <a:ext uri="{FF2B5EF4-FFF2-40B4-BE49-F238E27FC236}">
                  <a16:creationId xmlns:a16="http://schemas.microsoft.com/office/drawing/2014/main" id="{872C41BB-6C75-451C-AD3C-9739DCC86CC7}"/>
                </a:ext>
              </a:extLst>
            </p:cNvPr>
            <p:cNvSpPr>
              <a:spLocks noChangeShapeType="1"/>
            </p:cNvSpPr>
            <p:nvPr/>
          </p:nvSpPr>
          <p:spPr bwMode="auto">
            <a:xfrm>
              <a:off x="4419600" y="2266950"/>
              <a:ext cx="458788" cy="76200"/>
            </a:xfrm>
            <a:prstGeom prst="line">
              <a:avLst/>
            </a:prstGeom>
            <a:noFill/>
            <a:ln w="28575">
              <a:solidFill>
                <a:schemeClr val="tx1"/>
              </a:solidFill>
              <a:round/>
              <a:headEnd/>
              <a:tailEnd/>
            </a:ln>
            <a:effectLst/>
          </p:spPr>
          <p:txBody>
            <a:bodyPr wrap="none" anchor="ctr"/>
            <a:lstStyle/>
            <a:p>
              <a:pPr>
                <a:defRPr/>
              </a:pPr>
              <a:endParaRPr lang="en-US"/>
            </a:p>
          </p:txBody>
        </p:sp>
        <p:sp>
          <p:nvSpPr>
            <p:cNvPr id="149" name="Line 1055">
              <a:extLst>
                <a:ext uri="{FF2B5EF4-FFF2-40B4-BE49-F238E27FC236}">
                  <a16:creationId xmlns:a16="http://schemas.microsoft.com/office/drawing/2014/main" id="{6300FBCA-0686-4431-9E9F-DD67F11FBBCA}"/>
                </a:ext>
              </a:extLst>
            </p:cNvPr>
            <p:cNvSpPr>
              <a:spLocks noChangeShapeType="1"/>
            </p:cNvSpPr>
            <p:nvPr/>
          </p:nvSpPr>
          <p:spPr bwMode="auto">
            <a:xfrm>
              <a:off x="4419600" y="2343150"/>
              <a:ext cx="458788" cy="76200"/>
            </a:xfrm>
            <a:prstGeom prst="line">
              <a:avLst/>
            </a:prstGeom>
            <a:noFill/>
            <a:ln w="28575">
              <a:solidFill>
                <a:schemeClr val="tx1"/>
              </a:solidFill>
              <a:round/>
              <a:headEnd/>
              <a:tailEnd/>
            </a:ln>
            <a:effectLst/>
          </p:spPr>
          <p:txBody>
            <a:bodyPr wrap="none" anchor="ctr"/>
            <a:lstStyle/>
            <a:p>
              <a:pPr>
                <a:defRPr/>
              </a:pPr>
              <a:endParaRPr lang="en-US"/>
            </a:p>
          </p:txBody>
        </p:sp>
        <p:sp>
          <p:nvSpPr>
            <p:cNvPr id="150" name="Line 1056">
              <a:extLst>
                <a:ext uri="{FF2B5EF4-FFF2-40B4-BE49-F238E27FC236}">
                  <a16:creationId xmlns:a16="http://schemas.microsoft.com/office/drawing/2014/main" id="{78563EAF-5A3D-409A-A6AE-DECAF59D8FDE}"/>
                </a:ext>
              </a:extLst>
            </p:cNvPr>
            <p:cNvSpPr>
              <a:spLocks noChangeShapeType="1"/>
            </p:cNvSpPr>
            <p:nvPr/>
          </p:nvSpPr>
          <p:spPr bwMode="auto">
            <a:xfrm>
              <a:off x="4419600" y="2419350"/>
              <a:ext cx="458788" cy="76200"/>
            </a:xfrm>
            <a:prstGeom prst="line">
              <a:avLst/>
            </a:prstGeom>
            <a:noFill/>
            <a:ln w="28575">
              <a:solidFill>
                <a:schemeClr val="tx1"/>
              </a:solidFill>
              <a:round/>
              <a:headEnd/>
              <a:tailEnd/>
            </a:ln>
            <a:effectLst/>
          </p:spPr>
          <p:txBody>
            <a:bodyPr wrap="none" anchor="ctr"/>
            <a:lstStyle/>
            <a:p>
              <a:pPr>
                <a:defRPr/>
              </a:pPr>
              <a:endParaRPr lang="en-US"/>
            </a:p>
          </p:txBody>
        </p:sp>
        <p:sp>
          <p:nvSpPr>
            <p:cNvPr id="151" name="Line 1057">
              <a:extLst>
                <a:ext uri="{FF2B5EF4-FFF2-40B4-BE49-F238E27FC236}">
                  <a16:creationId xmlns:a16="http://schemas.microsoft.com/office/drawing/2014/main" id="{C9EBC112-E0C3-4707-82E5-7F043DA5E5BE}"/>
                </a:ext>
              </a:extLst>
            </p:cNvPr>
            <p:cNvSpPr>
              <a:spLocks noChangeShapeType="1"/>
            </p:cNvSpPr>
            <p:nvPr/>
          </p:nvSpPr>
          <p:spPr bwMode="auto">
            <a:xfrm>
              <a:off x="4419600" y="2495550"/>
              <a:ext cx="458788" cy="76200"/>
            </a:xfrm>
            <a:prstGeom prst="line">
              <a:avLst/>
            </a:prstGeom>
            <a:noFill/>
            <a:ln w="28575">
              <a:solidFill>
                <a:schemeClr val="tx1"/>
              </a:solidFill>
              <a:round/>
              <a:headEnd/>
              <a:tailEnd/>
            </a:ln>
            <a:effectLst/>
          </p:spPr>
          <p:txBody>
            <a:bodyPr wrap="none" anchor="ctr"/>
            <a:lstStyle/>
            <a:p>
              <a:pPr>
                <a:defRPr/>
              </a:pPr>
              <a:endParaRPr lang="en-US"/>
            </a:p>
          </p:txBody>
        </p:sp>
        <p:sp>
          <p:nvSpPr>
            <p:cNvPr id="152" name="Rectangle 1058">
              <a:extLst>
                <a:ext uri="{FF2B5EF4-FFF2-40B4-BE49-F238E27FC236}">
                  <a16:creationId xmlns:a16="http://schemas.microsoft.com/office/drawing/2014/main" id="{D57D9613-8E74-4B22-AB48-6EDBED40497F}"/>
                </a:ext>
              </a:extLst>
            </p:cNvPr>
            <p:cNvSpPr>
              <a:spLocks noChangeArrowheads="1"/>
            </p:cNvSpPr>
            <p:nvPr/>
          </p:nvSpPr>
          <p:spPr bwMode="auto">
            <a:xfrm>
              <a:off x="4572000" y="2571750"/>
              <a:ext cx="152400" cy="533400"/>
            </a:xfrm>
            <a:prstGeom prst="rect">
              <a:avLst/>
            </a:prstGeom>
            <a:gradFill rotWithShape="0">
              <a:gsLst>
                <a:gs pos="0">
                  <a:srgbClr val="FFCC00">
                    <a:gamma/>
                    <a:shade val="46275"/>
                    <a:invGamma/>
                  </a:srgbClr>
                </a:gs>
                <a:gs pos="50000">
                  <a:srgbClr val="FFCC00"/>
                </a:gs>
                <a:gs pos="100000">
                  <a:srgbClr val="FFCC00">
                    <a:gamma/>
                    <a:shade val="46275"/>
                    <a:invGamma/>
                  </a:srgbClr>
                </a:gs>
              </a:gsLst>
              <a:lin ang="0" scaled="1"/>
            </a:gradFill>
            <a:ln w="9525">
              <a:noFill/>
              <a:miter lim="800000"/>
              <a:headEnd/>
              <a:tailEnd/>
            </a:ln>
            <a:effectLst/>
          </p:spPr>
          <p:txBody>
            <a:bodyPr wrap="none" anchor="ctr"/>
            <a:lstStyle/>
            <a:p>
              <a:pPr>
                <a:defRPr/>
              </a:pPr>
              <a:endParaRPr lang="en-US"/>
            </a:p>
          </p:txBody>
        </p:sp>
        <p:sp>
          <p:nvSpPr>
            <p:cNvPr id="153" name="Rectangle 1059">
              <a:extLst>
                <a:ext uri="{FF2B5EF4-FFF2-40B4-BE49-F238E27FC236}">
                  <a16:creationId xmlns:a16="http://schemas.microsoft.com/office/drawing/2014/main" id="{B28C30A5-EFBD-44B8-937B-DCB706301DEE}"/>
                </a:ext>
              </a:extLst>
            </p:cNvPr>
            <p:cNvSpPr>
              <a:spLocks noChangeArrowheads="1"/>
            </p:cNvSpPr>
            <p:nvPr/>
          </p:nvSpPr>
          <p:spPr bwMode="auto">
            <a:xfrm>
              <a:off x="4038600" y="5467350"/>
              <a:ext cx="1143000" cy="228600"/>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154" name="Line 1060">
              <a:extLst>
                <a:ext uri="{FF2B5EF4-FFF2-40B4-BE49-F238E27FC236}">
                  <a16:creationId xmlns:a16="http://schemas.microsoft.com/office/drawing/2014/main" id="{BBCB45E8-D09E-408D-9242-EE09BD15F3CB}"/>
                </a:ext>
              </a:extLst>
            </p:cNvPr>
            <p:cNvSpPr>
              <a:spLocks noChangeShapeType="1"/>
            </p:cNvSpPr>
            <p:nvPr/>
          </p:nvSpPr>
          <p:spPr bwMode="auto">
            <a:xfrm flipH="1" flipV="1">
              <a:off x="1600200" y="3790950"/>
              <a:ext cx="2286000" cy="228600"/>
            </a:xfrm>
            <a:prstGeom prst="line">
              <a:avLst/>
            </a:prstGeom>
            <a:noFill/>
            <a:ln w="38100">
              <a:solidFill>
                <a:srgbClr val="FF9900"/>
              </a:solidFill>
              <a:round/>
              <a:headEnd/>
              <a:tailEnd/>
            </a:ln>
            <a:effectLst/>
          </p:spPr>
          <p:txBody>
            <a:bodyPr wrap="none" anchor="ctr"/>
            <a:lstStyle/>
            <a:p>
              <a:pPr>
                <a:defRPr/>
              </a:pPr>
              <a:endParaRPr lang="en-US"/>
            </a:p>
          </p:txBody>
        </p:sp>
        <p:sp>
          <p:nvSpPr>
            <p:cNvPr id="155" name="Line 1061">
              <a:extLst>
                <a:ext uri="{FF2B5EF4-FFF2-40B4-BE49-F238E27FC236}">
                  <a16:creationId xmlns:a16="http://schemas.microsoft.com/office/drawing/2014/main" id="{95A55B31-8077-456E-A027-38FBA4FD889F}"/>
                </a:ext>
              </a:extLst>
            </p:cNvPr>
            <p:cNvSpPr>
              <a:spLocks noChangeShapeType="1"/>
            </p:cNvSpPr>
            <p:nvPr/>
          </p:nvSpPr>
          <p:spPr bwMode="auto">
            <a:xfrm flipV="1">
              <a:off x="5410200" y="3790950"/>
              <a:ext cx="2209800" cy="228600"/>
            </a:xfrm>
            <a:prstGeom prst="line">
              <a:avLst/>
            </a:prstGeom>
            <a:noFill/>
            <a:ln w="38100">
              <a:solidFill>
                <a:srgbClr val="FF9900"/>
              </a:solidFill>
              <a:round/>
              <a:headEnd/>
              <a:tailEnd/>
            </a:ln>
            <a:effectLst/>
          </p:spPr>
          <p:txBody>
            <a:bodyPr wrap="none" anchor="ctr"/>
            <a:lstStyle/>
            <a:p>
              <a:pPr>
                <a:defRPr/>
              </a:pPr>
              <a:endParaRPr lang="en-US"/>
            </a:p>
          </p:txBody>
        </p:sp>
        <p:sp>
          <p:nvSpPr>
            <p:cNvPr id="156" name="Line 1062">
              <a:extLst>
                <a:ext uri="{FF2B5EF4-FFF2-40B4-BE49-F238E27FC236}">
                  <a16:creationId xmlns:a16="http://schemas.microsoft.com/office/drawing/2014/main" id="{D123D737-CDFA-4607-BF15-A9DEEB5C3386}"/>
                </a:ext>
              </a:extLst>
            </p:cNvPr>
            <p:cNvSpPr>
              <a:spLocks noChangeShapeType="1"/>
            </p:cNvSpPr>
            <p:nvPr/>
          </p:nvSpPr>
          <p:spPr bwMode="auto">
            <a:xfrm flipH="1" flipV="1">
              <a:off x="1600200" y="3790950"/>
              <a:ext cx="2286000" cy="228600"/>
            </a:xfrm>
            <a:prstGeom prst="line">
              <a:avLst/>
            </a:prstGeom>
            <a:noFill/>
            <a:ln w="38100">
              <a:solidFill>
                <a:schemeClr val="accent2"/>
              </a:solidFill>
              <a:round/>
              <a:headEnd/>
              <a:tailEnd/>
            </a:ln>
            <a:effectLst/>
          </p:spPr>
          <p:txBody>
            <a:bodyPr wrap="none" anchor="ctr"/>
            <a:lstStyle/>
            <a:p>
              <a:pPr>
                <a:defRPr/>
              </a:pPr>
              <a:endParaRPr lang="en-US"/>
            </a:p>
          </p:txBody>
        </p:sp>
        <p:sp>
          <p:nvSpPr>
            <p:cNvPr id="157" name="Line 1063">
              <a:extLst>
                <a:ext uri="{FF2B5EF4-FFF2-40B4-BE49-F238E27FC236}">
                  <a16:creationId xmlns:a16="http://schemas.microsoft.com/office/drawing/2014/main" id="{38D6A813-63AE-43D0-A6D0-E892609BF001}"/>
                </a:ext>
              </a:extLst>
            </p:cNvPr>
            <p:cNvSpPr>
              <a:spLocks noChangeShapeType="1"/>
            </p:cNvSpPr>
            <p:nvPr/>
          </p:nvSpPr>
          <p:spPr bwMode="auto">
            <a:xfrm flipV="1">
              <a:off x="5410200" y="3790950"/>
              <a:ext cx="2209800" cy="228600"/>
            </a:xfrm>
            <a:prstGeom prst="line">
              <a:avLst/>
            </a:prstGeom>
            <a:noFill/>
            <a:ln w="38100">
              <a:solidFill>
                <a:schemeClr val="accent2"/>
              </a:solidFill>
              <a:round/>
              <a:headEnd/>
              <a:tailEnd/>
            </a:ln>
            <a:effectLst/>
          </p:spPr>
          <p:txBody>
            <a:bodyPr wrap="none" anchor="ctr"/>
            <a:lstStyle/>
            <a:p>
              <a:pPr>
                <a:defRPr/>
              </a:pPr>
              <a:endParaRPr lang="en-US"/>
            </a:p>
          </p:txBody>
        </p:sp>
        <p:sp>
          <p:nvSpPr>
            <p:cNvPr id="158" name="Line 1064">
              <a:extLst>
                <a:ext uri="{FF2B5EF4-FFF2-40B4-BE49-F238E27FC236}">
                  <a16:creationId xmlns:a16="http://schemas.microsoft.com/office/drawing/2014/main" id="{B66F4DFA-B40A-4C4A-8449-452629757AF3}"/>
                </a:ext>
              </a:extLst>
            </p:cNvPr>
            <p:cNvSpPr>
              <a:spLocks noChangeShapeType="1"/>
            </p:cNvSpPr>
            <p:nvPr/>
          </p:nvSpPr>
          <p:spPr bwMode="auto">
            <a:xfrm>
              <a:off x="1600200" y="3790950"/>
              <a:ext cx="2286000" cy="0"/>
            </a:xfrm>
            <a:prstGeom prst="line">
              <a:avLst/>
            </a:prstGeom>
            <a:noFill/>
            <a:ln w="38100">
              <a:solidFill>
                <a:srgbClr val="FF9900"/>
              </a:solidFill>
              <a:round/>
              <a:headEnd/>
              <a:tailEnd/>
            </a:ln>
            <a:effectLst/>
          </p:spPr>
          <p:txBody>
            <a:bodyPr wrap="none" anchor="ctr"/>
            <a:lstStyle/>
            <a:p>
              <a:pPr>
                <a:defRPr/>
              </a:pPr>
              <a:endParaRPr lang="en-US"/>
            </a:p>
          </p:txBody>
        </p:sp>
        <p:sp>
          <p:nvSpPr>
            <p:cNvPr id="159" name="Line 1065">
              <a:extLst>
                <a:ext uri="{FF2B5EF4-FFF2-40B4-BE49-F238E27FC236}">
                  <a16:creationId xmlns:a16="http://schemas.microsoft.com/office/drawing/2014/main" id="{7ED72037-A8DA-4505-9A15-F575171829C4}"/>
                </a:ext>
              </a:extLst>
            </p:cNvPr>
            <p:cNvSpPr>
              <a:spLocks noChangeShapeType="1"/>
            </p:cNvSpPr>
            <p:nvPr/>
          </p:nvSpPr>
          <p:spPr bwMode="auto">
            <a:xfrm>
              <a:off x="5410200" y="3790950"/>
              <a:ext cx="2209800" cy="0"/>
            </a:xfrm>
            <a:prstGeom prst="line">
              <a:avLst/>
            </a:prstGeom>
            <a:noFill/>
            <a:ln w="38100">
              <a:solidFill>
                <a:srgbClr val="FF9900"/>
              </a:solidFill>
              <a:round/>
              <a:headEnd/>
              <a:tailEnd/>
            </a:ln>
            <a:effectLst/>
          </p:spPr>
          <p:txBody>
            <a:bodyPr wrap="none" anchor="ctr"/>
            <a:lstStyle/>
            <a:p>
              <a:pPr>
                <a:defRPr/>
              </a:pPr>
              <a:endParaRPr lang="en-US"/>
            </a:p>
          </p:txBody>
        </p:sp>
        <p:sp>
          <p:nvSpPr>
            <p:cNvPr id="160" name="Rectangle 1066">
              <a:extLst>
                <a:ext uri="{FF2B5EF4-FFF2-40B4-BE49-F238E27FC236}">
                  <a16:creationId xmlns:a16="http://schemas.microsoft.com/office/drawing/2014/main" id="{A40B0028-6E01-4FDF-B5FF-6C3DAEE68DB8}"/>
                </a:ext>
              </a:extLst>
            </p:cNvPr>
            <p:cNvSpPr>
              <a:spLocks noChangeArrowheads="1"/>
            </p:cNvSpPr>
            <p:nvPr/>
          </p:nvSpPr>
          <p:spPr bwMode="auto">
            <a:xfrm>
              <a:off x="4572000" y="2876550"/>
              <a:ext cx="152400" cy="2590800"/>
            </a:xfrm>
            <a:prstGeom prst="rect">
              <a:avLst/>
            </a:prstGeom>
            <a:gradFill rotWithShape="0">
              <a:gsLst>
                <a:gs pos="0">
                  <a:srgbClr val="FFCC00">
                    <a:gamma/>
                    <a:shade val="46275"/>
                    <a:invGamma/>
                  </a:srgbClr>
                </a:gs>
                <a:gs pos="50000">
                  <a:srgbClr val="FFCC00"/>
                </a:gs>
                <a:gs pos="100000">
                  <a:srgbClr val="FFCC00">
                    <a:gamma/>
                    <a:shade val="46275"/>
                    <a:invGamma/>
                  </a:srgbClr>
                </a:gs>
              </a:gsLst>
              <a:lin ang="0" scaled="1"/>
            </a:gradFill>
            <a:ln w="9525">
              <a:noFill/>
              <a:miter lim="800000"/>
              <a:headEnd/>
              <a:tailEnd/>
            </a:ln>
            <a:effectLst/>
          </p:spPr>
          <p:txBody>
            <a:bodyPr wrap="none" anchor="ctr"/>
            <a:lstStyle/>
            <a:p>
              <a:pPr>
                <a:defRPr/>
              </a:pPr>
              <a:endParaRPr lang="en-US"/>
            </a:p>
          </p:txBody>
        </p:sp>
        <p:sp>
          <p:nvSpPr>
            <p:cNvPr id="161" name="Rectangle 1067">
              <a:extLst>
                <a:ext uri="{FF2B5EF4-FFF2-40B4-BE49-F238E27FC236}">
                  <a16:creationId xmlns:a16="http://schemas.microsoft.com/office/drawing/2014/main" id="{DAE79E46-7D33-48FC-B1EB-C5F170FC04BE}"/>
                </a:ext>
              </a:extLst>
            </p:cNvPr>
            <p:cNvSpPr>
              <a:spLocks noChangeArrowheads="1"/>
            </p:cNvSpPr>
            <p:nvPr/>
          </p:nvSpPr>
          <p:spPr bwMode="auto">
            <a:xfrm>
              <a:off x="3886200" y="3714750"/>
              <a:ext cx="1524000" cy="1524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a:p>
          </p:txBody>
        </p:sp>
        <p:sp>
          <p:nvSpPr>
            <p:cNvPr id="162" name="Line 1068">
              <a:extLst>
                <a:ext uri="{FF2B5EF4-FFF2-40B4-BE49-F238E27FC236}">
                  <a16:creationId xmlns:a16="http://schemas.microsoft.com/office/drawing/2014/main" id="{62D7C309-846B-47BB-9BB2-E1F2FB13339C}"/>
                </a:ext>
              </a:extLst>
            </p:cNvPr>
            <p:cNvSpPr>
              <a:spLocks noChangeShapeType="1"/>
            </p:cNvSpPr>
            <p:nvPr/>
          </p:nvSpPr>
          <p:spPr bwMode="auto">
            <a:xfrm>
              <a:off x="1524000" y="5314950"/>
              <a:ext cx="2895600" cy="0"/>
            </a:xfrm>
            <a:prstGeom prst="line">
              <a:avLst/>
            </a:prstGeom>
            <a:noFill/>
            <a:ln w="28575">
              <a:solidFill>
                <a:srgbClr val="99CCFF"/>
              </a:solidFill>
              <a:round/>
              <a:headEnd/>
              <a:tailEnd/>
            </a:ln>
            <a:effectLst/>
          </p:spPr>
          <p:txBody>
            <a:bodyPr wrap="none" anchor="ctr"/>
            <a:lstStyle/>
            <a:p>
              <a:pPr>
                <a:defRPr/>
              </a:pPr>
              <a:endParaRPr lang="en-US"/>
            </a:p>
          </p:txBody>
        </p:sp>
        <p:sp>
          <p:nvSpPr>
            <p:cNvPr id="163" name="Rectangle 1069">
              <a:extLst>
                <a:ext uri="{FF2B5EF4-FFF2-40B4-BE49-F238E27FC236}">
                  <a16:creationId xmlns:a16="http://schemas.microsoft.com/office/drawing/2014/main" id="{086180A4-4B6C-4111-85B2-392536087FAD}"/>
                </a:ext>
              </a:extLst>
            </p:cNvPr>
            <p:cNvSpPr>
              <a:spLocks noChangeArrowheads="1"/>
            </p:cNvSpPr>
            <p:nvPr/>
          </p:nvSpPr>
          <p:spPr bwMode="auto">
            <a:xfrm>
              <a:off x="2286000" y="4629150"/>
              <a:ext cx="533400" cy="990600"/>
            </a:xfrm>
            <a:prstGeom prst="rect">
              <a:avLst/>
            </a:prstGeom>
            <a:gradFill rotWithShape="0">
              <a:gsLst>
                <a:gs pos="0">
                  <a:schemeClr val="folHlink">
                    <a:gamma/>
                    <a:shade val="76078"/>
                    <a:invGamma/>
                  </a:schemeClr>
                </a:gs>
                <a:gs pos="50000">
                  <a:schemeClr val="folHlink"/>
                </a:gs>
                <a:gs pos="100000">
                  <a:schemeClr val="folHlink">
                    <a:gamma/>
                    <a:shade val="76078"/>
                    <a:invGamma/>
                  </a:schemeClr>
                </a:gs>
              </a:gsLst>
              <a:lin ang="5400000" scaled="1"/>
            </a:gradFill>
            <a:ln w="9525">
              <a:solidFill>
                <a:schemeClr val="tx1"/>
              </a:solidFill>
              <a:miter lim="800000"/>
              <a:headEnd/>
              <a:tailEnd/>
            </a:ln>
            <a:effectLst/>
          </p:spPr>
          <p:txBody>
            <a:bodyPr wrap="none" anchor="ctr"/>
            <a:lstStyle/>
            <a:p>
              <a:pPr>
                <a:defRPr/>
              </a:pPr>
              <a:endParaRPr lang="en-US"/>
            </a:p>
          </p:txBody>
        </p:sp>
        <p:sp>
          <p:nvSpPr>
            <p:cNvPr id="164" name="Line 1070">
              <a:extLst>
                <a:ext uri="{FF2B5EF4-FFF2-40B4-BE49-F238E27FC236}">
                  <a16:creationId xmlns:a16="http://schemas.microsoft.com/office/drawing/2014/main" id="{20121F41-6C36-45EC-A3C9-40A223FEA07E}"/>
                </a:ext>
              </a:extLst>
            </p:cNvPr>
            <p:cNvSpPr>
              <a:spLocks noChangeShapeType="1"/>
            </p:cNvSpPr>
            <p:nvPr/>
          </p:nvSpPr>
          <p:spPr bwMode="auto">
            <a:xfrm>
              <a:off x="2286000" y="4857750"/>
              <a:ext cx="533400" cy="0"/>
            </a:xfrm>
            <a:prstGeom prst="line">
              <a:avLst/>
            </a:prstGeom>
            <a:noFill/>
            <a:ln w="28575">
              <a:solidFill>
                <a:schemeClr val="tx1"/>
              </a:solidFill>
              <a:round/>
              <a:headEnd/>
              <a:tailEnd/>
            </a:ln>
            <a:effectLst/>
          </p:spPr>
          <p:txBody>
            <a:bodyPr wrap="none" anchor="ctr"/>
            <a:lstStyle/>
            <a:p>
              <a:pPr>
                <a:defRPr/>
              </a:pPr>
              <a:endParaRPr lang="en-US"/>
            </a:p>
          </p:txBody>
        </p:sp>
        <p:sp>
          <p:nvSpPr>
            <p:cNvPr id="165" name="Line 1071">
              <a:extLst>
                <a:ext uri="{FF2B5EF4-FFF2-40B4-BE49-F238E27FC236}">
                  <a16:creationId xmlns:a16="http://schemas.microsoft.com/office/drawing/2014/main" id="{F589CA44-6675-44FF-8E6D-FD31EE59B1DC}"/>
                </a:ext>
              </a:extLst>
            </p:cNvPr>
            <p:cNvSpPr>
              <a:spLocks noChangeShapeType="1"/>
            </p:cNvSpPr>
            <p:nvPr/>
          </p:nvSpPr>
          <p:spPr bwMode="auto">
            <a:xfrm>
              <a:off x="2286000" y="5162550"/>
              <a:ext cx="533400" cy="0"/>
            </a:xfrm>
            <a:prstGeom prst="line">
              <a:avLst/>
            </a:prstGeom>
            <a:noFill/>
            <a:ln w="28575">
              <a:solidFill>
                <a:schemeClr val="tx1"/>
              </a:solidFill>
              <a:round/>
              <a:headEnd/>
              <a:tailEnd/>
            </a:ln>
            <a:effectLst/>
          </p:spPr>
          <p:txBody>
            <a:bodyPr wrap="none" anchor="ctr"/>
            <a:lstStyle/>
            <a:p>
              <a:pPr>
                <a:defRPr/>
              </a:pPr>
              <a:endParaRPr lang="en-US"/>
            </a:p>
          </p:txBody>
        </p:sp>
        <p:sp>
          <p:nvSpPr>
            <p:cNvPr id="166" name="Line 1072">
              <a:extLst>
                <a:ext uri="{FF2B5EF4-FFF2-40B4-BE49-F238E27FC236}">
                  <a16:creationId xmlns:a16="http://schemas.microsoft.com/office/drawing/2014/main" id="{30456655-BD43-436C-8BDD-3AFCED9515FA}"/>
                </a:ext>
              </a:extLst>
            </p:cNvPr>
            <p:cNvSpPr>
              <a:spLocks noChangeShapeType="1"/>
            </p:cNvSpPr>
            <p:nvPr/>
          </p:nvSpPr>
          <p:spPr bwMode="auto">
            <a:xfrm>
              <a:off x="2286000" y="5467350"/>
              <a:ext cx="533400" cy="0"/>
            </a:xfrm>
            <a:prstGeom prst="line">
              <a:avLst/>
            </a:prstGeom>
            <a:noFill/>
            <a:ln w="28575">
              <a:solidFill>
                <a:schemeClr val="tx1"/>
              </a:solidFill>
              <a:round/>
              <a:headEnd/>
              <a:tailEnd/>
            </a:ln>
            <a:effectLst/>
          </p:spPr>
          <p:txBody>
            <a:bodyPr wrap="none" anchor="ctr"/>
            <a:lstStyle/>
            <a:p>
              <a:pPr>
                <a:defRPr/>
              </a:pPr>
              <a:endParaRPr lang="en-US"/>
            </a:p>
          </p:txBody>
        </p:sp>
        <p:sp>
          <p:nvSpPr>
            <p:cNvPr id="167" name="Line 1073">
              <a:extLst>
                <a:ext uri="{FF2B5EF4-FFF2-40B4-BE49-F238E27FC236}">
                  <a16:creationId xmlns:a16="http://schemas.microsoft.com/office/drawing/2014/main" id="{8C894A28-6942-4EA6-892C-C4A2C0CAB7AE}"/>
                </a:ext>
              </a:extLst>
            </p:cNvPr>
            <p:cNvSpPr>
              <a:spLocks noChangeShapeType="1"/>
            </p:cNvSpPr>
            <p:nvPr/>
          </p:nvSpPr>
          <p:spPr bwMode="auto">
            <a:xfrm>
              <a:off x="6402388" y="4857750"/>
              <a:ext cx="531812" cy="0"/>
            </a:xfrm>
            <a:prstGeom prst="line">
              <a:avLst/>
            </a:prstGeom>
            <a:noFill/>
            <a:ln w="28575">
              <a:solidFill>
                <a:schemeClr val="tx1"/>
              </a:solidFill>
              <a:round/>
              <a:headEnd/>
              <a:tailEnd/>
            </a:ln>
            <a:effectLst/>
          </p:spPr>
          <p:txBody>
            <a:bodyPr wrap="none" anchor="ctr"/>
            <a:lstStyle/>
            <a:p>
              <a:pPr>
                <a:defRPr/>
              </a:pPr>
              <a:endParaRPr lang="en-US"/>
            </a:p>
          </p:txBody>
        </p:sp>
        <p:sp>
          <p:nvSpPr>
            <p:cNvPr id="168" name="Line 1074">
              <a:extLst>
                <a:ext uri="{FF2B5EF4-FFF2-40B4-BE49-F238E27FC236}">
                  <a16:creationId xmlns:a16="http://schemas.microsoft.com/office/drawing/2014/main" id="{468B24C5-DE52-4A1C-A8BE-1BE5BBFE4925}"/>
                </a:ext>
              </a:extLst>
            </p:cNvPr>
            <p:cNvSpPr>
              <a:spLocks noChangeShapeType="1"/>
            </p:cNvSpPr>
            <p:nvPr/>
          </p:nvSpPr>
          <p:spPr bwMode="auto">
            <a:xfrm>
              <a:off x="6402388" y="5162550"/>
              <a:ext cx="531812" cy="0"/>
            </a:xfrm>
            <a:prstGeom prst="line">
              <a:avLst/>
            </a:prstGeom>
            <a:noFill/>
            <a:ln w="28575">
              <a:solidFill>
                <a:schemeClr val="tx1"/>
              </a:solidFill>
              <a:round/>
              <a:headEnd/>
              <a:tailEnd/>
            </a:ln>
            <a:effectLst/>
          </p:spPr>
          <p:txBody>
            <a:bodyPr wrap="none" anchor="ctr"/>
            <a:lstStyle/>
            <a:p>
              <a:pPr>
                <a:defRPr/>
              </a:pPr>
              <a:endParaRPr lang="en-US"/>
            </a:p>
          </p:txBody>
        </p:sp>
        <p:sp>
          <p:nvSpPr>
            <p:cNvPr id="169" name="Line 1075">
              <a:extLst>
                <a:ext uri="{FF2B5EF4-FFF2-40B4-BE49-F238E27FC236}">
                  <a16:creationId xmlns:a16="http://schemas.microsoft.com/office/drawing/2014/main" id="{500FBD60-1DF9-464F-86FF-FA1445F3F5E0}"/>
                </a:ext>
              </a:extLst>
            </p:cNvPr>
            <p:cNvSpPr>
              <a:spLocks noChangeShapeType="1"/>
            </p:cNvSpPr>
            <p:nvPr/>
          </p:nvSpPr>
          <p:spPr bwMode="auto">
            <a:xfrm>
              <a:off x="6402388" y="5467350"/>
              <a:ext cx="531812" cy="0"/>
            </a:xfrm>
            <a:prstGeom prst="line">
              <a:avLst/>
            </a:prstGeom>
            <a:noFill/>
            <a:ln w="28575">
              <a:solidFill>
                <a:schemeClr val="tx1"/>
              </a:solidFill>
              <a:round/>
              <a:headEnd/>
              <a:tailEnd/>
            </a:ln>
            <a:effectLst/>
          </p:spPr>
          <p:txBody>
            <a:bodyPr wrap="none" anchor="ctr"/>
            <a:lstStyle/>
            <a:p>
              <a:pPr>
                <a:defRPr/>
              </a:pPr>
              <a:endParaRPr lang="en-US"/>
            </a:p>
          </p:txBody>
        </p:sp>
        <p:sp>
          <p:nvSpPr>
            <p:cNvPr id="170" name="Rectangle 1076">
              <a:extLst>
                <a:ext uri="{FF2B5EF4-FFF2-40B4-BE49-F238E27FC236}">
                  <a16:creationId xmlns:a16="http://schemas.microsoft.com/office/drawing/2014/main" id="{305336CF-EA73-4A48-8FCE-BB69A21CEDFB}"/>
                </a:ext>
              </a:extLst>
            </p:cNvPr>
            <p:cNvSpPr>
              <a:spLocks noChangeArrowheads="1"/>
            </p:cNvSpPr>
            <p:nvPr/>
          </p:nvSpPr>
          <p:spPr bwMode="auto">
            <a:xfrm>
              <a:off x="1371600" y="3714750"/>
              <a:ext cx="228600" cy="152400"/>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a:p>
          </p:txBody>
        </p:sp>
        <p:sp>
          <p:nvSpPr>
            <p:cNvPr id="171" name="Rectangle 1077">
              <a:extLst>
                <a:ext uri="{FF2B5EF4-FFF2-40B4-BE49-F238E27FC236}">
                  <a16:creationId xmlns:a16="http://schemas.microsoft.com/office/drawing/2014/main" id="{288C5408-6777-4DAC-8E21-1EAD50334BCA}"/>
                </a:ext>
              </a:extLst>
            </p:cNvPr>
            <p:cNvSpPr>
              <a:spLocks noChangeArrowheads="1"/>
            </p:cNvSpPr>
            <p:nvPr/>
          </p:nvSpPr>
          <p:spPr bwMode="auto">
            <a:xfrm>
              <a:off x="7620000" y="3714750"/>
              <a:ext cx="228600" cy="152400"/>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a:p>
          </p:txBody>
        </p:sp>
        <p:sp>
          <p:nvSpPr>
            <p:cNvPr id="172" name="Rectangle 1078">
              <a:extLst>
                <a:ext uri="{FF2B5EF4-FFF2-40B4-BE49-F238E27FC236}">
                  <a16:creationId xmlns:a16="http://schemas.microsoft.com/office/drawing/2014/main" id="{DD24B557-5E7D-4A02-8B50-A902C03AE5B0}"/>
                </a:ext>
              </a:extLst>
            </p:cNvPr>
            <p:cNvSpPr>
              <a:spLocks noChangeArrowheads="1"/>
            </p:cNvSpPr>
            <p:nvPr/>
          </p:nvSpPr>
          <p:spPr bwMode="auto">
            <a:xfrm>
              <a:off x="5259388" y="4248150"/>
              <a:ext cx="150812" cy="152400"/>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173" name="Line 1079">
              <a:extLst>
                <a:ext uri="{FF2B5EF4-FFF2-40B4-BE49-F238E27FC236}">
                  <a16:creationId xmlns:a16="http://schemas.microsoft.com/office/drawing/2014/main" id="{77A91724-9571-4E5C-A6A3-8AF9AAC0477B}"/>
                </a:ext>
              </a:extLst>
            </p:cNvPr>
            <p:cNvSpPr>
              <a:spLocks noChangeShapeType="1"/>
            </p:cNvSpPr>
            <p:nvPr/>
          </p:nvSpPr>
          <p:spPr bwMode="auto">
            <a:xfrm flipV="1">
              <a:off x="4419600" y="4933950"/>
              <a:ext cx="0" cy="381000"/>
            </a:xfrm>
            <a:prstGeom prst="line">
              <a:avLst/>
            </a:prstGeom>
            <a:noFill/>
            <a:ln w="28575">
              <a:solidFill>
                <a:srgbClr val="99CCFF"/>
              </a:solidFill>
              <a:round/>
              <a:headEnd/>
              <a:tailEnd/>
            </a:ln>
            <a:effectLst/>
          </p:spPr>
          <p:txBody>
            <a:bodyPr wrap="none" anchor="ctr"/>
            <a:lstStyle/>
            <a:p>
              <a:pPr>
                <a:defRPr/>
              </a:pPr>
              <a:endParaRPr lang="en-US"/>
            </a:p>
          </p:txBody>
        </p:sp>
        <p:sp>
          <p:nvSpPr>
            <p:cNvPr id="174" name="Line 1080">
              <a:extLst>
                <a:ext uri="{FF2B5EF4-FFF2-40B4-BE49-F238E27FC236}">
                  <a16:creationId xmlns:a16="http://schemas.microsoft.com/office/drawing/2014/main" id="{0DA44D58-1659-4E57-A927-7346AAA1D66A}"/>
                </a:ext>
              </a:extLst>
            </p:cNvPr>
            <p:cNvSpPr>
              <a:spLocks noChangeShapeType="1"/>
            </p:cNvSpPr>
            <p:nvPr/>
          </p:nvSpPr>
          <p:spPr bwMode="auto">
            <a:xfrm flipV="1">
              <a:off x="5334000" y="4171950"/>
              <a:ext cx="0" cy="762000"/>
            </a:xfrm>
            <a:prstGeom prst="line">
              <a:avLst/>
            </a:prstGeom>
            <a:noFill/>
            <a:ln w="28575">
              <a:solidFill>
                <a:srgbClr val="99CCFF"/>
              </a:solidFill>
              <a:round/>
              <a:headEnd/>
              <a:tailEnd/>
            </a:ln>
            <a:effectLst/>
          </p:spPr>
          <p:txBody>
            <a:bodyPr wrap="none" anchor="ctr"/>
            <a:lstStyle/>
            <a:p>
              <a:pPr>
                <a:defRPr/>
              </a:pPr>
              <a:endParaRPr lang="en-US"/>
            </a:p>
          </p:txBody>
        </p:sp>
        <p:sp>
          <p:nvSpPr>
            <p:cNvPr id="175" name="Line 1081">
              <a:extLst>
                <a:ext uri="{FF2B5EF4-FFF2-40B4-BE49-F238E27FC236}">
                  <a16:creationId xmlns:a16="http://schemas.microsoft.com/office/drawing/2014/main" id="{37433BF5-1272-41E1-B0C7-823DFAE27B88}"/>
                </a:ext>
              </a:extLst>
            </p:cNvPr>
            <p:cNvSpPr>
              <a:spLocks noChangeShapeType="1"/>
            </p:cNvSpPr>
            <p:nvPr/>
          </p:nvSpPr>
          <p:spPr bwMode="auto">
            <a:xfrm>
              <a:off x="5334000" y="4171950"/>
              <a:ext cx="1905000" cy="0"/>
            </a:xfrm>
            <a:prstGeom prst="line">
              <a:avLst/>
            </a:prstGeom>
            <a:noFill/>
            <a:ln w="28575">
              <a:solidFill>
                <a:srgbClr val="99CCFF"/>
              </a:solidFill>
              <a:round/>
              <a:headEnd/>
              <a:tailEnd/>
            </a:ln>
            <a:effectLst/>
          </p:spPr>
          <p:txBody>
            <a:bodyPr wrap="none" anchor="ctr"/>
            <a:lstStyle/>
            <a:p>
              <a:pPr>
                <a:defRPr/>
              </a:pPr>
              <a:endParaRPr lang="en-US"/>
            </a:p>
          </p:txBody>
        </p:sp>
        <p:sp>
          <p:nvSpPr>
            <p:cNvPr id="176" name="Line 1082">
              <a:extLst>
                <a:ext uri="{FF2B5EF4-FFF2-40B4-BE49-F238E27FC236}">
                  <a16:creationId xmlns:a16="http://schemas.microsoft.com/office/drawing/2014/main" id="{94D8111F-3A12-408C-B3AC-BCB7FA63946C}"/>
                </a:ext>
              </a:extLst>
            </p:cNvPr>
            <p:cNvSpPr>
              <a:spLocks noChangeShapeType="1"/>
            </p:cNvSpPr>
            <p:nvPr/>
          </p:nvSpPr>
          <p:spPr bwMode="auto">
            <a:xfrm flipV="1">
              <a:off x="1981200"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a:p>
          </p:txBody>
        </p:sp>
        <p:sp>
          <p:nvSpPr>
            <p:cNvPr id="177" name="Line 1083">
              <a:extLst>
                <a:ext uri="{FF2B5EF4-FFF2-40B4-BE49-F238E27FC236}">
                  <a16:creationId xmlns:a16="http://schemas.microsoft.com/office/drawing/2014/main" id="{A9F0F716-AF01-411B-AFE7-E71EEE047806}"/>
                </a:ext>
              </a:extLst>
            </p:cNvPr>
            <p:cNvSpPr>
              <a:spLocks noChangeShapeType="1"/>
            </p:cNvSpPr>
            <p:nvPr/>
          </p:nvSpPr>
          <p:spPr bwMode="auto">
            <a:xfrm flipV="1">
              <a:off x="2211388"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a:p>
          </p:txBody>
        </p:sp>
        <p:sp>
          <p:nvSpPr>
            <p:cNvPr id="178" name="Line 1084">
              <a:extLst>
                <a:ext uri="{FF2B5EF4-FFF2-40B4-BE49-F238E27FC236}">
                  <a16:creationId xmlns:a16="http://schemas.microsoft.com/office/drawing/2014/main" id="{0C8CB6FE-640E-4310-B111-5526476E166C}"/>
                </a:ext>
              </a:extLst>
            </p:cNvPr>
            <p:cNvSpPr>
              <a:spLocks noChangeShapeType="1"/>
            </p:cNvSpPr>
            <p:nvPr/>
          </p:nvSpPr>
          <p:spPr bwMode="auto">
            <a:xfrm flipV="1">
              <a:off x="2438400"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a:p>
          </p:txBody>
        </p:sp>
        <p:sp>
          <p:nvSpPr>
            <p:cNvPr id="179" name="Line 1085">
              <a:extLst>
                <a:ext uri="{FF2B5EF4-FFF2-40B4-BE49-F238E27FC236}">
                  <a16:creationId xmlns:a16="http://schemas.microsoft.com/office/drawing/2014/main" id="{006EF90B-6395-40BC-A768-E43F9F20D7D2}"/>
                </a:ext>
              </a:extLst>
            </p:cNvPr>
            <p:cNvSpPr>
              <a:spLocks noChangeShapeType="1"/>
            </p:cNvSpPr>
            <p:nvPr/>
          </p:nvSpPr>
          <p:spPr bwMode="auto">
            <a:xfrm flipV="1">
              <a:off x="2667000"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a:p>
          </p:txBody>
        </p:sp>
        <p:sp>
          <p:nvSpPr>
            <p:cNvPr id="180" name="Line 1086">
              <a:extLst>
                <a:ext uri="{FF2B5EF4-FFF2-40B4-BE49-F238E27FC236}">
                  <a16:creationId xmlns:a16="http://schemas.microsoft.com/office/drawing/2014/main" id="{D6D19502-457E-4F49-97F7-9736A6212B62}"/>
                </a:ext>
              </a:extLst>
            </p:cNvPr>
            <p:cNvSpPr>
              <a:spLocks noChangeShapeType="1"/>
            </p:cNvSpPr>
            <p:nvPr/>
          </p:nvSpPr>
          <p:spPr bwMode="auto">
            <a:xfrm flipV="1">
              <a:off x="2895600"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a:p>
          </p:txBody>
        </p:sp>
        <p:sp>
          <p:nvSpPr>
            <p:cNvPr id="181" name="Line 1087">
              <a:extLst>
                <a:ext uri="{FF2B5EF4-FFF2-40B4-BE49-F238E27FC236}">
                  <a16:creationId xmlns:a16="http://schemas.microsoft.com/office/drawing/2014/main" id="{6F2D7141-1E76-4E94-B109-DCAEBEC3EF71}"/>
                </a:ext>
              </a:extLst>
            </p:cNvPr>
            <p:cNvSpPr>
              <a:spLocks noChangeShapeType="1"/>
            </p:cNvSpPr>
            <p:nvPr/>
          </p:nvSpPr>
          <p:spPr bwMode="auto">
            <a:xfrm flipV="1">
              <a:off x="3124200"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a:p>
          </p:txBody>
        </p:sp>
        <p:sp>
          <p:nvSpPr>
            <p:cNvPr id="182" name="Line 1088">
              <a:extLst>
                <a:ext uri="{FF2B5EF4-FFF2-40B4-BE49-F238E27FC236}">
                  <a16:creationId xmlns:a16="http://schemas.microsoft.com/office/drawing/2014/main" id="{3FBB3997-44FC-4EF0-A64C-07E9F85393E4}"/>
                </a:ext>
              </a:extLst>
            </p:cNvPr>
            <p:cNvSpPr>
              <a:spLocks noChangeShapeType="1"/>
            </p:cNvSpPr>
            <p:nvPr/>
          </p:nvSpPr>
          <p:spPr bwMode="auto">
            <a:xfrm flipV="1">
              <a:off x="3354388" y="4019550"/>
              <a:ext cx="0" cy="152400"/>
            </a:xfrm>
            <a:prstGeom prst="line">
              <a:avLst/>
            </a:prstGeom>
            <a:noFill/>
            <a:ln w="9525">
              <a:solidFill>
                <a:srgbClr val="99CCFF"/>
              </a:solidFill>
              <a:round/>
              <a:headEnd/>
              <a:tailEnd type="triangle" w="med" len="med"/>
            </a:ln>
            <a:effectLst/>
          </p:spPr>
          <p:txBody>
            <a:bodyPr wrap="none" anchor="ctr"/>
            <a:lstStyle/>
            <a:p>
              <a:pPr>
                <a:defRPr/>
              </a:pPr>
              <a:endParaRPr lang="en-US"/>
            </a:p>
          </p:txBody>
        </p:sp>
        <p:sp>
          <p:nvSpPr>
            <p:cNvPr id="183" name="Line 1089">
              <a:extLst>
                <a:ext uri="{FF2B5EF4-FFF2-40B4-BE49-F238E27FC236}">
                  <a16:creationId xmlns:a16="http://schemas.microsoft.com/office/drawing/2014/main" id="{2C484A4E-CCDC-4E7C-B94C-5B1F4D2E6588}"/>
                </a:ext>
              </a:extLst>
            </p:cNvPr>
            <p:cNvSpPr>
              <a:spLocks noChangeShapeType="1"/>
            </p:cNvSpPr>
            <p:nvPr/>
          </p:nvSpPr>
          <p:spPr bwMode="auto">
            <a:xfrm flipV="1">
              <a:off x="3581400" y="4019550"/>
              <a:ext cx="0" cy="152400"/>
            </a:xfrm>
            <a:prstGeom prst="line">
              <a:avLst/>
            </a:prstGeom>
            <a:noFill/>
            <a:ln w="9525">
              <a:solidFill>
                <a:srgbClr val="99CCFF"/>
              </a:solidFill>
              <a:round/>
              <a:headEnd/>
              <a:tailEnd type="triangle" w="med" len="med"/>
            </a:ln>
            <a:effectLst/>
          </p:spPr>
          <p:txBody>
            <a:bodyPr wrap="none" anchor="ctr"/>
            <a:lstStyle/>
            <a:p>
              <a:pPr>
                <a:defRPr/>
              </a:pPr>
              <a:endParaRPr lang="en-US"/>
            </a:p>
          </p:txBody>
        </p:sp>
        <p:sp>
          <p:nvSpPr>
            <p:cNvPr id="184" name="Line 1090">
              <a:extLst>
                <a:ext uri="{FF2B5EF4-FFF2-40B4-BE49-F238E27FC236}">
                  <a16:creationId xmlns:a16="http://schemas.microsoft.com/office/drawing/2014/main" id="{D1D05E74-D0D2-4FE7-AA17-0E13B3431B3B}"/>
                </a:ext>
              </a:extLst>
            </p:cNvPr>
            <p:cNvSpPr>
              <a:spLocks noChangeShapeType="1"/>
            </p:cNvSpPr>
            <p:nvPr/>
          </p:nvSpPr>
          <p:spPr bwMode="auto">
            <a:xfrm flipV="1">
              <a:off x="3810000" y="4019550"/>
              <a:ext cx="0" cy="152400"/>
            </a:xfrm>
            <a:prstGeom prst="line">
              <a:avLst/>
            </a:prstGeom>
            <a:noFill/>
            <a:ln w="9525">
              <a:solidFill>
                <a:srgbClr val="99CCFF"/>
              </a:solidFill>
              <a:round/>
              <a:headEnd/>
              <a:tailEnd type="triangle" w="med" len="med"/>
            </a:ln>
            <a:effectLst/>
          </p:spPr>
          <p:txBody>
            <a:bodyPr wrap="none" anchor="ctr"/>
            <a:lstStyle/>
            <a:p>
              <a:pPr>
                <a:defRPr/>
              </a:pPr>
              <a:endParaRPr lang="en-US"/>
            </a:p>
          </p:txBody>
        </p:sp>
        <p:sp>
          <p:nvSpPr>
            <p:cNvPr id="185" name="Line 1091">
              <a:extLst>
                <a:ext uri="{FF2B5EF4-FFF2-40B4-BE49-F238E27FC236}">
                  <a16:creationId xmlns:a16="http://schemas.microsoft.com/office/drawing/2014/main" id="{C080C0DD-EB3D-4DAF-A8E3-0A889326855C}"/>
                </a:ext>
              </a:extLst>
            </p:cNvPr>
            <p:cNvSpPr>
              <a:spLocks noChangeShapeType="1"/>
            </p:cNvSpPr>
            <p:nvPr/>
          </p:nvSpPr>
          <p:spPr bwMode="auto">
            <a:xfrm flipH="1">
              <a:off x="1981200" y="4171950"/>
              <a:ext cx="3352800" cy="0"/>
            </a:xfrm>
            <a:prstGeom prst="line">
              <a:avLst/>
            </a:prstGeom>
            <a:noFill/>
            <a:ln w="28575">
              <a:solidFill>
                <a:srgbClr val="99CCFF"/>
              </a:solidFill>
              <a:round/>
              <a:headEnd/>
              <a:tailEnd/>
            </a:ln>
            <a:effectLst/>
          </p:spPr>
          <p:txBody>
            <a:bodyPr wrap="none" anchor="ctr"/>
            <a:lstStyle/>
            <a:p>
              <a:pPr>
                <a:defRPr/>
              </a:pPr>
              <a:endParaRPr lang="en-US"/>
            </a:p>
          </p:txBody>
        </p:sp>
        <p:sp>
          <p:nvSpPr>
            <p:cNvPr id="186" name="Rectangle 1092">
              <a:extLst>
                <a:ext uri="{FF2B5EF4-FFF2-40B4-BE49-F238E27FC236}">
                  <a16:creationId xmlns:a16="http://schemas.microsoft.com/office/drawing/2014/main" id="{F33001D5-A2B8-4DC8-83D5-E786FCCD3CCF}"/>
                </a:ext>
              </a:extLst>
            </p:cNvPr>
            <p:cNvSpPr>
              <a:spLocks noChangeArrowheads="1"/>
            </p:cNvSpPr>
            <p:nvPr/>
          </p:nvSpPr>
          <p:spPr bwMode="auto">
            <a:xfrm>
              <a:off x="4116388" y="5314950"/>
              <a:ext cx="989012" cy="152400"/>
            </a:xfrm>
            <a:prstGeom prst="rect">
              <a:avLst/>
            </a:prstGeom>
            <a:gradFill rotWithShape="0">
              <a:gsLst>
                <a:gs pos="0">
                  <a:schemeClr val="tx1"/>
                </a:gs>
                <a:gs pos="50000">
                  <a:schemeClr val="bg2"/>
                </a:gs>
                <a:gs pos="100000">
                  <a:schemeClr val="tx1"/>
                </a:gs>
              </a:gsLst>
              <a:lin ang="0" scaled="1"/>
            </a:gradFill>
            <a:ln w="9525">
              <a:solidFill>
                <a:schemeClr val="tx1"/>
              </a:solidFill>
              <a:miter lim="800000"/>
              <a:headEnd/>
              <a:tailEnd/>
            </a:ln>
            <a:effectLst/>
          </p:spPr>
          <p:txBody>
            <a:bodyPr wrap="none" anchor="ctr"/>
            <a:lstStyle/>
            <a:p>
              <a:pPr>
                <a:defRPr/>
              </a:pPr>
              <a:endParaRPr lang="en-US"/>
            </a:p>
          </p:txBody>
        </p:sp>
        <p:sp>
          <p:nvSpPr>
            <p:cNvPr id="187" name="Line 1093">
              <a:extLst>
                <a:ext uri="{FF2B5EF4-FFF2-40B4-BE49-F238E27FC236}">
                  <a16:creationId xmlns:a16="http://schemas.microsoft.com/office/drawing/2014/main" id="{525A3065-50D3-4666-9B09-EB0E4F954553}"/>
                </a:ext>
              </a:extLst>
            </p:cNvPr>
            <p:cNvSpPr>
              <a:spLocks noChangeShapeType="1"/>
            </p:cNvSpPr>
            <p:nvPr/>
          </p:nvSpPr>
          <p:spPr bwMode="auto">
            <a:xfrm flipV="1">
              <a:off x="5640388" y="4019550"/>
              <a:ext cx="0" cy="152400"/>
            </a:xfrm>
            <a:prstGeom prst="line">
              <a:avLst/>
            </a:prstGeom>
            <a:noFill/>
            <a:ln w="9525">
              <a:solidFill>
                <a:srgbClr val="99CCFF"/>
              </a:solidFill>
              <a:round/>
              <a:headEnd/>
              <a:tailEnd type="triangle" w="med" len="med"/>
            </a:ln>
            <a:effectLst/>
          </p:spPr>
          <p:txBody>
            <a:bodyPr wrap="none" anchor="ctr"/>
            <a:lstStyle/>
            <a:p>
              <a:pPr>
                <a:defRPr/>
              </a:pPr>
              <a:endParaRPr lang="en-US"/>
            </a:p>
          </p:txBody>
        </p:sp>
        <p:sp>
          <p:nvSpPr>
            <p:cNvPr id="188" name="Line 1094">
              <a:extLst>
                <a:ext uri="{FF2B5EF4-FFF2-40B4-BE49-F238E27FC236}">
                  <a16:creationId xmlns:a16="http://schemas.microsoft.com/office/drawing/2014/main" id="{1BEA4D13-8978-4141-ABD1-2AE0CE897BFE}"/>
                </a:ext>
              </a:extLst>
            </p:cNvPr>
            <p:cNvSpPr>
              <a:spLocks noChangeShapeType="1"/>
            </p:cNvSpPr>
            <p:nvPr/>
          </p:nvSpPr>
          <p:spPr bwMode="auto">
            <a:xfrm flipV="1">
              <a:off x="5867400" y="4019550"/>
              <a:ext cx="0" cy="152400"/>
            </a:xfrm>
            <a:prstGeom prst="line">
              <a:avLst/>
            </a:prstGeom>
            <a:noFill/>
            <a:ln w="9525">
              <a:solidFill>
                <a:srgbClr val="99CCFF"/>
              </a:solidFill>
              <a:round/>
              <a:headEnd/>
              <a:tailEnd type="triangle" w="med" len="med"/>
            </a:ln>
            <a:effectLst/>
          </p:spPr>
          <p:txBody>
            <a:bodyPr wrap="none" anchor="ctr"/>
            <a:lstStyle/>
            <a:p>
              <a:pPr>
                <a:defRPr/>
              </a:pPr>
              <a:endParaRPr lang="en-US"/>
            </a:p>
          </p:txBody>
        </p:sp>
        <p:sp>
          <p:nvSpPr>
            <p:cNvPr id="189" name="Line 1095">
              <a:extLst>
                <a:ext uri="{FF2B5EF4-FFF2-40B4-BE49-F238E27FC236}">
                  <a16:creationId xmlns:a16="http://schemas.microsoft.com/office/drawing/2014/main" id="{5AFAE8D8-26B2-4F67-B7C7-50F3A5320627}"/>
                </a:ext>
              </a:extLst>
            </p:cNvPr>
            <p:cNvSpPr>
              <a:spLocks noChangeShapeType="1"/>
            </p:cNvSpPr>
            <p:nvPr/>
          </p:nvSpPr>
          <p:spPr bwMode="auto">
            <a:xfrm flipV="1">
              <a:off x="6096000" y="4019550"/>
              <a:ext cx="0" cy="152400"/>
            </a:xfrm>
            <a:prstGeom prst="line">
              <a:avLst/>
            </a:prstGeom>
            <a:noFill/>
            <a:ln w="9525">
              <a:solidFill>
                <a:srgbClr val="99CCFF"/>
              </a:solidFill>
              <a:round/>
              <a:headEnd/>
              <a:tailEnd type="triangle" w="med" len="med"/>
            </a:ln>
            <a:effectLst/>
          </p:spPr>
          <p:txBody>
            <a:bodyPr wrap="none" anchor="ctr"/>
            <a:lstStyle/>
            <a:p>
              <a:pPr>
                <a:defRPr/>
              </a:pPr>
              <a:endParaRPr lang="en-US"/>
            </a:p>
          </p:txBody>
        </p:sp>
        <p:sp>
          <p:nvSpPr>
            <p:cNvPr id="190" name="Line 1096">
              <a:extLst>
                <a:ext uri="{FF2B5EF4-FFF2-40B4-BE49-F238E27FC236}">
                  <a16:creationId xmlns:a16="http://schemas.microsoft.com/office/drawing/2014/main" id="{4E192B6B-970A-4704-98B3-B04804239539}"/>
                </a:ext>
              </a:extLst>
            </p:cNvPr>
            <p:cNvSpPr>
              <a:spLocks noChangeShapeType="1"/>
            </p:cNvSpPr>
            <p:nvPr/>
          </p:nvSpPr>
          <p:spPr bwMode="auto">
            <a:xfrm flipV="1">
              <a:off x="6324600"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a:p>
          </p:txBody>
        </p:sp>
        <p:sp>
          <p:nvSpPr>
            <p:cNvPr id="191" name="Line 1097">
              <a:extLst>
                <a:ext uri="{FF2B5EF4-FFF2-40B4-BE49-F238E27FC236}">
                  <a16:creationId xmlns:a16="http://schemas.microsoft.com/office/drawing/2014/main" id="{75AFD76E-8AC8-499E-BE26-B7477762F05D}"/>
                </a:ext>
              </a:extLst>
            </p:cNvPr>
            <p:cNvSpPr>
              <a:spLocks noChangeShapeType="1"/>
            </p:cNvSpPr>
            <p:nvPr/>
          </p:nvSpPr>
          <p:spPr bwMode="auto">
            <a:xfrm flipV="1">
              <a:off x="6553200"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a:p>
          </p:txBody>
        </p:sp>
        <p:sp>
          <p:nvSpPr>
            <p:cNvPr id="192" name="Line 1098">
              <a:extLst>
                <a:ext uri="{FF2B5EF4-FFF2-40B4-BE49-F238E27FC236}">
                  <a16:creationId xmlns:a16="http://schemas.microsoft.com/office/drawing/2014/main" id="{160408B6-C6EE-45C9-8361-70563772A1EF}"/>
                </a:ext>
              </a:extLst>
            </p:cNvPr>
            <p:cNvSpPr>
              <a:spLocks noChangeShapeType="1"/>
            </p:cNvSpPr>
            <p:nvPr/>
          </p:nvSpPr>
          <p:spPr bwMode="auto">
            <a:xfrm flipV="1">
              <a:off x="6783388"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a:p>
          </p:txBody>
        </p:sp>
        <p:sp>
          <p:nvSpPr>
            <p:cNvPr id="193" name="Line 1099">
              <a:extLst>
                <a:ext uri="{FF2B5EF4-FFF2-40B4-BE49-F238E27FC236}">
                  <a16:creationId xmlns:a16="http://schemas.microsoft.com/office/drawing/2014/main" id="{B653EF0A-2D99-4CBF-85D3-4441FE83A44E}"/>
                </a:ext>
              </a:extLst>
            </p:cNvPr>
            <p:cNvSpPr>
              <a:spLocks noChangeShapeType="1"/>
            </p:cNvSpPr>
            <p:nvPr/>
          </p:nvSpPr>
          <p:spPr bwMode="auto">
            <a:xfrm flipV="1">
              <a:off x="7010400"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a:p>
          </p:txBody>
        </p:sp>
        <p:sp>
          <p:nvSpPr>
            <p:cNvPr id="194" name="Line 1100">
              <a:extLst>
                <a:ext uri="{FF2B5EF4-FFF2-40B4-BE49-F238E27FC236}">
                  <a16:creationId xmlns:a16="http://schemas.microsoft.com/office/drawing/2014/main" id="{E072694C-6626-467E-9415-24E88413718E}"/>
                </a:ext>
              </a:extLst>
            </p:cNvPr>
            <p:cNvSpPr>
              <a:spLocks noChangeShapeType="1"/>
            </p:cNvSpPr>
            <p:nvPr/>
          </p:nvSpPr>
          <p:spPr bwMode="auto">
            <a:xfrm flipV="1">
              <a:off x="7239000"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a:p>
          </p:txBody>
        </p:sp>
        <p:sp>
          <p:nvSpPr>
            <p:cNvPr id="195" name="Rectangle 1101">
              <a:extLst>
                <a:ext uri="{FF2B5EF4-FFF2-40B4-BE49-F238E27FC236}">
                  <a16:creationId xmlns:a16="http://schemas.microsoft.com/office/drawing/2014/main" id="{E0316967-4DE7-4F23-ABA6-3F89204C338C}"/>
                </a:ext>
              </a:extLst>
            </p:cNvPr>
            <p:cNvSpPr>
              <a:spLocks noChangeArrowheads="1"/>
            </p:cNvSpPr>
            <p:nvPr/>
          </p:nvSpPr>
          <p:spPr bwMode="auto">
            <a:xfrm>
              <a:off x="6553200" y="3105150"/>
              <a:ext cx="152400" cy="1524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a:p>
          </p:txBody>
        </p:sp>
        <p:sp>
          <p:nvSpPr>
            <p:cNvPr id="196" name="Line 1102">
              <a:extLst>
                <a:ext uri="{FF2B5EF4-FFF2-40B4-BE49-F238E27FC236}">
                  <a16:creationId xmlns:a16="http://schemas.microsoft.com/office/drawing/2014/main" id="{B6147119-5AB1-49E6-ABA7-6D12AD1591CC}"/>
                </a:ext>
              </a:extLst>
            </p:cNvPr>
            <p:cNvSpPr>
              <a:spLocks noChangeShapeType="1"/>
            </p:cNvSpPr>
            <p:nvPr/>
          </p:nvSpPr>
          <p:spPr bwMode="auto">
            <a:xfrm>
              <a:off x="6629400" y="3257550"/>
              <a:ext cx="0" cy="76200"/>
            </a:xfrm>
            <a:prstGeom prst="line">
              <a:avLst/>
            </a:prstGeom>
            <a:noFill/>
            <a:ln w="57150">
              <a:solidFill>
                <a:schemeClr val="bg2"/>
              </a:solidFill>
              <a:round/>
              <a:headEnd/>
              <a:tailEnd/>
            </a:ln>
            <a:effectLst/>
          </p:spPr>
          <p:txBody>
            <a:bodyPr wrap="none" anchor="ctr"/>
            <a:lstStyle/>
            <a:p>
              <a:pPr>
                <a:defRPr/>
              </a:pPr>
              <a:endParaRPr lang="en-US"/>
            </a:p>
          </p:txBody>
        </p:sp>
        <p:sp>
          <p:nvSpPr>
            <p:cNvPr id="197" name="AutoShape 1103">
              <a:extLst>
                <a:ext uri="{FF2B5EF4-FFF2-40B4-BE49-F238E27FC236}">
                  <a16:creationId xmlns:a16="http://schemas.microsoft.com/office/drawing/2014/main" id="{3E6E0E48-B2DF-4B50-A468-EA9609719142}"/>
                </a:ext>
              </a:extLst>
            </p:cNvPr>
            <p:cNvSpPr>
              <a:spLocks noChangeArrowheads="1"/>
            </p:cNvSpPr>
            <p:nvPr/>
          </p:nvSpPr>
          <p:spPr bwMode="auto">
            <a:xfrm>
              <a:off x="6705600" y="2800350"/>
              <a:ext cx="381000" cy="304800"/>
            </a:xfrm>
            <a:prstGeom prst="cloudCallout">
              <a:avLst>
                <a:gd name="adj1" fmla="val -43750"/>
                <a:gd name="adj2" fmla="val 70000"/>
              </a:avLst>
            </a:prstGeom>
            <a:solidFill>
              <a:schemeClr val="bg1"/>
            </a:solidFill>
            <a:ln w="9525">
              <a:solidFill>
                <a:schemeClr val="tx1"/>
              </a:solidFill>
              <a:round/>
              <a:headEnd/>
              <a:tailEnd/>
            </a:ln>
          </p:spPr>
          <p:txBody>
            <a:bodyPr wrap="none" lIns="101662" tIns="50831" rIns="101662" bIns="50831" anchor="ctr"/>
            <a:lstStyle/>
            <a:p>
              <a:pPr algn="ctr" defTabSz="1017588">
                <a:lnSpc>
                  <a:spcPct val="100000"/>
                </a:lnSpc>
              </a:pPr>
              <a:endParaRPr lang="en-US" sz="1600" i="0"/>
            </a:p>
          </p:txBody>
        </p:sp>
        <p:sp>
          <p:nvSpPr>
            <p:cNvPr id="198" name="Text Box 1105">
              <a:extLst>
                <a:ext uri="{FF2B5EF4-FFF2-40B4-BE49-F238E27FC236}">
                  <a16:creationId xmlns:a16="http://schemas.microsoft.com/office/drawing/2014/main" id="{601C0295-44D2-412D-B904-11A69AF0C42A}"/>
                </a:ext>
              </a:extLst>
            </p:cNvPr>
            <p:cNvSpPr txBox="1">
              <a:spLocks noChangeArrowheads="1"/>
            </p:cNvSpPr>
            <p:nvPr/>
          </p:nvSpPr>
          <p:spPr bwMode="auto">
            <a:xfrm>
              <a:off x="2229845" y="1581149"/>
              <a:ext cx="1549503" cy="970448"/>
            </a:xfrm>
            <a:prstGeom prst="rect">
              <a:avLst/>
            </a:prstGeom>
            <a:noFill/>
            <a:ln w="9525">
              <a:noFill/>
              <a:miter lim="800000"/>
              <a:headEnd/>
              <a:tailEnd/>
            </a:ln>
            <a:effectLst/>
          </p:spPr>
          <p:txBody>
            <a:bodyPr wrap="square" lIns="101662" tIns="50831" rIns="101662" bIns="50831" anchor="t">
              <a:spAutoFit/>
            </a:bodyPr>
            <a:lstStyle/>
            <a:p>
              <a:pPr defTabSz="1017588">
                <a:lnSpc>
                  <a:spcPct val="100000"/>
                </a:lnSpc>
                <a:spcBef>
                  <a:spcPct val="50000"/>
                </a:spcBef>
                <a:defRPr/>
              </a:pPr>
              <a:r>
                <a:rPr lang="en-US" sz="1400" b="1">
                  <a:solidFill>
                    <a:srgbClr val="004B8D"/>
                  </a:solidFill>
                </a:rPr>
                <a:t>Regulator adjustment spring</a:t>
              </a:r>
              <a:endParaRPr lang="en-US" sz="1400" b="1" i="0">
                <a:solidFill>
                  <a:srgbClr val="004B8D"/>
                </a:solidFill>
              </a:endParaRPr>
            </a:p>
          </p:txBody>
        </p:sp>
        <p:sp>
          <p:nvSpPr>
            <p:cNvPr id="199" name="Line 1106">
              <a:extLst>
                <a:ext uri="{FF2B5EF4-FFF2-40B4-BE49-F238E27FC236}">
                  <a16:creationId xmlns:a16="http://schemas.microsoft.com/office/drawing/2014/main" id="{447681BD-1095-420E-8F78-F5F3A5F53525}"/>
                </a:ext>
              </a:extLst>
            </p:cNvPr>
            <p:cNvSpPr>
              <a:spLocks noChangeShapeType="1"/>
            </p:cNvSpPr>
            <p:nvPr/>
          </p:nvSpPr>
          <p:spPr bwMode="auto">
            <a:xfrm flipV="1">
              <a:off x="2973388" y="2343150"/>
              <a:ext cx="1217612" cy="304800"/>
            </a:xfrm>
            <a:prstGeom prst="line">
              <a:avLst/>
            </a:prstGeom>
            <a:noFill/>
            <a:ln w="9525">
              <a:solidFill>
                <a:schemeClr val="bg1"/>
              </a:solidFill>
              <a:round/>
              <a:headEnd/>
              <a:tailEnd type="triangle" w="med" len="med"/>
            </a:ln>
            <a:effectLst/>
          </p:spPr>
          <p:txBody>
            <a:bodyPr wrap="none" anchor="ctr"/>
            <a:lstStyle/>
            <a:p>
              <a:pPr>
                <a:defRPr/>
              </a:pPr>
              <a:endParaRPr lang="en-US"/>
            </a:p>
          </p:txBody>
        </p:sp>
        <p:sp>
          <p:nvSpPr>
            <p:cNvPr id="200" name="Text Box 1107">
              <a:extLst>
                <a:ext uri="{FF2B5EF4-FFF2-40B4-BE49-F238E27FC236}">
                  <a16:creationId xmlns:a16="http://schemas.microsoft.com/office/drawing/2014/main" id="{CA8B3222-0A61-45CF-98EB-07CB0B25A4C0}"/>
                </a:ext>
              </a:extLst>
            </p:cNvPr>
            <p:cNvSpPr txBox="1">
              <a:spLocks noChangeArrowheads="1"/>
            </p:cNvSpPr>
            <p:nvPr/>
          </p:nvSpPr>
          <p:spPr bwMode="auto">
            <a:xfrm>
              <a:off x="5162551" y="1200150"/>
              <a:ext cx="2457444" cy="412154"/>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1400" b="1" i="0">
                  <a:solidFill>
                    <a:srgbClr val="004B8D"/>
                  </a:solidFill>
                </a:rPr>
                <a:t>Adjustment screw</a:t>
              </a:r>
            </a:p>
          </p:txBody>
        </p:sp>
        <p:sp>
          <p:nvSpPr>
            <p:cNvPr id="201" name="Line 1108">
              <a:extLst>
                <a:ext uri="{FF2B5EF4-FFF2-40B4-BE49-F238E27FC236}">
                  <a16:creationId xmlns:a16="http://schemas.microsoft.com/office/drawing/2014/main" id="{C3E1FA52-3C42-464F-B7CD-F2DF2C282CEB}"/>
                </a:ext>
              </a:extLst>
            </p:cNvPr>
            <p:cNvSpPr>
              <a:spLocks noChangeShapeType="1"/>
            </p:cNvSpPr>
            <p:nvPr/>
          </p:nvSpPr>
          <p:spPr bwMode="auto">
            <a:xfrm flipH="1">
              <a:off x="5029200" y="1200150"/>
              <a:ext cx="762000" cy="152400"/>
            </a:xfrm>
            <a:prstGeom prst="line">
              <a:avLst/>
            </a:prstGeom>
            <a:noFill/>
            <a:ln w="9525">
              <a:solidFill>
                <a:schemeClr val="bg1"/>
              </a:solidFill>
              <a:round/>
              <a:headEnd/>
              <a:tailEnd type="triangle" w="med" len="med"/>
            </a:ln>
            <a:effectLst/>
          </p:spPr>
          <p:txBody>
            <a:bodyPr wrap="none" anchor="ctr"/>
            <a:lstStyle/>
            <a:p>
              <a:pPr>
                <a:defRPr/>
              </a:pPr>
              <a:endParaRPr lang="en-US"/>
            </a:p>
          </p:txBody>
        </p:sp>
        <p:sp>
          <p:nvSpPr>
            <p:cNvPr id="202" name="Text Box 1109">
              <a:extLst>
                <a:ext uri="{FF2B5EF4-FFF2-40B4-BE49-F238E27FC236}">
                  <a16:creationId xmlns:a16="http://schemas.microsoft.com/office/drawing/2014/main" id="{24881354-0B38-481E-819D-693EDFB40751}"/>
                </a:ext>
              </a:extLst>
            </p:cNvPr>
            <p:cNvSpPr txBox="1">
              <a:spLocks noChangeArrowheads="1"/>
            </p:cNvSpPr>
            <p:nvPr/>
          </p:nvSpPr>
          <p:spPr bwMode="auto">
            <a:xfrm>
              <a:off x="1977185" y="3357249"/>
              <a:ext cx="1604212" cy="412154"/>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1400" b="1" i="0">
                  <a:solidFill>
                    <a:srgbClr val="004B8D"/>
                  </a:solidFill>
                </a:rPr>
                <a:t>Diaphragm</a:t>
              </a:r>
            </a:p>
          </p:txBody>
        </p:sp>
        <p:sp>
          <p:nvSpPr>
            <p:cNvPr id="203" name="Text Box 1111">
              <a:extLst>
                <a:ext uri="{FF2B5EF4-FFF2-40B4-BE49-F238E27FC236}">
                  <a16:creationId xmlns:a16="http://schemas.microsoft.com/office/drawing/2014/main" id="{F33B33B4-72AE-4FEB-A692-95548D6F57C5}"/>
                </a:ext>
              </a:extLst>
            </p:cNvPr>
            <p:cNvSpPr txBox="1">
              <a:spLocks noChangeArrowheads="1"/>
            </p:cNvSpPr>
            <p:nvPr/>
          </p:nvSpPr>
          <p:spPr bwMode="auto">
            <a:xfrm>
              <a:off x="7016510" y="2695575"/>
              <a:ext cx="839788" cy="412154"/>
            </a:xfrm>
            <a:prstGeom prst="rect">
              <a:avLst/>
            </a:prstGeom>
            <a:noFill/>
            <a:ln w="9525">
              <a:noFill/>
              <a:miter lim="800000"/>
              <a:headEnd/>
              <a:tailEnd/>
            </a:ln>
            <a:effectLst/>
          </p:spPr>
          <p:txBody>
            <a:bodyPr lIns="101662" tIns="50831" rIns="101662" bIns="50831">
              <a:spAutoFit/>
            </a:bodyPr>
            <a:lstStyle/>
            <a:p>
              <a:pPr defTabSz="1017588">
                <a:lnSpc>
                  <a:spcPct val="100000"/>
                </a:lnSpc>
                <a:spcBef>
                  <a:spcPct val="50000"/>
                </a:spcBef>
                <a:defRPr/>
              </a:pPr>
              <a:r>
                <a:rPr lang="en-US" sz="1400" b="1" i="0">
                  <a:solidFill>
                    <a:srgbClr val="004B8D"/>
                  </a:solidFill>
                </a:rPr>
                <a:t>Vent</a:t>
              </a:r>
            </a:p>
          </p:txBody>
        </p:sp>
        <p:sp>
          <p:nvSpPr>
            <p:cNvPr id="204" name="Line 1112">
              <a:extLst>
                <a:ext uri="{FF2B5EF4-FFF2-40B4-BE49-F238E27FC236}">
                  <a16:creationId xmlns:a16="http://schemas.microsoft.com/office/drawing/2014/main" id="{8C08F8CB-A416-4D36-A5C7-2E5967840C79}"/>
                </a:ext>
              </a:extLst>
            </p:cNvPr>
            <p:cNvSpPr>
              <a:spLocks noChangeShapeType="1"/>
            </p:cNvSpPr>
            <p:nvPr/>
          </p:nvSpPr>
          <p:spPr bwMode="auto">
            <a:xfrm flipH="1">
              <a:off x="6858000" y="3181350"/>
              <a:ext cx="609600" cy="0"/>
            </a:xfrm>
            <a:prstGeom prst="line">
              <a:avLst/>
            </a:prstGeom>
            <a:noFill/>
            <a:ln w="9525">
              <a:solidFill>
                <a:schemeClr val="bg1"/>
              </a:solidFill>
              <a:round/>
              <a:headEnd/>
              <a:tailEnd type="triangle" w="med" len="med"/>
            </a:ln>
            <a:effectLst/>
          </p:spPr>
          <p:txBody>
            <a:bodyPr wrap="none" anchor="ctr"/>
            <a:lstStyle/>
            <a:p>
              <a:pPr>
                <a:defRPr/>
              </a:pPr>
              <a:endParaRPr lang="en-US"/>
            </a:p>
          </p:txBody>
        </p:sp>
        <p:sp>
          <p:nvSpPr>
            <p:cNvPr id="205" name="Text Box 1115">
              <a:extLst>
                <a:ext uri="{FF2B5EF4-FFF2-40B4-BE49-F238E27FC236}">
                  <a16:creationId xmlns:a16="http://schemas.microsoft.com/office/drawing/2014/main" id="{376B8447-DD33-4410-BBB0-DB78A1F87819}"/>
                </a:ext>
              </a:extLst>
            </p:cNvPr>
            <p:cNvSpPr txBox="1">
              <a:spLocks noChangeArrowheads="1"/>
            </p:cNvSpPr>
            <p:nvPr/>
          </p:nvSpPr>
          <p:spPr bwMode="auto">
            <a:xfrm>
              <a:off x="2710480" y="5507237"/>
              <a:ext cx="1540497" cy="412154"/>
            </a:xfrm>
            <a:prstGeom prst="rect">
              <a:avLst/>
            </a:prstGeom>
            <a:noFill/>
            <a:ln w="9525">
              <a:noFill/>
              <a:miter lim="800000"/>
              <a:headEnd/>
              <a:tailEnd/>
            </a:ln>
            <a:effectLst/>
          </p:spPr>
          <p:txBody>
            <a:bodyPr wrap="square" lIns="101662" tIns="50831" rIns="101662" bIns="50831">
              <a:spAutoFit/>
            </a:bodyPr>
            <a:lstStyle/>
            <a:p>
              <a:pPr algn="ctr" defTabSz="1017588">
                <a:lnSpc>
                  <a:spcPct val="100000"/>
                </a:lnSpc>
                <a:spcBef>
                  <a:spcPct val="50000"/>
                </a:spcBef>
                <a:defRPr/>
              </a:pPr>
              <a:r>
                <a:rPr lang="en-US" sz="1400" b="1" i="0">
                  <a:solidFill>
                    <a:srgbClr val="004B8D"/>
                  </a:solidFill>
                </a:rPr>
                <a:t>Valve seat</a:t>
              </a:r>
            </a:p>
          </p:txBody>
        </p:sp>
        <p:sp>
          <p:nvSpPr>
            <p:cNvPr id="206" name="Line 1116">
              <a:extLst>
                <a:ext uri="{FF2B5EF4-FFF2-40B4-BE49-F238E27FC236}">
                  <a16:creationId xmlns:a16="http://schemas.microsoft.com/office/drawing/2014/main" id="{A8F0F09D-A2ED-44F5-9AE0-17400DD3A186}"/>
                </a:ext>
              </a:extLst>
            </p:cNvPr>
            <p:cNvSpPr>
              <a:spLocks noChangeShapeType="1"/>
            </p:cNvSpPr>
            <p:nvPr/>
          </p:nvSpPr>
          <p:spPr bwMode="auto">
            <a:xfrm flipH="1" flipV="1">
              <a:off x="5334000" y="5314950"/>
              <a:ext cx="228600" cy="762000"/>
            </a:xfrm>
            <a:prstGeom prst="line">
              <a:avLst/>
            </a:prstGeom>
            <a:noFill/>
            <a:ln w="9525">
              <a:solidFill>
                <a:schemeClr val="bg1"/>
              </a:solidFill>
              <a:round/>
              <a:headEnd/>
              <a:tailEnd type="triangle" w="med" len="med"/>
            </a:ln>
            <a:effectLst/>
          </p:spPr>
          <p:txBody>
            <a:bodyPr wrap="none" anchor="ctr"/>
            <a:lstStyle/>
            <a:p>
              <a:pPr>
                <a:defRPr/>
              </a:pPr>
              <a:endParaRPr lang="en-US"/>
            </a:p>
          </p:txBody>
        </p:sp>
        <p:sp>
          <p:nvSpPr>
            <p:cNvPr id="207" name="Text Box 1117">
              <a:extLst>
                <a:ext uri="{FF2B5EF4-FFF2-40B4-BE49-F238E27FC236}">
                  <a16:creationId xmlns:a16="http://schemas.microsoft.com/office/drawing/2014/main" id="{7514E0BC-E65C-4AF5-B2DC-AD3B82C20A4A}"/>
                </a:ext>
              </a:extLst>
            </p:cNvPr>
            <p:cNvSpPr txBox="1">
              <a:spLocks noChangeArrowheads="1"/>
            </p:cNvSpPr>
            <p:nvPr/>
          </p:nvSpPr>
          <p:spPr bwMode="auto">
            <a:xfrm>
              <a:off x="188782" y="4842173"/>
              <a:ext cx="2286000" cy="412155"/>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1400" b="1" i="0">
                  <a:solidFill>
                    <a:srgbClr val="004B8D"/>
                  </a:solidFill>
                </a:rPr>
                <a:t>High pressure in</a:t>
              </a:r>
            </a:p>
          </p:txBody>
        </p:sp>
        <p:sp>
          <p:nvSpPr>
            <p:cNvPr id="208" name="Text Box 1118">
              <a:extLst>
                <a:ext uri="{FF2B5EF4-FFF2-40B4-BE49-F238E27FC236}">
                  <a16:creationId xmlns:a16="http://schemas.microsoft.com/office/drawing/2014/main" id="{D4FC6E15-8BFE-47A4-934C-52261B23ACDF}"/>
                </a:ext>
              </a:extLst>
            </p:cNvPr>
            <p:cNvSpPr txBox="1">
              <a:spLocks noChangeArrowheads="1"/>
            </p:cNvSpPr>
            <p:nvPr/>
          </p:nvSpPr>
          <p:spPr bwMode="auto">
            <a:xfrm>
              <a:off x="6917778" y="5022864"/>
              <a:ext cx="2209800" cy="412155"/>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1400" b="1" i="0">
                  <a:solidFill>
                    <a:srgbClr val="004B8D"/>
                  </a:solidFill>
                </a:rPr>
                <a:t>Low pressure out</a:t>
              </a:r>
            </a:p>
          </p:txBody>
        </p:sp>
        <p:sp>
          <p:nvSpPr>
            <p:cNvPr id="209" name="Rectangle 1121">
              <a:extLst>
                <a:ext uri="{FF2B5EF4-FFF2-40B4-BE49-F238E27FC236}">
                  <a16:creationId xmlns:a16="http://schemas.microsoft.com/office/drawing/2014/main" id="{1DB1AF1A-0168-4A8E-BD1E-DF2897D407D2}"/>
                </a:ext>
              </a:extLst>
            </p:cNvPr>
            <p:cNvSpPr>
              <a:spLocks noChangeArrowheads="1"/>
            </p:cNvSpPr>
            <p:nvPr/>
          </p:nvSpPr>
          <p:spPr bwMode="auto">
            <a:xfrm>
              <a:off x="4267200" y="1123950"/>
              <a:ext cx="762000" cy="762000"/>
            </a:xfrm>
            <a:prstGeom prst="rect">
              <a:avLst/>
            </a:prstGeom>
            <a:noFill/>
            <a:ln w="19050">
              <a:solidFill>
                <a:schemeClr val="folHlink"/>
              </a:solidFill>
              <a:miter lim="800000"/>
              <a:headEnd/>
              <a:tailEnd/>
            </a:ln>
            <a:effectLst/>
          </p:spPr>
          <p:txBody>
            <a:bodyPr wrap="none" anchor="ctr"/>
            <a:lstStyle/>
            <a:p>
              <a:pPr>
                <a:defRPr/>
              </a:pPr>
              <a:endParaRPr lang="en-US"/>
            </a:p>
          </p:txBody>
        </p:sp>
        <p:sp>
          <p:nvSpPr>
            <p:cNvPr id="210" name="Rectangle 1122">
              <a:extLst>
                <a:ext uri="{FF2B5EF4-FFF2-40B4-BE49-F238E27FC236}">
                  <a16:creationId xmlns:a16="http://schemas.microsoft.com/office/drawing/2014/main" id="{E5B3D941-F45E-46E3-928B-608A19429CC9}"/>
                </a:ext>
              </a:extLst>
            </p:cNvPr>
            <p:cNvSpPr>
              <a:spLocks noChangeArrowheads="1"/>
            </p:cNvSpPr>
            <p:nvPr/>
          </p:nvSpPr>
          <p:spPr bwMode="auto">
            <a:xfrm>
              <a:off x="4343400" y="1123950"/>
              <a:ext cx="609600" cy="762000"/>
            </a:xfrm>
            <a:prstGeom prst="rect">
              <a:avLst/>
            </a:prstGeom>
            <a:noFill/>
            <a:ln w="19050">
              <a:solidFill>
                <a:schemeClr val="folHlink"/>
              </a:solidFill>
              <a:miter lim="800000"/>
              <a:headEnd/>
              <a:tailEnd/>
            </a:ln>
            <a:effectLst/>
          </p:spPr>
          <p:txBody>
            <a:bodyPr wrap="none" anchor="ctr"/>
            <a:lstStyle/>
            <a:p>
              <a:pPr>
                <a:defRPr/>
              </a:pPr>
              <a:endParaRPr lang="en-US"/>
            </a:p>
          </p:txBody>
        </p:sp>
        <p:sp>
          <p:nvSpPr>
            <p:cNvPr id="211" name="Rectangle 1123">
              <a:extLst>
                <a:ext uri="{FF2B5EF4-FFF2-40B4-BE49-F238E27FC236}">
                  <a16:creationId xmlns:a16="http://schemas.microsoft.com/office/drawing/2014/main" id="{A44CB11A-DF49-43C9-8068-05A2E315288D}"/>
                </a:ext>
              </a:extLst>
            </p:cNvPr>
            <p:cNvSpPr>
              <a:spLocks noChangeArrowheads="1"/>
            </p:cNvSpPr>
            <p:nvPr/>
          </p:nvSpPr>
          <p:spPr bwMode="auto">
            <a:xfrm>
              <a:off x="4648200" y="1276350"/>
              <a:ext cx="76200" cy="152400"/>
            </a:xfrm>
            <a:prstGeom prst="rect">
              <a:avLst/>
            </a:prstGeom>
            <a:solidFill>
              <a:schemeClr val="accent2"/>
            </a:solidFill>
            <a:ln w="9525">
              <a:solidFill>
                <a:schemeClr val="tx1"/>
              </a:solidFill>
              <a:miter lim="800000"/>
              <a:headEnd/>
              <a:tailEnd/>
            </a:ln>
            <a:effectLst/>
          </p:spPr>
          <p:txBody>
            <a:bodyPr wrap="none" anchor="ctr"/>
            <a:lstStyle/>
            <a:p>
              <a:pPr>
                <a:defRPr/>
              </a:pPr>
              <a:endParaRPr lang="en-US"/>
            </a:p>
          </p:txBody>
        </p:sp>
        <p:sp>
          <p:nvSpPr>
            <p:cNvPr id="212" name="Rectangle 1124">
              <a:extLst>
                <a:ext uri="{FF2B5EF4-FFF2-40B4-BE49-F238E27FC236}">
                  <a16:creationId xmlns:a16="http://schemas.microsoft.com/office/drawing/2014/main" id="{F5FFB0E5-51A8-4517-916F-15AB13C32F07}"/>
                </a:ext>
              </a:extLst>
            </p:cNvPr>
            <p:cNvSpPr>
              <a:spLocks noChangeArrowheads="1"/>
            </p:cNvSpPr>
            <p:nvPr/>
          </p:nvSpPr>
          <p:spPr bwMode="auto">
            <a:xfrm>
              <a:off x="4343400" y="1123950"/>
              <a:ext cx="609600" cy="76200"/>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a:p>
          </p:txBody>
        </p:sp>
        <p:sp>
          <p:nvSpPr>
            <p:cNvPr id="213" name="Rectangle 1125">
              <a:extLst>
                <a:ext uri="{FF2B5EF4-FFF2-40B4-BE49-F238E27FC236}">
                  <a16:creationId xmlns:a16="http://schemas.microsoft.com/office/drawing/2014/main" id="{CB5874FA-97E7-4592-8CE1-C9D5840CB49D}"/>
                </a:ext>
              </a:extLst>
            </p:cNvPr>
            <p:cNvSpPr>
              <a:spLocks noChangeArrowheads="1"/>
            </p:cNvSpPr>
            <p:nvPr/>
          </p:nvSpPr>
          <p:spPr bwMode="auto">
            <a:xfrm>
              <a:off x="4267200" y="971550"/>
              <a:ext cx="762000" cy="152400"/>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a:p>
          </p:txBody>
        </p:sp>
        <p:sp>
          <p:nvSpPr>
            <p:cNvPr id="214" name="Line 1126">
              <a:extLst>
                <a:ext uri="{FF2B5EF4-FFF2-40B4-BE49-F238E27FC236}">
                  <a16:creationId xmlns:a16="http://schemas.microsoft.com/office/drawing/2014/main" id="{BB6CE131-C37C-4074-B2FD-48E941729DAB}"/>
                </a:ext>
              </a:extLst>
            </p:cNvPr>
            <p:cNvSpPr>
              <a:spLocks noChangeShapeType="1"/>
            </p:cNvSpPr>
            <p:nvPr/>
          </p:nvSpPr>
          <p:spPr bwMode="auto">
            <a:xfrm>
              <a:off x="4343400" y="971550"/>
              <a:ext cx="0" cy="152400"/>
            </a:xfrm>
            <a:prstGeom prst="line">
              <a:avLst/>
            </a:prstGeom>
            <a:noFill/>
            <a:ln w="19050">
              <a:solidFill>
                <a:schemeClr val="tx1"/>
              </a:solidFill>
              <a:round/>
              <a:headEnd/>
              <a:tailEnd/>
            </a:ln>
            <a:effectLst/>
          </p:spPr>
          <p:txBody>
            <a:bodyPr wrap="none" anchor="ctr"/>
            <a:lstStyle/>
            <a:p>
              <a:pPr>
                <a:defRPr/>
              </a:pPr>
              <a:endParaRPr lang="en-US"/>
            </a:p>
          </p:txBody>
        </p:sp>
        <p:sp>
          <p:nvSpPr>
            <p:cNvPr id="215" name="Line 1127">
              <a:extLst>
                <a:ext uri="{FF2B5EF4-FFF2-40B4-BE49-F238E27FC236}">
                  <a16:creationId xmlns:a16="http://schemas.microsoft.com/office/drawing/2014/main" id="{3E8809D3-0ED0-470F-91CD-A4E8F3C7BD48}"/>
                </a:ext>
              </a:extLst>
            </p:cNvPr>
            <p:cNvSpPr>
              <a:spLocks noChangeShapeType="1"/>
            </p:cNvSpPr>
            <p:nvPr/>
          </p:nvSpPr>
          <p:spPr bwMode="auto">
            <a:xfrm>
              <a:off x="4419600" y="971550"/>
              <a:ext cx="0" cy="152400"/>
            </a:xfrm>
            <a:prstGeom prst="line">
              <a:avLst/>
            </a:prstGeom>
            <a:noFill/>
            <a:ln w="19050">
              <a:solidFill>
                <a:schemeClr val="tx1"/>
              </a:solidFill>
              <a:round/>
              <a:headEnd/>
              <a:tailEnd/>
            </a:ln>
            <a:effectLst/>
          </p:spPr>
          <p:txBody>
            <a:bodyPr wrap="none" anchor="ctr"/>
            <a:lstStyle/>
            <a:p>
              <a:pPr>
                <a:defRPr/>
              </a:pPr>
              <a:endParaRPr lang="en-US"/>
            </a:p>
          </p:txBody>
        </p:sp>
        <p:sp>
          <p:nvSpPr>
            <p:cNvPr id="216" name="Line 1128">
              <a:extLst>
                <a:ext uri="{FF2B5EF4-FFF2-40B4-BE49-F238E27FC236}">
                  <a16:creationId xmlns:a16="http://schemas.microsoft.com/office/drawing/2014/main" id="{76C7F1BB-FA01-426B-980A-B91D3AAEF585}"/>
                </a:ext>
              </a:extLst>
            </p:cNvPr>
            <p:cNvSpPr>
              <a:spLocks noChangeShapeType="1"/>
            </p:cNvSpPr>
            <p:nvPr/>
          </p:nvSpPr>
          <p:spPr bwMode="auto">
            <a:xfrm>
              <a:off x="4497388" y="971550"/>
              <a:ext cx="0" cy="152400"/>
            </a:xfrm>
            <a:prstGeom prst="line">
              <a:avLst/>
            </a:prstGeom>
            <a:noFill/>
            <a:ln w="19050">
              <a:solidFill>
                <a:schemeClr val="tx1"/>
              </a:solidFill>
              <a:round/>
              <a:headEnd/>
              <a:tailEnd/>
            </a:ln>
            <a:effectLst/>
          </p:spPr>
          <p:txBody>
            <a:bodyPr wrap="none" anchor="ctr"/>
            <a:lstStyle/>
            <a:p>
              <a:pPr>
                <a:defRPr/>
              </a:pPr>
              <a:endParaRPr lang="en-US"/>
            </a:p>
          </p:txBody>
        </p:sp>
        <p:sp>
          <p:nvSpPr>
            <p:cNvPr id="217" name="Line 1129">
              <a:extLst>
                <a:ext uri="{FF2B5EF4-FFF2-40B4-BE49-F238E27FC236}">
                  <a16:creationId xmlns:a16="http://schemas.microsoft.com/office/drawing/2014/main" id="{61A03D0B-945B-4351-BA4E-B10171E54EFB}"/>
                </a:ext>
              </a:extLst>
            </p:cNvPr>
            <p:cNvSpPr>
              <a:spLocks noChangeShapeType="1"/>
            </p:cNvSpPr>
            <p:nvPr/>
          </p:nvSpPr>
          <p:spPr bwMode="auto">
            <a:xfrm>
              <a:off x="4572000" y="971550"/>
              <a:ext cx="0" cy="152400"/>
            </a:xfrm>
            <a:prstGeom prst="line">
              <a:avLst/>
            </a:prstGeom>
            <a:noFill/>
            <a:ln w="19050">
              <a:solidFill>
                <a:schemeClr val="tx1"/>
              </a:solidFill>
              <a:round/>
              <a:headEnd/>
              <a:tailEnd/>
            </a:ln>
            <a:effectLst/>
          </p:spPr>
          <p:txBody>
            <a:bodyPr wrap="none" anchor="ctr"/>
            <a:lstStyle/>
            <a:p>
              <a:pPr>
                <a:defRPr/>
              </a:pPr>
              <a:endParaRPr lang="en-US"/>
            </a:p>
          </p:txBody>
        </p:sp>
        <p:sp>
          <p:nvSpPr>
            <p:cNvPr id="218" name="Line 1130">
              <a:extLst>
                <a:ext uri="{FF2B5EF4-FFF2-40B4-BE49-F238E27FC236}">
                  <a16:creationId xmlns:a16="http://schemas.microsoft.com/office/drawing/2014/main" id="{7E0C7E34-19E3-490A-8F5F-CB3CCB0E2F53}"/>
                </a:ext>
              </a:extLst>
            </p:cNvPr>
            <p:cNvSpPr>
              <a:spLocks noChangeShapeType="1"/>
            </p:cNvSpPr>
            <p:nvPr/>
          </p:nvSpPr>
          <p:spPr bwMode="auto">
            <a:xfrm>
              <a:off x="4648200" y="971550"/>
              <a:ext cx="0" cy="152400"/>
            </a:xfrm>
            <a:prstGeom prst="line">
              <a:avLst/>
            </a:prstGeom>
            <a:noFill/>
            <a:ln w="19050">
              <a:solidFill>
                <a:schemeClr val="tx1"/>
              </a:solidFill>
              <a:round/>
              <a:headEnd/>
              <a:tailEnd/>
            </a:ln>
            <a:effectLst/>
          </p:spPr>
          <p:txBody>
            <a:bodyPr wrap="none" anchor="ctr"/>
            <a:lstStyle/>
            <a:p>
              <a:pPr>
                <a:defRPr/>
              </a:pPr>
              <a:endParaRPr lang="en-US"/>
            </a:p>
          </p:txBody>
        </p:sp>
        <p:sp>
          <p:nvSpPr>
            <p:cNvPr id="219" name="Line 1131">
              <a:extLst>
                <a:ext uri="{FF2B5EF4-FFF2-40B4-BE49-F238E27FC236}">
                  <a16:creationId xmlns:a16="http://schemas.microsoft.com/office/drawing/2014/main" id="{11F3CCE5-C7C5-4352-8EB3-ED77C974658D}"/>
                </a:ext>
              </a:extLst>
            </p:cNvPr>
            <p:cNvSpPr>
              <a:spLocks noChangeShapeType="1"/>
            </p:cNvSpPr>
            <p:nvPr/>
          </p:nvSpPr>
          <p:spPr bwMode="auto">
            <a:xfrm>
              <a:off x="4724400" y="971550"/>
              <a:ext cx="0" cy="152400"/>
            </a:xfrm>
            <a:prstGeom prst="line">
              <a:avLst/>
            </a:prstGeom>
            <a:noFill/>
            <a:ln w="19050">
              <a:solidFill>
                <a:schemeClr val="tx1"/>
              </a:solidFill>
              <a:round/>
              <a:headEnd/>
              <a:tailEnd/>
            </a:ln>
            <a:effectLst/>
          </p:spPr>
          <p:txBody>
            <a:bodyPr wrap="none" anchor="ctr"/>
            <a:lstStyle/>
            <a:p>
              <a:pPr>
                <a:defRPr/>
              </a:pPr>
              <a:endParaRPr lang="en-US"/>
            </a:p>
          </p:txBody>
        </p:sp>
        <p:sp>
          <p:nvSpPr>
            <p:cNvPr id="220" name="Line 1132">
              <a:extLst>
                <a:ext uri="{FF2B5EF4-FFF2-40B4-BE49-F238E27FC236}">
                  <a16:creationId xmlns:a16="http://schemas.microsoft.com/office/drawing/2014/main" id="{7C583E18-FC68-4002-A7C9-502B53108C46}"/>
                </a:ext>
              </a:extLst>
            </p:cNvPr>
            <p:cNvSpPr>
              <a:spLocks noChangeShapeType="1"/>
            </p:cNvSpPr>
            <p:nvPr/>
          </p:nvSpPr>
          <p:spPr bwMode="auto">
            <a:xfrm>
              <a:off x="4800600" y="971550"/>
              <a:ext cx="0" cy="152400"/>
            </a:xfrm>
            <a:prstGeom prst="line">
              <a:avLst/>
            </a:prstGeom>
            <a:noFill/>
            <a:ln w="19050">
              <a:solidFill>
                <a:schemeClr val="tx1"/>
              </a:solidFill>
              <a:round/>
              <a:headEnd/>
              <a:tailEnd/>
            </a:ln>
            <a:effectLst/>
          </p:spPr>
          <p:txBody>
            <a:bodyPr wrap="none" anchor="ctr"/>
            <a:lstStyle/>
            <a:p>
              <a:pPr>
                <a:defRPr/>
              </a:pPr>
              <a:endParaRPr lang="en-US"/>
            </a:p>
          </p:txBody>
        </p:sp>
        <p:sp>
          <p:nvSpPr>
            <p:cNvPr id="221" name="Line 1133">
              <a:extLst>
                <a:ext uri="{FF2B5EF4-FFF2-40B4-BE49-F238E27FC236}">
                  <a16:creationId xmlns:a16="http://schemas.microsoft.com/office/drawing/2014/main" id="{B2DEB681-DC7E-4587-9EEA-12846670728C}"/>
                </a:ext>
              </a:extLst>
            </p:cNvPr>
            <p:cNvSpPr>
              <a:spLocks noChangeShapeType="1"/>
            </p:cNvSpPr>
            <p:nvPr/>
          </p:nvSpPr>
          <p:spPr bwMode="auto">
            <a:xfrm>
              <a:off x="4878388" y="971550"/>
              <a:ext cx="0" cy="152400"/>
            </a:xfrm>
            <a:prstGeom prst="line">
              <a:avLst/>
            </a:prstGeom>
            <a:noFill/>
            <a:ln w="19050">
              <a:solidFill>
                <a:schemeClr val="tx1"/>
              </a:solidFill>
              <a:round/>
              <a:headEnd/>
              <a:tailEnd/>
            </a:ln>
            <a:effectLst/>
          </p:spPr>
          <p:txBody>
            <a:bodyPr wrap="none" anchor="ctr"/>
            <a:lstStyle/>
            <a:p>
              <a:pPr>
                <a:defRPr/>
              </a:pPr>
              <a:endParaRPr lang="en-US"/>
            </a:p>
          </p:txBody>
        </p:sp>
        <p:sp>
          <p:nvSpPr>
            <p:cNvPr id="222" name="Line 1134">
              <a:extLst>
                <a:ext uri="{FF2B5EF4-FFF2-40B4-BE49-F238E27FC236}">
                  <a16:creationId xmlns:a16="http://schemas.microsoft.com/office/drawing/2014/main" id="{819055B8-D21B-4D5A-99C1-0235A575609C}"/>
                </a:ext>
              </a:extLst>
            </p:cNvPr>
            <p:cNvSpPr>
              <a:spLocks noChangeShapeType="1"/>
            </p:cNvSpPr>
            <p:nvPr/>
          </p:nvSpPr>
          <p:spPr bwMode="auto">
            <a:xfrm>
              <a:off x="4953000" y="971550"/>
              <a:ext cx="0" cy="152400"/>
            </a:xfrm>
            <a:prstGeom prst="line">
              <a:avLst/>
            </a:prstGeom>
            <a:noFill/>
            <a:ln w="19050">
              <a:solidFill>
                <a:schemeClr val="tx1"/>
              </a:solidFill>
              <a:round/>
              <a:headEnd/>
              <a:tailEnd/>
            </a:ln>
            <a:effectLst/>
          </p:spPr>
          <p:txBody>
            <a:bodyPr wrap="none" anchor="ctr"/>
            <a:lstStyle/>
            <a:p>
              <a:pPr>
                <a:defRPr/>
              </a:pPr>
              <a:endParaRPr lang="en-US"/>
            </a:p>
          </p:txBody>
        </p:sp>
        <p:sp>
          <p:nvSpPr>
            <p:cNvPr id="223" name="Rectangle 1135">
              <a:extLst>
                <a:ext uri="{FF2B5EF4-FFF2-40B4-BE49-F238E27FC236}">
                  <a16:creationId xmlns:a16="http://schemas.microsoft.com/office/drawing/2014/main" id="{49E13076-C715-4095-8EC5-E5CE89040114}"/>
                </a:ext>
              </a:extLst>
            </p:cNvPr>
            <p:cNvSpPr>
              <a:spLocks noChangeArrowheads="1"/>
            </p:cNvSpPr>
            <p:nvPr/>
          </p:nvSpPr>
          <p:spPr bwMode="auto">
            <a:xfrm>
              <a:off x="4267200" y="1123950"/>
              <a:ext cx="76200" cy="762000"/>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a:p>
          </p:txBody>
        </p:sp>
        <p:sp>
          <p:nvSpPr>
            <p:cNvPr id="224" name="Rectangle 1136">
              <a:extLst>
                <a:ext uri="{FF2B5EF4-FFF2-40B4-BE49-F238E27FC236}">
                  <a16:creationId xmlns:a16="http://schemas.microsoft.com/office/drawing/2014/main" id="{E3901DE9-190D-40C9-8322-052F0A7BF3C8}"/>
                </a:ext>
              </a:extLst>
            </p:cNvPr>
            <p:cNvSpPr>
              <a:spLocks noChangeArrowheads="1"/>
            </p:cNvSpPr>
            <p:nvPr/>
          </p:nvSpPr>
          <p:spPr bwMode="auto">
            <a:xfrm>
              <a:off x="4953000" y="1123950"/>
              <a:ext cx="76200" cy="762000"/>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a:p>
          </p:txBody>
        </p:sp>
        <p:cxnSp>
          <p:nvCxnSpPr>
            <p:cNvPr id="225" name="Straight Arrow Connector 224">
              <a:extLst>
                <a:ext uri="{FF2B5EF4-FFF2-40B4-BE49-F238E27FC236}">
                  <a16:creationId xmlns:a16="http://schemas.microsoft.com/office/drawing/2014/main" id="{0BF0EA39-0DFC-4D83-BCA7-4C66AC159A8B}"/>
                </a:ext>
              </a:extLst>
            </p:cNvPr>
            <p:cNvCxnSpPr/>
            <p:nvPr/>
          </p:nvCxnSpPr>
          <p:spPr bwMode="auto">
            <a:xfrm flipV="1">
              <a:off x="6629400" y="2876550"/>
              <a:ext cx="0" cy="573882"/>
            </a:xfrm>
            <a:prstGeom prst="straightConnector1">
              <a:avLst/>
            </a:prstGeom>
            <a:solidFill>
              <a:schemeClr val="accent1"/>
            </a:solidFill>
            <a:ln w="19050" cap="flat" cmpd="sng" algn="ctr">
              <a:solidFill>
                <a:schemeClr val="accent1"/>
              </a:solidFill>
              <a:prstDash val="solid"/>
              <a:round/>
              <a:headEnd type="none" w="med" len="med"/>
              <a:tailEnd type="triangle"/>
            </a:ln>
            <a:effectLst/>
          </p:spPr>
        </p:cxnSp>
      </p:grpSp>
    </p:spTree>
    <p:extLst>
      <p:ext uri="{BB962C8B-B14F-4D97-AF65-F5344CB8AC3E}">
        <p14:creationId xmlns:p14="http://schemas.microsoft.com/office/powerpoint/2010/main" val="420403401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031">
            <a:extLst>
              <a:ext uri="{FF2B5EF4-FFF2-40B4-BE49-F238E27FC236}">
                <a16:creationId xmlns:a16="http://schemas.microsoft.com/office/drawing/2014/main" id="{5A45EE9B-6BBF-4B8D-AC87-AE83886FEEEA}"/>
              </a:ext>
            </a:extLst>
          </p:cNvPr>
          <p:cNvSpPr>
            <a:spLocks noGrp="1" noChangeArrowheads="1"/>
          </p:cNvSpPr>
          <p:nvPr>
            <p:ph type="title"/>
          </p:nvPr>
        </p:nvSpPr>
        <p:spPr>
          <a:xfrm>
            <a:off x="393700" y="162560"/>
            <a:ext cx="8356600" cy="820103"/>
          </a:xfrm>
        </p:spPr>
        <p:txBody>
          <a:bodyPr>
            <a:normAutofit/>
          </a:bodyPr>
          <a:lstStyle/>
          <a:p>
            <a:pPr>
              <a:defRPr/>
            </a:pPr>
            <a:r>
              <a:rPr lang="en-US" b="1"/>
              <a:t>Troubleshooting In-line Gas Regulators</a:t>
            </a:r>
          </a:p>
        </p:txBody>
      </p:sp>
      <p:sp>
        <p:nvSpPr>
          <p:cNvPr id="16" name="Rectangle 3">
            <a:extLst>
              <a:ext uri="{FF2B5EF4-FFF2-40B4-BE49-F238E27FC236}">
                <a16:creationId xmlns:a16="http://schemas.microsoft.com/office/drawing/2014/main" id="{5E122636-A88F-47DD-88E7-87628383E465}"/>
              </a:ext>
            </a:extLst>
          </p:cNvPr>
          <p:cNvSpPr txBox="1">
            <a:spLocks noChangeArrowheads="1"/>
          </p:cNvSpPr>
          <p:nvPr/>
        </p:nvSpPr>
        <p:spPr bwMode="auto">
          <a:xfrm>
            <a:off x="355014" y="1371600"/>
            <a:ext cx="7341186" cy="19153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a:spcBef>
                <a:spcPts val="0"/>
              </a:spcBef>
              <a:spcAft>
                <a:spcPts val="0"/>
              </a:spcAft>
            </a:pPr>
            <a:r>
              <a:rPr lang="en-US" sz="1800">
                <a:effectLst/>
              </a:rPr>
              <a:t>The internal diaphragm must flex to effectively regulate the pressure.</a:t>
            </a:r>
          </a:p>
          <a:p>
            <a:pPr marL="0" indent="0">
              <a:spcBef>
                <a:spcPts val="0"/>
              </a:spcBef>
              <a:spcAft>
                <a:spcPts val="0"/>
              </a:spcAft>
              <a:buNone/>
            </a:pPr>
            <a:endParaRPr lang="en-US" sz="800">
              <a:effectLst/>
            </a:endParaRPr>
          </a:p>
          <a:p>
            <a:pPr>
              <a:spcBef>
                <a:spcPts val="0"/>
              </a:spcBef>
              <a:spcAft>
                <a:spcPts val="0"/>
              </a:spcAft>
            </a:pPr>
            <a:r>
              <a:rPr lang="en-US" sz="1800">
                <a:effectLst/>
              </a:rPr>
              <a:t>Pressure buildup on back side of the diaphragm will cause an increased outlet pressure.</a:t>
            </a:r>
          </a:p>
          <a:p>
            <a:pPr marL="0" indent="0">
              <a:spcBef>
                <a:spcPts val="0"/>
              </a:spcBef>
              <a:spcAft>
                <a:spcPts val="0"/>
              </a:spcAft>
              <a:buNone/>
            </a:pPr>
            <a:endParaRPr lang="en-US" sz="800">
              <a:effectLst/>
            </a:endParaRPr>
          </a:p>
          <a:p>
            <a:pPr>
              <a:spcBef>
                <a:spcPts val="0"/>
              </a:spcBef>
              <a:spcAft>
                <a:spcPts val="0"/>
              </a:spcAft>
            </a:pPr>
            <a:r>
              <a:rPr lang="en-US" sz="1800"/>
              <a:t>Excessive back-pressure must be vented to atmosphere to maintain proper flexibility and pressure regulation.</a:t>
            </a:r>
          </a:p>
        </p:txBody>
      </p:sp>
      <p:pic>
        <p:nvPicPr>
          <p:cNvPr id="17" name="Picture 16">
            <a:extLst>
              <a:ext uri="{FF2B5EF4-FFF2-40B4-BE49-F238E27FC236}">
                <a16:creationId xmlns:a16="http://schemas.microsoft.com/office/drawing/2014/main" id="{BD37E8A8-06D7-40C3-A398-5B599AC4A670}"/>
              </a:ext>
            </a:extLst>
          </p:cNvPr>
          <p:cNvPicPr>
            <a:picLocks noChangeAspect="1"/>
          </p:cNvPicPr>
          <p:nvPr/>
        </p:nvPicPr>
        <p:blipFill>
          <a:blip r:embed="rId3"/>
          <a:stretch>
            <a:fillRect/>
          </a:stretch>
        </p:blipFill>
        <p:spPr>
          <a:xfrm>
            <a:off x="457200" y="3200400"/>
            <a:ext cx="3201369" cy="2417360"/>
          </a:xfrm>
          <a:prstGeom prst="rect">
            <a:avLst/>
          </a:prstGeom>
          <a:effectLst/>
        </p:spPr>
      </p:pic>
      <p:pic>
        <p:nvPicPr>
          <p:cNvPr id="18" name="Picture 17">
            <a:extLst>
              <a:ext uri="{FF2B5EF4-FFF2-40B4-BE49-F238E27FC236}">
                <a16:creationId xmlns:a16="http://schemas.microsoft.com/office/drawing/2014/main" id="{CA87941B-26F3-4DDC-B907-F633F48743F1}"/>
              </a:ext>
            </a:extLst>
          </p:cNvPr>
          <p:cNvPicPr>
            <a:picLocks noChangeAspect="1"/>
          </p:cNvPicPr>
          <p:nvPr/>
        </p:nvPicPr>
        <p:blipFill>
          <a:blip r:embed="rId4"/>
          <a:stretch>
            <a:fillRect/>
          </a:stretch>
        </p:blipFill>
        <p:spPr>
          <a:xfrm>
            <a:off x="5252149" y="3200400"/>
            <a:ext cx="3495693" cy="2417360"/>
          </a:xfrm>
          <a:prstGeom prst="rect">
            <a:avLst/>
          </a:prstGeom>
          <a:ln>
            <a:solidFill>
              <a:schemeClr val="tx2"/>
            </a:solidFill>
          </a:ln>
          <a:effectLst/>
        </p:spPr>
      </p:pic>
      <p:sp>
        <p:nvSpPr>
          <p:cNvPr id="19" name="Rectangle 18">
            <a:extLst>
              <a:ext uri="{FF2B5EF4-FFF2-40B4-BE49-F238E27FC236}">
                <a16:creationId xmlns:a16="http://schemas.microsoft.com/office/drawing/2014/main" id="{381AF7B1-0D6A-468A-AFC0-40829307873E}"/>
              </a:ext>
            </a:extLst>
          </p:cNvPr>
          <p:cNvSpPr/>
          <p:nvPr/>
        </p:nvSpPr>
        <p:spPr bwMode="auto">
          <a:xfrm rot="16200000">
            <a:off x="2181391" y="3762212"/>
            <a:ext cx="514024" cy="4876800"/>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20" name="Graphic 19" descr="Lightbulb">
            <a:extLst>
              <a:ext uri="{FF2B5EF4-FFF2-40B4-BE49-F238E27FC236}">
                <a16:creationId xmlns:a16="http://schemas.microsoft.com/office/drawing/2014/main" id="{A93FEF85-6AAE-4847-BC64-EE7E1E4353F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4037" y="6003114"/>
            <a:ext cx="393589" cy="393589"/>
          </a:xfrm>
          <a:prstGeom prst="rect">
            <a:avLst/>
          </a:prstGeom>
        </p:spPr>
      </p:pic>
      <p:sp>
        <p:nvSpPr>
          <p:cNvPr id="21" name="Rectangle 20">
            <a:extLst>
              <a:ext uri="{FF2B5EF4-FFF2-40B4-BE49-F238E27FC236}">
                <a16:creationId xmlns:a16="http://schemas.microsoft.com/office/drawing/2014/main" id="{B523C4D5-9A8A-4160-9DD6-07730B88D542}"/>
              </a:ext>
            </a:extLst>
          </p:cNvPr>
          <p:cNvSpPr/>
          <p:nvPr/>
        </p:nvSpPr>
        <p:spPr>
          <a:xfrm>
            <a:off x="633833" y="5973097"/>
            <a:ext cx="4320738" cy="461665"/>
          </a:xfrm>
          <a:prstGeom prst="rect">
            <a:avLst/>
          </a:prstGeom>
        </p:spPr>
        <p:txBody>
          <a:bodyPr wrap="square">
            <a:spAutoFit/>
          </a:bodyPr>
          <a:lstStyle/>
          <a:p>
            <a:r>
              <a:rPr lang="en-US" sz="1200" b="1">
                <a:solidFill>
                  <a:schemeClr val="accent1"/>
                </a:solidFill>
              </a:rPr>
              <a:t>TECH TIP: </a:t>
            </a:r>
            <a:r>
              <a:rPr lang="en-US" sz="1200">
                <a:solidFill>
                  <a:schemeClr val="accent1"/>
                </a:solidFill>
              </a:rPr>
              <a:t>Ice buildup on the outdoor regulator can prevent venting and cause increased gas pressure entering house.</a:t>
            </a:r>
          </a:p>
        </p:txBody>
      </p:sp>
    </p:spTree>
    <p:extLst>
      <p:ext uri="{BB962C8B-B14F-4D97-AF65-F5344CB8AC3E}">
        <p14:creationId xmlns:p14="http://schemas.microsoft.com/office/powerpoint/2010/main" val="340366037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ACB3E38C-AF06-4152-A371-829EEAB4B85E}"/>
              </a:ext>
            </a:extLst>
          </p:cNvPr>
          <p:cNvSpPr>
            <a:spLocks noGrp="1"/>
          </p:cNvSpPr>
          <p:nvPr>
            <p:ph type="title"/>
          </p:nvPr>
        </p:nvSpPr>
        <p:spPr>
          <a:xfrm>
            <a:off x="393192" y="123988"/>
            <a:ext cx="8356600" cy="951665"/>
          </a:xfrm>
        </p:spPr>
        <p:txBody>
          <a:bodyPr/>
          <a:lstStyle/>
          <a:p>
            <a:r>
              <a:rPr lang="en-US" b="1"/>
              <a:t>Results of Gas Valve Contamination</a:t>
            </a:r>
          </a:p>
        </p:txBody>
      </p:sp>
      <p:sp>
        <p:nvSpPr>
          <p:cNvPr id="10" name="Text Placeholder 2">
            <a:extLst>
              <a:ext uri="{FF2B5EF4-FFF2-40B4-BE49-F238E27FC236}">
                <a16:creationId xmlns:a16="http://schemas.microsoft.com/office/drawing/2014/main" id="{B86BA935-2485-4CD8-9025-71878990EA68}"/>
              </a:ext>
            </a:extLst>
          </p:cNvPr>
          <p:cNvSpPr>
            <a:spLocks noGrp="1"/>
          </p:cNvSpPr>
          <p:nvPr>
            <p:ph type="body" sz="quarter" idx="10"/>
          </p:nvPr>
        </p:nvSpPr>
        <p:spPr>
          <a:xfrm>
            <a:off x="376074" y="1382586"/>
            <a:ext cx="5186526" cy="4332414"/>
          </a:xfrm>
        </p:spPr>
        <p:txBody>
          <a:bodyPr/>
          <a:lstStyle/>
          <a:p>
            <a:pPr marL="0" indent="0">
              <a:buNone/>
            </a:pPr>
            <a:r>
              <a:rPr lang="en-US" sz="2000" kern="0"/>
              <a:t>Corrosion or contamination in either orifice will greatly affect the outlet pressure.</a:t>
            </a:r>
          </a:p>
        </p:txBody>
      </p:sp>
      <p:pic>
        <p:nvPicPr>
          <p:cNvPr id="120" name="Picture 119" descr="36J22 Gas Flow Schematic With Color.png">
            <a:extLst>
              <a:ext uri="{FF2B5EF4-FFF2-40B4-BE49-F238E27FC236}">
                <a16:creationId xmlns:a16="http://schemas.microsoft.com/office/drawing/2014/main" id="{D88C2C15-2395-441E-95FE-0F23A56E5367}"/>
              </a:ext>
            </a:extLst>
          </p:cNvPr>
          <p:cNvPicPr>
            <a:picLocks noChangeAspect="1"/>
          </p:cNvPicPr>
          <p:nvPr/>
        </p:nvPicPr>
        <p:blipFill>
          <a:blip r:embed="rId3" cstate="print"/>
          <a:srcRect l="11186" t="15300" r="16700" b="4208"/>
          <a:stretch>
            <a:fillRect/>
          </a:stretch>
        </p:blipFill>
        <p:spPr>
          <a:xfrm>
            <a:off x="1905000" y="2088931"/>
            <a:ext cx="5470447" cy="4645081"/>
          </a:xfrm>
          <a:prstGeom prst="rect">
            <a:avLst/>
          </a:prstGeom>
        </p:spPr>
      </p:pic>
      <p:pic>
        <p:nvPicPr>
          <p:cNvPr id="121" name="Picture 120" descr="regulator spring.png">
            <a:extLst>
              <a:ext uri="{FF2B5EF4-FFF2-40B4-BE49-F238E27FC236}">
                <a16:creationId xmlns:a16="http://schemas.microsoft.com/office/drawing/2014/main" id="{D85AEA98-F5FC-4181-A382-40915BBF9787}"/>
              </a:ext>
            </a:extLst>
          </p:cNvPr>
          <p:cNvPicPr>
            <a:picLocks noChangeAspect="1"/>
          </p:cNvPicPr>
          <p:nvPr/>
        </p:nvPicPr>
        <p:blipFill>
          <a:blip r:embed="rId4" cstate="print"/>
          <a:stretch>
            <a:fillRect/>
          </a:stretch>
        </p:blipFill>
        <p:spPr>
          <a:xfrm>
            <a:off x="5760376" y="2990865"/>
            <a:ext cx="152400" cy="293074"/>
          </a:xfrm>
          <a:prstGeom prst="rect">
            <a:avLst/>
          </a:prstGeom>
        </p:spPr>
      </p:pic>
      <p:sp>
        <p:nvSpPr>
          <p:cNvPr id="122" name="TextBox 121">
            <a:extLst>
              <a:ext uri="{FF2B5EF4-FFF2-40B4-BE49-F238E27FC236}">
                <a16:creationId xmlns:a16="http://schemas.microsoft.com/office/drawing/2014/main" id="{42D2456B-8958-46F5-9DBC-00147FFD6ABD}"/>
              </a:ext>
            </a:extLst>
          </p:cNvPr>
          <p:cNvSpPr txBox="1"/>
          <p:nvPr/>
        </p:nvSpPr>
        <p:spPr>
          <a:xfrm>
            <a:off x="1283151" y="5183026"/>
            <a:ext cx="1650892" cy="523220"/>
          </a:xfrm>
          <a:prstGeom prst="rect">
            <a:avLst/>
          </a:prstGeom>
          <a:noFill/>
        </p:spPr>
        <p:txBody>
          <a:bodyPr wrap="square" rtlCol="0">
            <a:spAutoFit/>
          </a:bodyPr>
          <a:lstStyle/>
          <a:p>
            <a:pPr algn="ctr"/>
            <a:r>
              <a:rPr lang="en-US" sz="1400" b="1">
                <a:solidFill>
                  <a:srgbClr val="004B8D"/>
                </a:solidFill>
                <a:effectLst/>
              </a:rPr>
              <a:t>Control gas orifice </a:t>
            </a:r>
          </a:p>
        </p:txBody>
      </p:sp>
      <p:sp>
        <p:nvSpPr>
          <p:cNvPr id="126" name="TextBox 125">
            <a:extLst>
              <a:ext uri="{FF2B5EF4-FFF2-40B4-BE49-F238E27FC236}">
                <a16:creationId xmlns:a16="http://schemas.microsoft.com/office/drawing/2014/main" id="{503C94A5-3EC8-466D-9635-77EA3ECE2D6C}"/>
              </a:ext>
            </a:extLst>
          </p:cNvPr>
          <p:cNvSpPr txBox="1"/>
          <p:nvPr/>
        </p:nvSpPr>
        <p:spPr>
          <a:xfrm>
            <a:off x="2056938" y="6061369"/>
            <a:ext cx="1594552" cy="307777"/>
          </a:xfrm>
          <a:prstGeom prst="rect">
            <a:avLst/>
          </a:prstGeom>
          <a:noFill/>
        </p:spPr>
        <p:txBody>
          <a:bodyPr wrap="square" rtlCol="0">
            <a:spAutoFit/>
          </a:bodyPr>
          <a:lstStyle/>
          <a:p>
            <a:pPr algn="ctr"/>
            <a:r>
              <a:rPr lang="en-US" sz="1400" b="1">
                <a:solidFill>
                  <a:srgbClr val="004B8D"/>
                </a:solidFill>
              </a:rPr>
              <a:t>Opening orifice</a:t>
            </a:r>
          </a:p>
        </p:txBody>
      </p:sp>
      <p:cxnSp>
        <p:nvCxnSpPr>
          <p:cNvPr id="127" name="Straight Arrow Connector 126">
            <a:extLst>
              <a:ext uri="{FF2B5EF4-FFF2-40B4-BE49-F238E27FC236}">
                <a16:creationId xmlns:a16="http://schemas.microsoft.com/office/drawing/2014/main" id="{9D41EEFE-BB7F-4408-AF3E-09D8D81E6D3A}"/>
              </a:ext>
            </a:extLst>
          </p:cNvPr>
          <p:cNvCxnSpPr>
            <a:cxnSpLocks/>
          </p:cNvCxnSpPr>
          <p:nvPr/>
        </p:nvCxnSpPr>
        <p:spPr bwMode="auto">
          <a:xfrm>
            <a:off x="3550577" y="6240920"/>
            <a:ext cx="874465" cy="111959"/>
          </a:xfrm>
          <a:prstGeom prst="straightConnector1">
            <a:avLst/>
          </a:prstGeom>
          <a:solidFill>
            <a:srgbClr val="FFFFFF"/>
          </a:solidFill>
          <a:ln w="38100" cap="flat" cmpd="sng" algn="ctr">
            <a:solidFill>
              <a:srgbClr val="33CC33"/>
            </a:solidFill>
            <a:prstDash val="solid"/>
            <a:round/>
            <a:headEnd type="none" w="med" len="med"/>
            <a:tailEnd type="arrow"/>
          </a:ln>
          <a:effectLst/>
        </p:spPr>
      </p:cxnSp>
      <p:cxnSp>
        <p:nvCxnSpPr>
          <p:cNvPr id="15" name="Straight Arrow Connector 14">
            <a:extLst>
              <a:ext uri="{FF2B5EF4-FFF2-40B4-BE49-F238E27FC236}">
                <a16:creationId xmlns:a16="http://schemas.microsoft.com/office/drawing/2014/main" id="{7117F4CB-9F74-4399-A834-0B8A86B8E7B4}"/>
              </a:ext>
            </a:extLst>
          </p:cNvPr>
          <p:cNvCxnSpPr>
            <a:cxnSpLocks/>
          </p:cNvCxnSpPr>
          <p:nvPr/>
        </p:nvCxnSpPr>
        <p:spPr bwMode="auto">
          <a:xfrm>
            <a:off x="2532104" y="5554038"/>
            <a:ext cx="874465" cy="111959"/>
          </a:xfrm>
          <a:prstGeom prst="straightConnector1">
            <a:avLst/>
          </a:prstGeom>
          <a:solidFill>
            <a:srgbClr val="FFFFFF"/>
          </a:solidFill>
          <a:ln w="38100" cap="flat" cmpd="sng" algn="ctr">
            <a:solidFill>
              <a:srgbClr val="33CC33"/>
            </a:solidFill>
            <a:prstDash val="solid"/>
            <a:round/>
            <a:headEnd type="none" w="med" len="med"/>
            <a:tailEnd type="arrow"/>
          </a:ln>
          <a:effectLst/>
        </p:spPr>
      </p:cxnSp>
      <p:sp>
        <p:nvSpPr>
          <p:cNvPr id="16" name="TextBox 15">
            <a:extLst>
              <a:ext uri="{FF2B5EF4-FFF2-40B4-BE49-F238E27FC236}">
                <a16:creationId xmlns:a16="http://schemas.microsoft.com/office/drawing/2014/main" id="{E5E379BF-767D-4E53-95E0-AC3EDD373F6D}"/>
              </a:ext>
            </a:extLst>
          </p:cNvPr>
          <p:cNvSpPr txBox="1"/>
          <p:nvPr/>
        </p:nvSpPr>
        <p:spPr>
          <a:xfrm>
            <a:off x="3844119" y="1976451"/>
            <a:ext cx="1594552" cy="307777"/>
          </a:xfrm>
          <a:prstGeom prst="rect">
            <a:avLst/>
          </a:prstGeom>
          <a:noFill/>
        </p:spPr>
        <p:txBody>
          <a:bodyPr wrap="square" rtlCol="0">
            <a:spAutoFit/>
          </a:bodyPr>
          <a:lstStyle/>
          <a:p>
            <a:pPr algn="ctr"/>
            <a:r>
              <a:rPr lang="en-US" sz="1400" b="1">
                <a:solidFill>
                  <a:srgbClr val="004B8D"/>
                </a:solidFill>
              </a:rPr>
              <a:t>Opening orifice</a:t>
            </a:r>
          </a:p>
        </p:txBody>
      </p:sp>
      <p:cxnSp>
        <p:nvCxnSpPr>
          <p:cNvPr id="17" name="Straight Arrow Connector 16">
            <a:extLst>
              <a:ext uri="{FF2B5EF4-FFF2-40B4-BE49-F238E27FC236}">
                <a16:creationId xmlns:a16="http://schemas.microsoft.com/office/drawing/2014/main" id="{464C7A6B-6D5F-44C8-9714-6F9581B6044C}"/>
              </a:ext>
            </a:extLst>
          </p:cNvPr>
          <p:cNvCxnSpPr>
            <a:cxnSpLocks/>
          </p:cNvCxnSpPr>
          <p:nvPr/>
        </p:nvCxnSpPr>
        <p:spPr bwMode="auto">
          <a:xfrm>
            <a:off x="4688135" y="2295078"/>
            <a:ext cx="798265" cy="1133922"/>
          </a:xfrm>
          <a:prstGeom prst="straightConnector1">
            <a:avLst/>
          </a:prstGeom>
          <a:solidFill>
            <a:srgbClr val="FFFFFF"/>
          </a:solidFill>
          <a:ln w="38100" cap="flat" cmpd="sng" algn="ctr">
            <a:solidFill>
              <a:srgbClr val="33CC33"/>
            </a:solidFill>
            <a:prstDash val="solid"/>
            <a:round/>
            <a:headEnd type="none" w="med" len="med"/>
            <a:tailEnd type="arrow"/>
          </a:ln>
          <a:effectLst/>
        </p:spPr>
      </p:cxnSp>
    </p:spTree>
    <p:extLst>
      <p:ext uri="{BB962C8B-B14F-4D97-AF65-F5344CB8AC3E}">
        <p14:creationId xmlns:p14="http://schemas.microsoft.com/office/powerpoint/2010/main" val="121093881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E6C41E0-0BEE-4292-8E30-C8F384962235}"/>
              </a:ext>
            </a:extLst>
          </p:cNvPr>
          <p:cNvSpPr>
            <a:spLocks noGrp="1"/>
          </p:cNvSpPr>
          <p:nvPr>
            <p:ph type="title"/>
          </p:nvPr>
        </p:nvSpPr>
        <p:spPr>
          <a:xfrm>
            <a:off x="393192" y="123988"/>
            <a:ext cx="8356600" cy="951665"/>
          </a:xfrm>
        </p:spPr>
        <p:txBody>
          <a:bodyPr/>
          <a:lstStyle/>
          <a:p>
            <a:r>
              <a:rPr lang="en-US" b="1"/>
              <a:t>Key Takeaways</a:t>
            </a:r>
          </a:p>
        </p:txBody>
      </p:sp>
      <p:sp>
        <p:nvSpPr>
          <p:cNvPr id="11" name="Text Placeholder 2">
            <a:extLst>
              <a:ext uri="{FF2B5EF4-FFF2-40B4-BE49-F238E27FC236}">
                <a16:creationId xmlns:a16="http://schemas.microsoft.com/office/drawing/2014/main" id="{569CA504-6E21-48AC-B409-19EB83252CC2}"/>
              </a:ext>
            </a:extLst>
          </p:cNvPr>
          <p:cNvSpPr>
            <a:spLocks noGrp="1"/>
          </p:cNvSpPr>
          <p:nvPr>
            <p:ph type="body" sz="quarter" idx="10"/>
          </p:nvPr>
        </p:nvSpPr>
        <p:spPr>
          <a:xfrm>
            <a:off x="376074" y="1382586"/>
            <a:ext cx="5338926" cy="4332414"/>
          </a:xfrm>
        </p:spPr>
        <p:txBody>
          <a:bodyPr/>
          <a:lstStyle/>
          <a:p>
            <a:r>
              <a:rPr lang="en-US" sz="2000"/>
              <a:t>Before condemning a gas valve, verify the presence of the control voltage and supply gas pressure</a:t>
            </a:r>
          </a:p>
          <a:p>
            <a:r>
              <a:rPr lang="en-US" sz="2000">
                <a:solidFill>
                  <a:schemeClr val="tx1"/>
                </a:solidFill>
              </a:rPr>
              <a:t>If a gas valve has been exposed to excessive moisture or has been submerged in a flood, it must be replaced</a:t>
            </a:r>
          </a:p>
          <a:p>
            <a:r>
              <a:rPr lang="en-US" sz="2000"/>
              <a:t>Improperly adjusted gas valves can damage the heat exchanger</a:t>
            </a:r>
            <a:endParaRPr lang="en-US" sz="2000">
              <a:solidFill>
                <a:schemeClr val="tx1"/>
              </a:solidFill>
            </a:endParaRPr>
          </a:p>
          <a:p>
            <a:r>
              <a:rPr lang="en-US" sz="2000">
                <a:solidFill>
                  <a:schemeClr val="tx1"/>
                </a:solidFill>
              </a:rPr>
              <a:t>Failed gas valves are not field serviceable and must be replaced</a:t>
            </a:r>
          </a:p>
          <a:p>
            <a:endParaRPr lang="en-US" sz="2000"/>
          </a:p>
        </p:txBody>
      </p:sp>
      <p:pic>
        <p:nvPicPr>
          <p:cNvPr id="5" name="Picture 4">
            <a:extLst>
              <a:ext uri="{FF2B5EF4-FFF2-40B4-BE49-F238E27FC236}">
                <a16:creationId xmlns:a16="http://schemas.microsoft.com/office/drawing/2014/main" id="{6A33675A-959D-4CA2-831D-B3F5E1F464B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13650" y="1266054"/>
            <a:ext cx="2152934" cy="2599053"/>
          </a:xfrm>
          <a:prstGeom prst="rect">
            <a:avLst/>
          </a:prstGeom>
        </p:spPr>
      </p:pic>
      <p:pic>
        <p:nvPicPr>
          <p:cNvPr id="6" name="Picture 5" descr="A close up of electronics&#10;&#10;Description automatically generated">
            <a:extLst>
              <a:ext uri="{FF2B5EF4-FFF2-40B4-BE49-F238E27FC236}">
                <a16:creationId xmlns:a16="http://schemas.microsoft.com/office/drawing/2014/main" id="{B725C665-6722-4E77-B601-C6119B6E983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581" b="89975" l="9861" r="89808">
                        <a14:foregroundMark x1="60291" y1="15226" x2="60291" y2="15226"/>
                        <a14:foregroundMark x1="57644" y1="15727" x2="69887" y2="12218"/>
                        <a14:foregroundMark x1="66578" y1="13972" x2="64328" y2="9712"/>
                        <a14:foregroundMark x1="71608" y1="11090" x2="63666" y2="9712"/>
                        <a14:foregroundMark x1="63005" y1="8584" x2="61218" y2="9837"/>
                        <a14:foregroundMark x1="58306" y1="9586" x2="54203" y2="7581"/>
                        <a14:foregroundMark x1="73792" y1="18045" x2="75381" y2="33333"/>
                        <a14:foregroundMark x1="75381" y1="33333" x2="72005" y2="26441"/>
                        <a14:foregroundMark x1="72005" y1="26441" x2="72270" y2="21805"/>
                        <a14:foregroundMark x1="72270" y1="31516" x2="74719" y2="24185"/>
                        <a14:foregroundMark x1="74719" y1="24185" x2="76307" y2="24060"/>
                        <a14:foregroundMark x1="74454" y1="23183" x2="76572" y2="22180"/>
                        <a14:foregroundMark x1="73792" y1="20426" x2="69623" y2="14474"/>
                        <a14:foregroundMark x1="69623" y1="14474" x2="72138" y2="11591"/>
                        <a14:foregroundMark x1="74454" y1="18045" x2="77234" y2="14975"/>
                        <a14:foregroundMark x1="42224" y1="27193" x2="43283" y2="23935"/>
                        <a14:foregroundMark x1="44341" y1="35150" x2="48445" y2="35401"/>
                        <a14:foregroundMark x1="53938" y1="78008" x2="54864" y2="78885"/>
                        <a14:foregroundMark x1="55526" y1="79135" x2="56453" y2="77506"/>
                        <a14:foregroundMark x1="56188" y1="78509" x2="56453" y2="76754"/>
                        <a14:foregroundMark x1="77895" y1="58459" x2="78822" y2="58333"/>
                        <a14:foregroundMark x1="79351" y1="58459" x2="77895" y2="59962"/>
                        <a14:foregroundMark x1="76969" y1="58208" x2="78822" y2="60840"/>
                        <a14:foregroundMark x1="78822" y1="57832" x2="79219" y2="57581"/>
                        <a14:backgroundMark x1="61946" y1="73246" x2="64461" y2="74624"/>
                        <a14:backgroundMark x1="53805" y1="81266" x2="58703" y2="81516"/>
                        <a14:backgroundMark x1="41165" y1="80263" x2="36863" y2="78759"/>
                        <a14:backgroundMark x1="43944" y1="81642" x2="44341" y2="81642"/>
                        <a14:backgroundMark x1="44077" y1="81642" x2="45003" y2="81892"/>
                        <a14:backgroundMark x1="34216" y1="76880" x2="34083" y2="76629"/>
                      </a14:backgroundRemoval>
                    </a14:imgEffect>
                  </a14:imgLayer>
                </a14:imgProps>
              </a:ext>
              <a:ext uri="{28A0092B-C50C-407E-A947-70E740481C1C}">
                <a14:useLocalDpi xmlns:a14="http://schemas.microsoft.com/office/drawing/2010/main" val="0"/>
              </a:ext>
            </a:extLst>
          </a:blip>
          <a:stretch>
            <a:fillRect/>
          </a:stretch>
        </p:blipFill>
        <p:spPr>
          <a:xfrm>
            <a:off x="6559800" y="4037246"/>
            <a:ext cx="2460634" cy="2599054"/>
          </a:xfrm>
          <a:prstGeom prst="rect">
            <a:avLst/>
          </a:prstGeom>
        </p:spPr>
      </p:pic>
    </p:spTree>
    <p:extLst>
      <p:ext uri="{BB962C8B-B14F-4D97-AF65-F5344CB8AC3E}">
        <p14:creationId xmlns:p14="http://schemas.microsoft.com/office/powerpoint/2010/main" val="247315368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C7DCBB4-F172-4827-9735-3B5A9B6A49D8}"/>
              </a:ext>
            </a:extLst>
          </p:cNvPr>
          <p:cNvSpPr>
            <a:spLocks noGrp="1"/>
          </p:cNvSpPr>
          <p:nvPr>
            <p:ph type="title"/>
          </p:nvPr>
        </p:nvSpPr>
        <p:spPr>
          <a:xfrm>
            <a:off x="298803" y="123986"/>
            <a:ext cx="8356600" cy="951665"/>
          </a:xfrm>
        </p:spPr>
        <p:txBody>
          <a:bodyPr/>
          <a:lstStyle/>
          <a:p>
            <a:r>
              <a:rPr lang="en-US" sz="2600" b="1"/>
              <a:t>Why Contractors Trust White-Rodgers</a:t>
            </a:r>
            <a:endParaRPr lang="en-US" sz="2600"/>
          </a:p>
        </p:txBody>
      </p:sp>
      <p:sp>
        <p:nvSpPr>
          <p:cNvPr id="5" name="Content Placeholder 2">
            <a:extLst>
              <a:ext uri="{FF2B5EF4-FFF2-40B4-BE49-F238E27FC236}">
                <a16:creationId xmlns:a16="http://schemas.microsoft.com/office/drawing/2014/main" id="{FDA7B3F0-4437-409B-941B-5FB50B4D1CF1}"/>
              </a:ext>
            </a:extLst>
          </p:cNvPr>
          <p:cNvSpPr txBox="1">
            <a:spLocks/>
          </p:cNvSpPr>
          <p:nvPr/>
        </p:nvSpPr>
        <p:spPr>
          <a:xfrm>
            <a:off x="298803" y="1323393"/>
            <a:ext cx="4023360" cy="5132388"/>
          </a:xfrm>
          <a:prstGeom prst="rect">
            <a:avLst/>
          </a:prstGeom>
        </p:spPr>
        <p:txBody>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a:spcBef>
                <a:spcPts val="0"/>
              </a:spcBef>
              <a:buFont typeface="Arial" panose="020B0604020202020204" pitchFamily="34" charset="0"/>
              <a:buNone/>
            </a:pPr>
            <a:r>
              <a:rPr lang="en-US" sz="1800" b="1" kern="0"/>
              <a:t>Industry Leading Products</a:t>
            </a:r>
          </a:p>
          <a:p>
            <a:pPr>
              <a:spcBef>
                <a:spcPts val="0"/>
              </a:spcBef>
            </a:pPr>
            <a:r>
              <a:rPr lang="en-US" sz="1800" kern="0"/>
              <a:t>Used by more OEM’s</a:t>
            </a:r>
          </a:p>
          <a:p>
            <a:pPr>
              <a:lnSpc>
                <a:spcPct val="100000"/>
              </a:lnSpc>
              <a:spcBef>
                <a:spcPts val="0"/>
              </a:spcBef>
              <a:spcAft>
                <a:spcPts val="900"/>
              </a:spcAft>
            </a:pPr>
            <a:r>
              <a:rPr lang="en-US" sz="1800" kern="0"/>
              <a:t>Offering the widest range of Universal Replacement Controls</a:t>
            </a:r>
            <a:endParaRPr lang="en-US" sz="1800" b="1" kern="0"/>
          </a:p>
          <a:p>
            <a:pPr marL="0" indent="0">
              <a:spcBef>
                <a:spcPts val="0"/>
              </a:spcBef>
              <a:buFont typeface="Arial" panose="020B0604020202020204" pitchFamily="34" charset="0"/>
              <a:buNone/>
            </a:pPr>
            <a:r>
              <a:rPr lang="en-US" sz="1800" b="1" kern="0"/>
              <a:t>Ease of Installation</a:t>
            </a:r>
          </a:p>
          <a:p>
            <a:pPr>
              <a:lnSpc>
                <a:spcPct val="100000"/>
              </a:lnSpc>
              <a:spcBef>
                <a:spcPts val="0"/>
              </a:spcBef>
              <a:spcAft>
                <a:spcPts val="900"/>
              </a:spcAft>
            </a:pPr>
            <a:r>
              <a:rPr lang="en-US" sz="1800" kern="0"/>
              <a:t>Simple, easy to understand instructions</a:t>
            </a:r>
            <a:endParaRPr lang="en-US" sz="1800" b="1" kern="0"/>
          </a:p>
          <a:p>
            <a:pPr marL="0" indent="0">
              <a:spcBef>
                <a:spcPts val="0"/>
              </a:spcBef>
              <a:buFont typeface="Arial" panose="020B0604020202020204" pitchFamily="34" charset="0"/>
              <a:buNone/>
            </a:pPr>
            <a:r>
              <a:rPr lang="en-US" sz="1800" b="1" kern="0"/>
              <a:t>Product Reliability</a:t>
            </a:r>
          </a:p>
          <a:p>
            <a:pPr>
              <a:lnSpc>
                <a:spcPct val="100000"/>
              </a:lnSpc>
              <a:spcBef>
                <a:spcPts val="0"/>
              </a:spcBef>
              <a:spcAft>
                <a:spcPts val="900"/>
              </a:spcAft>
            </a:pPr>
            <a:r>
              <a:rPr lang="en-US" sz="1800" kern="0"/>
              <a:t>Quality Control assures reliable products</a:t>
            </a:r>
          </a:p>
          <a:p>
            <a:pPr marL="0" indent="0">
              <a:spcBef>
                <a:spcPts val="0"/>
              </a:spcBef>
              <a:buFont typeface="Arial" panose="020B0604020202020204" pitchFamily="34" charset="0"/>
              <a:buNone/>
            </a:pPr>
            <a:r>
              <a:rPr lang="en-US" sz="1800" b="1" kern="0"/>
              <a:t>Affordable</a:t>
            </a:r>
          </a:p>
          <a:p>
            <a:pPr>
              <a:lnSpc>
                <a:spcPct val="100000"/>
              </a:lnSpc>
              <a:spcBef>
                <a:spcPts val="0"/>
              </a:spcBef>
              <a:spcAft>
                <a:spcPts val="900"/>
              </a:spcAft>
            </a:pPr>
            <a:r>
              <a:rPr lang="en-US" sz="1800" kern="0"/>
              <a:t>Competitive pricing</a:t>
            </a:r>
          </a:p>
          <a:p>
            <a:pPr marL="0" indent="0">
              <a:spcBef>
                <a:spcPts val="0"/>
              </a:spcBef>
              <a:buFont typeface="Arial" panose="020B0604020202020204" pitchFamily="34" charset="0"/>
              <a:buNone/>
            </a:pPr>
            <a:r>
              <a:rPr lang="en-US" sz="1800" b="1" kern="0"/>
              <a:t>Supported by Knowledgeable Representatives</a:t>
            </a:r>
          </a:p>
          <a:p>
            <a:pPr>
              <a:lnSpc>
                <a:spcPct val="100000"/>
              </a:lnSpc>
              <a:spcBef>
                <a:spcPts val="0"/>
              </a:spcBef>
            </a:pPr>
            <a:r>
              <a:rPr lang="en-US" sz="1800" kern="0"/>
              <a:t>Contractor direct phone support</a:t>
            </a:r>
          </a:p>
          <a:p>
            <a:pPr>
              <a:spcBef>
                <a:spcPts val="0"/>
              </a:spcBef>
            </a:pPr>
            <a:endParaRPr lang="en-US" kern="0"/>
          </a:p>
          <a:p>
            <a:pPr>
              <a:spcBef>
                <a:spcPts val="0"/>
              </a:spcBef>
            </a:pPr>
            <a:endParaRPr lang="en-US" kern="0"/>
          </a:p>
        </p:txBody>
      </p:sp>
      <p:pic>
        <p:nvPicPr>
          <p:cNvPr id="6" name="Picture 5" descr="A sign on the side of a building&#10;&#10;Description automatically generated">
            <a:extLst>
              <a:ext uri="{FF2B5EF4-FFF2-40B4-BE49-F238E27FC236}">
                <a16:creationId xmlns:a16="http://schemas.microsoft.com/office/drawing/2014/main" id="{F8514839-7141-4574-9546-56CA73AC4B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4902296" y="1450298"/>
            <a:ext cx="3847496" cy="4768558"/>
          </a:xfrm>
          <a:prstGeom prst="rect">
            <a:avLst/>
          </a:prstGeom>
        </p:spPr>
      </p:pic>
    </p:spTree>
    <p:extLst>
      <p:ext uri="{BB962C8B-B14F-4D97-AF65-F5344CB8AC3E}">
        <p14:creationId xmlns:p14="http://schemas.microsoft.com/office/powerpoint/2010/main" val="3763289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website&#10;&#10;Description automatically generated">
            <a:extLst>
              <a:ext uri="{FF2B5EF4-FFF2-40B4-BE49-F238E27FC236}">
                <a16:creationId xmlns:a16="http://schemas.microsoft.com/office/drawing/2014/main" id="{B13904AF-7AA8-4751-B205-D2DD50ABCB80}"/>
              </a:ext>
            </a:extLst>
          </p:cNvPr>
          <p:cNvPicPr>
            <a:picLocks noChangeAspect="1"/>
          </p:cNvPicPr>
          <p:nvPr/>
        </p:nvPicPr>
        <p:blipFill>
          <a:blip r:embed="rId3"/>
          <a:stretch>
            <a:fillRect/>
          </a:stretch>
        </p:blipFill>
        <p:spPr>
          <a:xfrm>
            <a:off x="4217642" y="2961107"/>
            <a:ext cx="4637953" cy="3227374"/>
          </a:xfrm>
          <a:prstGeom prst="rect">
            <a:avLst/>
          </a:prstGeom>
        </p:spPr>
      </p:pic>
      <p:sp>
        <p:nvSpPr>
          <p:cNvPr id="4" name="Rectangle 3">
            <a:extLst>
              <a:ext uri="{FF2B5EF4-FFF2-40B4-BE49-F238E27FC236}">
                <a16:creationId xmlns:a16="http://schemas.microsoft.com/office/drawing/2014/main" id="{305710D0-3D5A-4244-BC3F-EAEC34168731}"/>
              </a:ext>
            </a:extLst>
          </p:cNvPr>
          <p:cNvSpPr/>
          <p:nvPr/>
        </p:nvSpPr>
        <p:spPr bwMode="auto">
          <a:xfrm rot="16200000">
            <a:off x="422292" y="2536236"/>
            <a:ext cx="3206210" cy="4050792"/>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5" name="Title 1">
            <a:extLst>
              <a:ext uri="{FF2B5EF4-FFF2-40B4-BE49-F238E27FC236}">
                <a16:creationId xmlns:a16="http://schemas.microsoft.com/office/drawing/2014/main" id="{3CA4143F-E8D5-49B7-8053-4DBD2504C29B}"/>
              </a:ext>
            </a:extLst>
          </p:cNvPr>
          <p:cNvSpPr>
            <a:spLocks noGrp="1"/>
          </p:cNvSpPr>
          <p:nvPr>
            <p:ph type="title"/>
          </p:nvPr>
        </p:nvSpPr>
        <p:spPr>
          <a:xfrm>
            <a:off x="292902" y="123986"/>
            <a:ext cx="8356600" cy="951665"/>
          </a:xfrm>
        </p:spPr>
        <p:txBody>
          <a:bodyPr wrap="square" anchor="b">
            <a:normAutofit/>
          </a:bodyPr>
          <a:lstStyle/>
          <a:p>
            <a:r>
              <a:rPr lang="en-US" sz="2600" b="1"/>
              <a:t>Wholesale Resource Site</a:t>
            </a:r>
            <a:endParaRPr lang="en-US" sz="2600"/>
          </a:p>
        </p:txBody>
      </p:sp>
      <p:sp>
        <p:nvSpPr>
          <p:cNvPr id="6" name="Content Placeholder 6">
            <a:extLst>
              <a:ext uri="{FF2B5EF4-FFF2-40B4-BE49-F238E27FC236}">
                <a16:creationId xmlns:a16="http://schemas.microsoft.com/office/drawing/2014/main" id="{E7BF88F2-9BB8-44B4-B570-CDE125170D53}"/>
              </a:ext>
            </a:extLst>
          </p:cNvPr>
          <p:cNvSpPr txBox="1">
            <a:spLocks/>
          </p:cNvSpPr>
          <p:nvPr/>
        </p:nvSpPr>
        <p:spPr>
          <a:xfrm>
            <a:off x="292903" y="1217699"/>
            <a:ext cx="6125596" cy="5310671"/>
          </a:xfrm>
          <a:prstGeom prst="rect">
            <a:avLst/>
          </a:prstGeom>
        </p:spPr>
        <p:txBody>
          <a:bodyPr wrap="square" anchor="t">
            <a:normAutofit/>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endParaRPr lang="en-US" sz="400" kern="0"/>
          </a:p>
          <a:p>
            <a:pPr marL="0" indent="0">
              <a:buFont typeface="Arial" panose="020B0604020202020204" pitchFamily="34" charset="0"/>
              <a:buNone/>
            </a:pPr>
            <a:r>
              <a:rPr lang="en-US" sz="1800" kern="0"/>
              <a:t>Access useful resources to grow your business.</a:t>
            </a:r>
          </a:p>
          <a:p>
            <a:pPr marL="0" indent="0">
              <a:buFont typeface="Arial" panose="020B0604020202020204" pitchFamily="34" charset="0"/>
              <a:buNone/>
            </a:pPr>
            <a:endParaRPr lang="en-US" sz="400" kern="0"/>
          </a:p>
          <a:p>
            <a:pPr marL="0" indent="0">
              <a:buFont typeface="Arial" panose="020B0604020202020204" pitchFamily="34" charset="0"/>
              <a:buNone/>
            </a:pPr>
            <a:r>
              <a:rPr lang="en-US" sz="1800" kern="0"/>
              <a:t>Visit: </a:t>
            </a:r>
            <a:r>
              <a:rPr lang="en-US" sz="1800" u="sng" kern="0">
                <a:solidFill>
                  <a:schemeClr val="accent1"/>
                </a:solidFill>
              </a:rPr>
              <a:t>https://climate.emerson.com/en-us/brands/white-rodgers/white-rodgers-wholesaler-resource-center</a:t>
            </a:r>
          </a:p>
        </p:txBody>
      </p:sp>
      <p:sp>
        <p:nvSpPr>
          <p:cNvPr id="10" name="Rectangle 9">
            <a:extLst>
              <a:ext uri="{FF2B5EF4-FFF2-40B4-BE49-F238E27FC236}">
                <a16:creationId xmlns:a16="http://schemas.microsoft.com/office/drawing/2014/main" id="{7509E960-AA85-4EF7-A723-9D57F765C1D7}"/>
              </a:ext>
            </a:extLst>
          </p:cNvPr>
          <p:cNvSpPr/>
          <p:nvPr/>
        </p:nvSpPr>
        <p:spPr>
          <a:xfrm>
            <a:off x="281104" y="3299747"/>
            <a:ext cx="3577583" cy="2523768"/>
          </a:xfrm>
          <a:prstGeom prst="rect">
            <a:avLst/>
          </a:prstGeom>
        </p:spPr>
        <p:txBody>
          <a:bodyPr wrap="square">
            <a:spAutoFit/>
          </a:bodyPr>
          <a:lstStyle/>
          <a:p>
            <a:r>
              <a:rPr lang="en-US"/>
              <a:t>You’ll find videos, stocking lists and product launch information for the following product families:</a:t>
            </a:r>
          </a:p>
          <a:p>
            <a:endParaRPr lang="en-US" sz="400"/>
          </a:p>
          <a:p>
            <a:endParaRPr lang="en-US" sz="400"/>
          </a:p>
          <a:p>
            <a:pPr marL="285750" indent="-285750">
              <a:buFont typeface="Arial" panose="020B0604020202020204" pitchFamily="34" charset="0"/>
              <a:buChar char="•"/>
            </a:pPr>
            <a:r>
              <a:rPr lang="en-US" sz="1600"/>
              <a:t>Heating Controls</a:t>
            </a:r>
          </a:p>
          <a:p>
            <a:pPr marL="285750" indent="-285750">
              <a:buFont typeface="Arial" panose="020B0604020202020204" pitchFamily="34" charset="0"/>
              <a:buChar char="•"/>
            </a:pPr>
            <a:r>
              <a:rPr lang="en-US" sz="1600"/>
              <a:t>Cooling Controls</a:t>
            </a:r>
          </a:p>
          <a:p>
            <a:pPr marL="285750" indent="-285750">
              <a:buFont typeface="Arial" panose="020B0604020202020204" pitchFamily="34" charset="0"/>
              <a:buChar char="•"/>
            </a:pPr>
            <a:r>
              <a:rPr lang="en-US" sz="1600"/>
              <a:t>Sensi Smart™ Thermostats</a:t>
            </a:r>
          </a:p>
          <a:p>
            <a:pPr marL="285750" indent="-285750">
              <a:buFont typeface="Arial" panose="020B0604020202020204" pitchFamily="34" charset="0"/>
              <a:buChar char="•"/>
            </a:pPr>
            <a:r>
              <a:rPr lang="en-US" sz="1600"/>
              <a:t>Traditional Thermostats</a:t>
            </a:r>
          </a:p>
          <a:p>
            <a:pPr marL="285750" indent="-285750">
              <a:buFont typeface="Arial" panose="020B0604020202020204" pitchFamily="34" charset="0"/>
              <a:buChar char="•"/>
            </a:pPr>
            <a:r>
              <a:rPr lang="en-US" sz="1600"/>
              <a:t>Contractor Rewards</a:t>
            </a:r>
          </a:p>
          <a:p>
            <a:pPr marL="285750" indent="-285750">
              <a:buFont typeface="Arial" panose="020B0604020202020204" pitchFamily="34" charset="0"/>
              <a:buChar char="•"/>
            </a:pPr>
            <a:r>
              <a:rPr lang="en-US" sz="1600"/>
              <a:t>Product Merchandising</a:t>
            </a:r>
          </a:p>
        </p:txBody>
      </p:sp>
      <p:sp>
        <p:nvSpPr>
          <p:cNvPr id="3" name="TextBox 2">
            <a:extLst>
              <a:ext uri="{FF2B5EF4-FFF2-40B4-BE49-F238E27FC236}">
                <a16:creationId xmlns:a16="http://schemas.microsoft.com/office/drawing/2014/main" id="{B29ADBC6-542B-BC42-8E1E-40EAF4A1A047}"/>
              </a:ext>
            </a:extLst>
          </p:cNvPr>
          <p:cNvSpPr txBox="1"/>
          <p:nvPr/>
        </p:nvSpPr>
        <p:spPr bwMode="auto">
          <a:xfrm>
            <a:off x="292902" y="6556605"/>
            <a:ext cx="1813560" cy="227626"/>
          </a:xfrm>
          <a:prstGeom prst="rect">
            <a:avLst/>
          </a:prstGeom>
          <a:noFill/>
          <a:ln w="9525">
            <a:noFill/>
            <a:miter lim="800000"/>
            <a:headEnd/>
            <a:tailEnd/>
          </a:ln>
        </p:spPr>
        <p:txBody>
          <a:bodyPr wrap="square" rtlCol="0">
            <a:spAutoFit/>
          </a:bodyPr>
          <a:lstStyle/>
          <a:p>
            <a:pPr eaLnBrk="0" hangingPunct="0">
              <a:lnSpc>
                <a:spcPct val="105000"/>
              </a:lnSpc>
            </a:pPr>
            <a:r>
              <a:rPr lang="en-US" sz="900" dirty="0"/>
              <a:t>R-5360</a:t>
            </a:r>
          </a:p>
        </p:txBody>
      </p:sp>
    </p:spTree>
    <p:extLst>
      <p:ext uri="{BB962C8B-B14F-4D97-AF65-F5344CB8AC3E}">
        <p14:creationId xmlns:p14="http://schemas.microsoft.com/office/powerpoint/2010/main" val="396572262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1EE015DD-CCF8-41C1-ADAD-A05972083A21}"/>
              </a:ext>
            </a:extLst>
          </p:cNvPr>
          <p:cNvPicPr>
            <a:picLocks noChangeAspect="1"/>
          </p:cNvPicPr>
          <p:nvPr/>
        </p:nvPicPr>
        <p:blipFill rotWithShape="1">
          <a:blip r:embed="rId3">
            <a:extLst>
              <a:ext uri="{28A0092B-C50C-407E-A947-70E740481C1C}">
                <a14:useLocalDpi xmlns:a14="http://schemas.microsoft.com/office/drawing/2010/main" val="0"/>
              </a:ext>
            </a:extLst>
          </a:blip>
          <a:srcRect l="7925" r="5933"/>
          <a:stretch/>
        </p:blipFill>
        <p:spPr>
          <a:xfrm>
            <a:off x="4013190" y="1959304"/>
            <a:ext cx="5130810" cy="3647051"/>
          </a:xfrm>
          <a:prstGeom prst="rect">
            <a:avLst/>
          </a:prstGeom>
        </p:spPr>
      </p:pic>
      <p:sp>
        <p:nvSpPr>
          <p:cNvPr id="23" name="TextBox 22">
            <a:extLst>
              <a:ext uri="{FF2B5EF4-FFF2-40B4-BE49-F238E27FC236}">
                <a16:creationId xmlns:a16="http://schemas.microsoft.com/office/drawing/2014/main" id="{33399E45-EF3F-4758-BE2C-A4D5F792A79F}"/>
              </a:ext>
            </a:extLst>
          </p:cNvPr>
          <p:cNvSpPr txBox="1"/>
          <p:nvPr/>
        </p:nvSpPr>
        <p:spPr bwMode="auto">
          <a:xfrm>
            <a:off x="392178" y="1340128"/>
            <a:ext cx="3955321" cy="5293757"/>
          </a:xfrm>
          <a:prstGeom prst="rect">
            <a:avLst/>
          </a:prstGeom>
          <a:noFill/>
          <a:ln w="9525">
            <a:noFill/>
            <a:miter lim="800000"/>
            <a:headEnd/>
            <a:tailEnd/>
          </a:ln>
        </p:spPr>
        <p:txBody>
          <a:bodyPr wrap="square" lIns="91440" tIns="45720" rIns="91440" bIns="45720" anchor="t">
            <a:spAutoFit/>
          </a:bodyPr>
          <a:lstStyle/>
          <a:p>
            <a:r>
              <a:rPr lang="en-US" sz="2000" b="1" kern="0">
                <a:solidFill>
                  <a:schemeClr val="accent1"/>
                </a:solidFill>
              </a:rPr>
              <a:t>When the solenoid is energized, the redundant</a:t>
            </a:r>
            <a:endParaRPr lang="en-US">
              <a:solidFill>
                <a:schemeClr val="accent1"/>
              </a:solidFill>
            </a:endParaRPr>
          </a:p>
          <a:p>
            <a:r>
              <a:rPr lang="en-US" sz="2000" b="1" kern="0">
                <a:solidFill>
                  <a:schemeClr val="accent1"/>
                </a:solidFill>
              </a:rPr>
              <a:t>and main valves open.</a:t>
            </a:r>
            <a:endParaRPr lang="en-US">
              <a:solidFill>
                <a:schemeClr val="accent1"/>
              </a:solidFill>
            </a:endParaRPr>
          </a:p>
          <a:p>
            <a:endParaRPr lang="en-US" sz="800" kern="0"/>
          </a:p>
          <a:p>
            <a:pPr marL="457200" indent="-457200">
              <a:buFont typeface="+mj-lt"/>
              <a:buAutoNum type="arabicPeriod"/>
            </a:pPr>
            <a:r>
              <a:rPr lang="en-US"/>
              <a:t>Continuous i</a:t>
            </a:r>
            <a:r>
              <a:rPr lang="en-US" sz="1800"/>
              <a:t>nlet pressure from supply line</a:t>
            </a:r>
            <a:endParaRPr lang="en-US">
              <a:cs typeface="Arial"/>
            </a:endParaRPr>
          </a:p>
          <a:p>
            <a:pPr marL="457200" indent="-457200">
              <a:buAutoNum type="arabicPeriod"/>
            </a:pPr>
            <a:r>
              <a:rPr lang="en-US"/>
              <a:t>An i</a:t>
            </a:r>
            <a:r>
              <a:rPr lang="en-US">
                <a:effectLst/>
              </a:rPr>
              <a:t>nternal channel connecting</a:t>
            </a:r>
            <a:r>
              <a:rPr lang="en-US"/>
              <a:t> </a:t>
            </a:r>
            <a:r>
              <a:rPr lang="en-US">
                <a:effectLst/>
              </a:rPr>
              <a:t>the control gas orifice to the opening orifice allows pressurized gas into the back side of diaphragm, forcing the regulator valve open</a:t>
            </a:r>
            <a:endParaRPr lang="en-US">
              <a:effectLst/>
              <a:cs typeface="Arial"/>
            </a:endParaRPr>
          </a:p>
          <a:p>
            <a:pPr marL="457200" indent="-457200">
              <a:buFont typeface="+mj-lt"/>
              <a:buAutoNum type="arabicPeriod"/>
            </a:pPr>
            <a:r>
              <a:rPr lang="en-US">
                <a:effectLst/>
              </a:rPr>
              <a:t>Pressurized gas also passes </a:t>
            </a:r>
            <a:r>
              <a:rPr lang="en-US"/>
              <a:t>internally</a:t>
            </a:r>
            <a:r>
              <a:rPr lang="en-US">
                <a:effectLst/>
              </a:rPr>
              <a:t> to the adjustable regulator, where it supplies back-pressure on the main diaphragm, only allowing it to open to set pressure</a:t>
            </a:r>
            <a:endParaRPr lang="en-US">
              <a:effectLst/>
              <a:cs typeface="Arial"/>
            </a:endParaRPr>
          </a:p>
          <a:p>
            <a:pPr marL="457200" indent="-457200">
              <a:buFont typeface="+mj-lt"/>
              <a:buAutoNum type="arabicPeriod"/>
            </a:pPr>
            <a:r>
              <a:rPr lang="en-US"/>
              <a:t>Outlet pressure to manifold</a:t>
            </a:r>
            <a:endParaRPr lang="en-US">
              <a:cs typeface="Arial"/>
            </a:endParaRPr>
          </a:p>
        </p:txBody>
      </p:sp>
      <p:sp>
        <p:nvSpPr>
          <p:cNvPr id="26" name="Rectangle 1031">
            <a:extLst>
              <a:ext uri="{FF2B5EF4-FFF2-40B4-BE49-F238E27FC236}">
                <a16:creationId xmlns:a16="http://schemas.microsoft.com/office/drawing/2014/main" id="{E6F8ED6A-DF84-4F6B-8BD6-0B6EA5107A39}"/>
              </a:ext>
            </a:extLst>
          </p:cNvPr>
          <p:cNvSpPr>
            <a:spLocks noGrp="1" noChangeArrowheads="1"/>
          </p:cNvSpPr>
          <p:nvPr>
            <p:ph type="title"/>
          </p:nvPr>
        </p:nvSpPr>
        <p:spPr>
          <a:xfrm>
            <a:off x="393700" y="162560"/>
            <a:ext cx="8356600" cy="820103"/>
          </a:xfrm>
        </p:spPr>
        <p:txBody>
          <a:bodyPr>
            <a:normAutofit/>
          </a:bodyPr>
          <a:lstStyle/>
          <a:p>
            <a:pPr>
              <a:defRPr/>
            </a:pPr>
            <a:r>
              <a:rPr lang="en-US" b="1"/>
              <a:t>Gas Valve Operation</a:t>
            </a:r>
          </a:p>
        </p:txBody>
      </p:sp>
      <p:sp>
        <p:nvSpPr>
          <p:cNvPr id="2" name="Rectangle 1">
            <a:extLst>
              <a:ext uri="{FF2B5EF4-FFF2-40B4-BE49-F238E27FC236}">
                <a16:creationId xmlns:a16="http://schemas.microsoft.com/office/drawing/2014/main" id="{C924234B-7869-48C9-BD79-EE4A5DFF9F61}"/>
              </a:ext>
            </a:extLst>
          </p:cNvPr>
          <p:cNvSpPr/>
          <p:nvPr/>
        </p:nvSpPr>
        <p:spPr bwMode="auto">
          <a:xfrm>
            <a:off x="6171641" y="1926612"/>
            <a:ext cx="668474" cy="271638"/>
          </a:xfrm>
          <a:prstGeom prst="rect">
            <a:avLst/>
          </a:prstGeom>
          <a:solidFill>
            <a:schemeClr val="bg1"/>
          </a:solidFill>
          <a:ln w="9525">
            <a:solidFill>
              <a:schemeClr val="bg1"/>
            </a:solidFill>
            <a:round/>
            <a:headEnd/>
            <a:tailEnd/>
          </a:ln>
          <a:effectLst/>
        </p:spPr>
        <p:txBody>
          <a:bodyPr wrap="square" rtlCol="0" anchor="ctr"/>
          <a:lstStyle/>
          <a:p>
            <a:pPr algn="ctr" eaLnBrk="0" fontAlgn="base" hangingPunct="0">
              <a:spcBef>
                <a:spcPct val="0"/>
              </a:spcBef>
              <a:spcAft>
                <a:spcPct val="0"/>
              </a:spcAft>
            </a:pPr>
            <a:r>
              <a:rPr lang="en-US" sz="800" b="1">
                <a:solidFill>
                  <a:srgbClr val="757373"/>
                </a:solidFill>
                <a:cs typeface="Arial"/>
              </a:rPr>
              <a:t>Regulator Valve</a:t>
            </a:r>
          </a:p>
        </p:txBody>
      </p:sp>
    </p:spTree>
    <p:extLst>
      <p:ext uri="{BB962C8B-B14F-4D97-AF65-F5344CB8AC3E}">
        <p14:creationId xmlns:p14="http://schemas.microsoft.com/office/powerpoint/2010/main" val="56511999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8C7F706C-7AA4-49DE-BA27-0EAFA1840E77}"/>
              </a:ext>
            </a:extLst>
          </p:cNvPr>
          <p:cNvGrpSpPr/>
          <p:nvPr/>
        </p:nvGrpSpPr>
        <p:grpSpPr>
          <a:xfrm>
            <a:off x="3384286" y="1901261"/>
            <a:ext cx="5473016" cy="4647619"/>
            <a:chOff x="1835492" y="1828800"/>
            <a:chExt cx="5473016" cy="4647619"/>
          </a:xfrm>
        </p:grpSpPr>
        <p:pic>
          <p:nvPicPr>
            <p:cNvPr id="23" name="Picture 22" descr="Diagram&#10;&#10;Description automatically generated">
              <a:extLst>
                <a:ext uri="{FF2B5EF4-FFF2-40B4-BE49-F238E27FC236}">
                  <a16:creationId xmlns:a16="http://schemas.microsoft.com/office/drawing/2014/main" id="{CCC82A93-4CD1-48C5-B980-1909D10A3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492" y="1828800"/>
              <a:ext cx="5473016" cy="4647619"/>
            </a:xfrm>
            <a:prstGeom prst="rect">
              <a:avLst/>
            </a:prstGeom>
          </p:spPr>
        </p:pic>
        <p:pic>
          <p:nvPicPr>
            <p:cNvPr id="26" name="Picture 25" descr="A close up of ware&#10;&#10;Description automatically generated">
              <a:extLst>
                <a:ext uri="{FF2B5EF4-FFF2-40B4-BE49-F238E27FC236}">
                  <a16:creationId xmlns:a16="http://schemas.microsoft.com/office/drawing/2014/main" id="{76E63A6D-1F2A-4308-8E6D-EC915F319D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2667000"/>
              <a:ext cx="381000" cy="381000"/>
            </a:xfrm>
            <a:prstGeom prst="rect">
              <a:avLst/>
            </a:prstGeom>
          </p:spPr>
        </p:pic>
      </p:grpSp>
      <p:sp>
        <p:nvSpPr>
          <p:cNvPr id="20" name="TextBox 19">
            <a:extLst>
              <a:ext uri="{FF2B5EF4-FFF2-40B4-BE49-F238E27FC236}">
                <a16:creationId xmlns:a16="http://schemas.microsoft.com/office/drawing/2014/main" id="{47566512-89B9-4627-974C-EE7FE4A7333F}"/>
              </a:ext>
            </a:extLst>
          </p:cNvPr>
          <p:cNvSpPr txBox="1"/>
          <p:nvPr/>
        </p:nvSpPr>
        <p:spPr bwMode="auto">
          <a:xfrm>
            <a:off x="381000" y="1340128"/>
            <a:ext cx="4876800" cy="3877985"/>
          </a:xfrm>
          <a:prstGeom prst="rect">
            <a:avLst/>
          </a:prstGeom>
          <a:noFill/>
          <a:ln w="9525">
            <a:noFill/>
            <a:miter lim="800000"/>
            <a:headEnd/>
            <a:tailEnd/>
          </a:ln>
        </p:spPr>
        <p:txBody>
          <a:bodyPr wrap="square">
            <a:spAutoFit/>
          </a:bodyPr>
          <a:lstStyle/>
          <a:p>
            <a:r>
              <a:rPr lang="en-US" sz="2000" b="1" kern="0">
                <a:solidFill>
                  <a:schemeClr val="accent1"/>
                </a:solidFill>
              </a:rPr>
              <a:t>Pressure on back side of adjustable regulator diaphragm must be vented.</a:t>
            </a:r>
          </a:p>
          <a:p>
            <a:endParaRPr lang="en-US" sz="800" kern="0"/>
          </a:p>
          <a:p>
            <a:pPr marL="342900" indent="-342900">
              <a:buFont typeface="+mj-lt"/>
              <a:buAutoNum type="arabicPeriod"/>
            </a:pPr>
            <a:r>
              <a:rPr lang="en-US"/>
              <a:t>Continuous i</a:t>
            </a:r>
            <a:r>
              <a:rPr lang="en-US" sz="1800"/>
              <a:t>nlet pressure from </a:t>
            </a:r>
            <a:br>
              <a:rPr lang="en-US" sz="1800"/>
            </a:br>
            <a:r>
              <a:rPr lang="en-US" sz="1800"/>
              <a:t>supply line</a:t>
            </a:r>
            <a:endParaRPr lang="en-US"/>
          </a:p>
          <a:p>
            <a:pPr marL="342900" indent="-342900">
              <a:buFont typeface="+mj-lt"/>
              <a:buAutoNum type="arabicPeriod"/>
            </a:pPr>
            <a:r>
              <a:rPr lang="en-US"/>
              <a:t>Outlet pressure to manifold</a:t>
            </a:r>
            <a:endParaRPr lang="en-US" sz="1800"/>
          </a:p>
          <a:p>
            <a:pPr marL="342900" indent="-342900">
              <a:buFont typeface="+mj-lt"/>
              <a:buAutoNum type="arabicPeriod"/>
            </a:pPr>
            <a:r>
              <a:rPr lang="en-US" sz="1800"/>
              <a:t>Regulator vent</a:t>
            </a: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p:txBody>
      </p:sp>
      <p:sp>
        <p:nvSpPr>
          <p:cNvPr id="21" name="Rectangle 1031">
            <a:extLst>
              <a:ext uri="{FF2B5EF4-FFF2-40B4-BE49-F238E27FC236}">
                <a16:creationId xmlns:a16="http://schemas.microsoft.com/office/drawing/2014/main" id="{BC5C03E0-4564-4372-9B57-290FDF46F838}"/>
              </a:ext>
            </a:extLst>
          </p:cNvPr>
          <p:cNvSpPr>
            <a:spLocks noGrp="1" noChangeArrowheads="1"/>
          </p:cNvSpPr>
          <p:nvPr>
            <p:ph type="title"/>
          </p:nvPr>
        </p:nvSpPr>
        <p:spPr>
          <a:xfrm>
            <a:off x="393700" y="162560"/>
            <a:ext cx="8356600" cy="820103"/>
          </a:xfrm>
        </p:spPr>
        <p:txBody>
          <a:bodyPr>
            <a:normAutofit/>
          </a:bodyPr>
          <a:lstStyle/>
          <a:p>
            <a:pPr>
              <a:defRPr/>
            </a:pPr>
            <a:r>
              <a:rPr lang="en-US" b="1"/>
              <a:t>Gas Valve Operation</a:t>
            </a:r>
          </a:p>
        </p:txBody>
      </p:sp>
      <p:sp>
        <p:nvSpPr>
          <p:cNvPr id="27" name="Oval 26">
            <a:extLst>
              <a:ext uri="{FF2B5EF4-FFF2-40B4-BE49-F238E27FC236}">
                <a16:creationId xmlns:a16="http://schemas.microsoft.com/office/drawing/2014/main" id="{4BA3D237-D006-4C3E-8A58-FB259B2A0A45}"/>
              </a:ext>
            </a:extLst>
          </p:cNvPr>
          <p:cNvSpPr/>
          <p:nvPr/>
        </p:nvSpPr>
        <p:spPr bwMode="auto">
          <a:xfrm>
            <a:off x="3612886" y="4106079"/>
            <a:ext cx="304795" cy="304795"/>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400">
                <a:solidFill>
                  <a:schemeClr val="bg1"/>
                </a:solidFill>
              </a:rPr>
              <a:t>1</a:t>
            </a:r>
          </a:p>
        </p:txBody>
      </p:sp>
      <p:sp>
        <p:nvSpPr>
          <p:cNvPr id="28" name="Oval 27">
            <a:extLst>
              <a:ext uri="{FF2B5EF4-FFF2-40B4-BE49-F238E27FC236}">
                <a16:creationId xmlns:a16="http://schemas.microsoft.com/office/drawing/2014/main" id="{EB65A46F-B289-4EAF-B2EB-00A325496F76}"/>
              </a:ext>
            </a:extLst>
          </p:cNvPr>
          <p:cNvSpPr/>
          <p:nvPr/>
        </p:nvSpPr>
        <p:spPr bwMode="auto">
          <a:xfrm>
            <a:off x="8337291" y="4106079"/>
            <a:ext cx="304795" cy="304795"/>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400">
                <a:solidFill>
                  <a:schemeClr val="bg1"/>
                </a:solidFill>
              </a:rPr>
              <a:t>2</a:t>
            </a:r>
          </a:p>
        </p:txBody>
      </p:sp>
      <p:sp>
        <p:nvSpPr>
          <p:cNvPr id="30" name="AutoShape 1103">
            <a:extLst>
              <a:ext uri="{FF2B5EF4-FFF2-40B4-BE49-F238E27FC236}">
                <a16:creationId xmlns:a16="http://schemas.microsoft.com/office/drawing/2014/main" id="{BBB0F91B-B793-40AC-9600-683656A4BBCC}"/>
              </a:ext>
            </a:extLst>
          </p:cNvPr>
          <p:cNvSpPr>
            <a:spLocks noChangeArrowheads="1"/>
          </p:cNvSpPr>
          <p:nvPr/>
        </p:nvSpPr>
        <p:spPr bwMode="auto">
          <a:xfrm>
            <a:off x="8337291" y="1936166"/>
            <a:ext cx="380995" cy="359587"/>
          </a:xfrm>
          <a:prstGeom prst="cloudCallout">
            <a:avLst>
              <a:gd name="adj1" fmla="val -43750"/>
              <a:gd name="adj2" fmla="val 70000"/>
            </a:avLst>
          </a:prstGeom>
          <a:solidFill>
            <a:schemeClr val="bg1"/>
          </a:solidFill>
          <a:ln w="9525">
            <a:solidFill>
              <a:schemeClr val="tx1"/>
            </a:solidFill>
            <a:round/>
            <a:headEnd/>
            <a:tailEnd/>
          </a:ln>
        </p:spPr>
        <p:txBody>
          <a:bodyPr wrap="none" lIns="101662" tIns="50831" rIns="101662" bIns="50831" anchor="ctr"/>
          <a:lstStyle/>
          <a:p>
            <a:pPr algn="ctr" defTabSz="1017588">
              <a:lnSpc>
                <a:spcPct val="100000"/>
              </a:lnSpc>
            </a:pPr>
            <a:endParaRPr lang="en-US" sz="1600" b="0" i="0">
              <a:solidFill>
                <a:schemeClr val="tx1"/>
              </a:solidFill>
              <a:effectLst/>
            </a:endParaRPr>
          </a:p>
        </p:txBody>
      </p:sp>
      <p:sp>
        <p:nvSpPr>
          <p:cNvPr id="31" name="Oval 30">
            <a:extLst>
              <a:ext uri="{FF2B5EF4-FFF2-40B4-BE49-F238E27FC236}">
                <a16:creationId xmlns:a16="http://schemas.microsoft.com/office/drawing/2014/main" id="{3B62C109-2B2B-4503-B897-81257B4F9ABB}"/>
              </a:ext>
            </a:extLst>
          </p:cNvPr>
          <p:cNvSpPr/>
          <p:nvPr/>
        </p:nvSpPr>
        <p:spPr bwMode="auto">
          <a:xfrm>
            <a:off x="7996799" y="2164766"/>
            <a:ext cx="304795" cy="304795"/>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400">
                <a:solidFill>
                  <a:schemeClr val="bg1"/>
                </a:solidFill>
              </a:rPr>
              <a:t>3</a:t>
            </a:r>
          </a:p>
        </p:txBody>
      </p:sp>
      <p:sp>
        <p:nvSpPr>
          <p:cNvPr id="3" name="Rectangle 2">
            <a:extLst>
              <a:ext uri="{FF2B5EF4-FFF2-40B4-BE49-F238E27FC236}">
                <a16:creationId xmlns:a16="http://schemas.microsoft.com/office/drawing/2014/main" id="{C9C8E80F-95B6-4323-9F74-F91843624CE8}"/>
              </a:ext>
            </a:extLst>
          </p:cNvPr>
          <p:cNvSpPr/>
          <p:nvPr/>
        </p:nvSpPr>
        <p:spPr bwMode="auto">
          <a:xfrm rot="16200000">
            <a:off x="35440" y="4806833"/>
            <a:ext cx="1681728" cy="175259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4" name="Picture 3" descr="36J24_510__sgl_stage.png">
            <a:extLst>
              <a:ext uri="{FF2B5EF4-FFF2-40B4-BE49-F238E27FC236}">
                <a16:creationId xmlns:a16="http://schemas.microsoft.com/office/drawing/2014/main" id="{4F7F8BF6-F4FA-4347-93CE-99483CC0D92B}"/>
              </a:ext>
            </a:extLst>
          </p:cNvPr>
          <p:cNvPicPr>
            <a:picLocks noChangeAspect="1"/>
          </p:cNvPicPr>
          <p:nvPr/>
        </p:nvPicPr>
        <p:blipFill>
          <a:blip r:embed="rId5" cstate="print"/>
          <a:stretch>
            <a:fillRect/>
          </a:stretch>
        </p:blipFill>
        <p:spPr>
          <a:xfrm>
            <a:off x="454212" y="4935762"/>
            <a:ext cx="1066800" cy="1164220"/>
          </a:xfrm>
          <a:prstGeom prst="rect">
            <a:avLst/>
          </a:prstGeom>
        </p:spPr>
      </p:pic>
      <p:sp>
        <p:nvSpPr>
          <p:cNvPr id="5" name="Title 1">
            <a:extLst>
              <a:ext uri="{FF2B5EF4-FFF2-40B4-BE49-F238E27FC236}">
                <a16:creationId xmlns:a16="http://schemas.microsoft.com/office/drawing/2014/main" id="{EA353145-64B1-4E18-82BC-DAFEB188FBF7}"/>
              </a:ext>
            </a:extLst>
          </p:cNvPr>
          <p:cNvSpPr txBox="1">
            <a:spLocks/>
          </p:cNvSpPr>
          <p:nvPr/>
        </p:nvSpPr>
        <p:spPr bwMode="auto">
          <a:xfrm>
            <a:off x="473636" y="6179612"/>
            <a:ext cx="1066800" cy="339056"/>
          </a:xfrm>
          <a:prstGeom prst="rect">
            <a:avLst/>
          </a:prstGeom>
          <a:noFill/>
          <a:ln w="9525">
            <a:noFill/>
            <a:miter lim="800000"/>
            <a:headEnd/>
            <a:tailEnd/>
          </a:ln>
          <a:effectLst/>
        </p:spPr>
        <p:txBody>
          <a:bodyPr vert="horz" wrap="square" lIns="91440" tIns="45720" rIns="91440" bIns="45720" numCol="1" anchor="b" anchorCtr="0" compatLnSpc="1"/>
          <a:lstStyle>
            <a:lvl1pPr algn="l" rtl="0" eaLnBrk="1" fontAlgn="base" hangingPunct="1">
              <a:lnSpc>
                <a:spcPct val="85000"/>
              </a:lnSpc>
              <a:spcBef>
                <a:spcPct val="0"/>
              </a:spcBef>
              <a:spcAft>
                <a:spcPct val="0"/>
              </a:spcAft>
              <a:defRPr sz="2800" b="0" i="0" u="none" cap="none" spc="0">
                <a:ln>
                  <a:noFill/>
                </a:ln>
                <a:solidFill>
                  <a:schemeClr val="accent1"/>
                </a:solidFill>
                <a:effectLst/>
                <a:latin typeface="+mj-lt"/>
                <a:ea typeface="+mj-ea"/>
                <a:cs typeface="+mj-cs"/>
              </a:defRPr>
            </a:lvl1pPr>
            <a:lvl2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a:lstStyle>
          <a:p>
            <a:pPr algn="ctr"/>
            <a:r>
              <a:rPr lang="en-US" sz="1200" b="1" i="1">
                <a:solidFill>
                  <a:schemeClr val="tx1"/>
                </a:solidFill>
                <a:effectLst/>
              </a:rPr>
              <a:t>36J Series Gas Valve</a:t>
            </a:r>
          </a:p>
        </p:txBody>
      </p:sp>
    </p:spTree>
    <p:extLst>
      <p:ext uri="{BB962C8B-B14F-4D97-AF65-F5344CB8AC3E}">
        <p14:creationId xmlns:p14="http://schemas.microsoft.com/office/powerpoint/2010/main" val="329212577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 line chart&#10;&#10;Description automatically generated">
            <a:extLst>
              <a:ext uri="{FF2B5EF4-FFF2-40B4-BE49-F238E27FC236}">
                <a16:creationId xmlns:a16="http://schemas.microsoft.com/office/drawing/2014/main" id="{1E55F012-F9FC-43C3-8AF7-F84F98954365}"/>
              </a:ext>
            </a:extLst>
          </p:cNvPr>
          <p:cNvPicPr>
            <a:picLocks noChangeAspect="1"/>
          </p:cNvPicPr>
          <p:nvPr/>
        </p:nvPicPr>
        <p:blipFill>
          <a:blip r:embed="rId3"/>
          <a:stretch>
            <a:fillRect/>
          </a:stretch>
        </p:blipFill>
        <p:spPr>
          <a:xfrm>
            <a:off x="1140433" y="2108892"/>
            <a:ext cx="7077844" cy="3884502"/>
          </a:xfrm>
          <a:prstGeom prst="rect">
            <a:avLst/>
          </a:prstGeom>
        </p:spPr>
      </p:pic>
      <p:sp>
        <p:nvSpPr>
          <p:cNvPr id="21" name="TextBox 20">
            <a:extLst>
              <a:ext uri="{FF2B5EF4-FFF2-40B4-BE49-F238E27FC236}">
                <a16:creationId xmlns:a16="http://schemas.microsoft.com/office/drawing/2014/main" id="{6A97F7D6-5248-421C-93F7-6FA7B7D862A4}"/>
              </a:ext>
            </a:extLst>
          </p:cNvPr>
          <p:cNvSpPr txBox="1"/>
          <p:nvPr/>
        </p:nvSpPr>
        <p:spPr bwMode="auto">
          <a:xfrm>
            <a:off x="381000" y="1340128"/>
            <a:ext cx="8369300" cy="2092881"/>
          </a:xfrm>
          <a:prstGeom prst="rect">
            <a:avLst/>
          </a:prstGeom>
          <a:noFill/>
          <a:ln w="9525">
            <a:noFill/>
            <a:miter lim="800000"/>
            <a:headEnd/>
            <a:tailEnd/>
          </a:ln>
        </p:spPr>
        <p:txBody>
          <a:bodyPr wrap="square">
            <a:spAutoFit/>
          </a:bodyPr>
          <a:lstStyle/>
          <a:p>
            <a:r>
              <a:rPr lang="en-US" sz="2000"/>
              <a:t>A standard open gas valve will immediately go to full pressure and hold.</a:t>
            </a:r>
            <a:endParaRPr lang="en-US" sz="2000">
              <a:effectLst/>
            </a:endParaRPr>
          </a:p>
          <a:p>
            <a:r>
              <a:rPr lang="en-US" sz="2000"/>
              <a:t>A slow open gas valve will take 8 seconds to ramp to full pressure.</a:t>
            </a:r>
            <a:endParaRPr lang="en-US" sz="20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a:p>
            <a:pPr marL="342900" indent="-342900">
              <a:buFont typeface="+mj-lt"/>
              <a:buAutoNum type="arabicPeriod"/>
            </a:pPr>
            <a:endParaRPr lang="en-US" sz="1800">
              <a:effectLst/>
            </a:endParaRPr>
          </a:p>
        </p:txBody>
      </p:sp>
      <p:sp>
        <p:nvSpPr>
          <p:cNvPr id="22" name="Rectangle 1031">
            <a:extLst>
              <a:ext uri="{FF2B5EF4-FFF2-40B4-BE49-F238E27FC236}">
                <a16:creationId xmlns:a16="http://schemas.microsoft.com/office/drawing/2014/main" id="{55F3B8C9-CDA3-4BEC-B9A9-DBC41144D6A6}"/>
              </a:ext>
            </a:extLst>
          </p:cNvPr>
          <p:cNvSpPr>
            <a:spLocks noGrp="1" noChangeArrowheads="1"/>
          </p:cNvSpPr>
          <p:nvPr>
            <p:ph type="title"/>
          </p:nvPr>
        </p:nvSpPr>
        <p:spPr>
          <a:xfrm>
            <a:off x="393700" y="162560"/>
            <a:ext cx="8356600" cy="820103"/>
          </a:xfrm>
        </p:spPr>
        <p:txBody>
          <a:bodyPr>
            <a:normAutofit/>
          </a:bodyPr>
          <a:lstStyle/>
          <a:p>
            <a:pPr>
              <a:defRPr/>
            </a:pPr>
            <a:r>
              <a:rPr lang="en-US" b="1"/>
              <a:t>Standard (Fast) and Slow Open Curve</a:t>
            </a:r>
          </a:p>
        </p:txBody>
      </p:sp>
      <p:sp>
        <p:nvSpPr>
          <p:cNvPr id="30" name="Rectangle 29">
            <a:extLst>
              <a:ext uri="{FF2B5EF4-FFF2-40B4-BE49-F238E27FC236}">
                <a16:creationId xmlns:a16="http://schemas.microsoft.com/office/drawing/2014/main" id="{4F042EFB-1ED6-489B-957C-B71A802BB0A9}"/>
              </a:ext>
            </a:extLst>
          </p:cNvPr>
          <p:cNvSpPr/>
          <p:nvPr/>
        </p:nvSpPr>
        <p:spPr bwMode="auto">
          <a:xfrm rot="16200000">
            <a:off x="2143288" y="3794855"/>
            <a:ext cx="514024" cy="480059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31" name="Graphic 30" descr="Lightbulb">
            <a:extLst>
              <a:ext uri="{FF2B5EF4-FFF2-40B4-BE49-F238E27FC236}">
                <a16:creationId xmlns:a16="http://schemas.microsoft.com/office/drawing/2014/main" id="{2655DD2E-D0F6-4C4B-BC8C-933E7973762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4038" y="6014127"/>
            <a:ext cx="393589" cy="393589"/>
          </a:xfrm>
          <a:prstGeom prst="rect">
            <a:avLst/>
          </a:prstGeom>
        </p:spPr>
      </p:pic>
      <p:sp>
        <p:nvSpPr>
          <p:cNvPr id="32" name="Rectangle 31">
            <a:extLst>
              <a:ext uri="{FF2B5EF4-FFF2-40B4-BE49-F238E27FC236}">
                <a16:creationId xmlns:a16="http://schemas.microsoft.com/office/drawing/2014/main" id="{417C95B2-5734-4ACD-817B-FC356DBDB0A2}"/>
              </a:ext>
            </a:extLst>
          </p:cNvPr>
          <p:cNvSpPr/>
          <p:nvPr/>
        </p:nvSpPr>
        <p:spPr>
          <a:xfrm>
            <a:off x="633834" y="5984110"/>
            <a:ext cx="4320738" cy="461665"/>
          </a:xfrm>
          <a:prstGeom prst="rect">
            <a:avLst/>
          </a:prstGeom>
        </p:spPr>
        <p:txBody>
          <a:bodyPr wrap="square">
            <a:spAutoFit/>
          </a:bodyPr>
          <a:lstStyle/>
          <a:p>
            <a:r>
              <a:rPr lang="en-US" sz="1200" b="1">
                <a:solidFill>
                  <a:schemeClr val="accent1"/>
                </a:solidFill>
              </a:rPr>
              <a:t>TECH TIP: </a:t>
            </a:r>
            <a:r>
              <a:rPr lang="en-US" sz="1200">
                <a:solidFill>
                  <a:schemeClr val="accent1"/>
                </a:solidFill>
              </a:rPr>
              <a:t>Slow opening gas valves provide a gradual increase in outlet pressure for a smoother ignition. </a:t>
            </a:r>
          </a:p>
        </p:txBody>
      </p:sp>
    </p:spTree>
    <p:extLst>
      <p:ext uri="{BB962C8B-B14F-4D97-AF65-F5344CB8AC3E}">
        <p14:creationId xmlns:p14="http://schemas.microsoft.com/office/powerpoint/2010/main" val="233185394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MMPROD_NEXTUNIQUEID" val="10009"/>
  <p:tag name="MMPROD_UIDATA" val="&lt;database version=&quot;11.0&quot;&gt;&lt;object type=&quot;1&quot; unique_id=&quot;10001&quot;&gt;&lt;object type=&quot;2&quot; unique_id=&quot;10002&quot;&gt;&lt;object type=&quot;3&quot; unique_id=&quot;12408&quot;&gt;&lt;property id=&quot;20148&quot; value=&quot;5&quot;/&gt;&lt;property id=&quot;20300&quot; value=&quot;Slide 1&quot;/&gt;&lt;property id=&quot;20307&quot; value=&quot;304&quot;/&gt;&lt;/object&gt;&lt;object type=&quot;3&quot; unique_id=&quot;12409&quot;&gt;&lt;property id=&quot;20148&quot; value=&quot;5&quot;/&gt;&lt;property id=&quot;20300&quot; value=&quot;Slide 2 - &amp;quot;Introducing… The Industry’s First Universal Heat Pump Defrost Control&amp;quot;&quot;/&gt;&lt;property id=&quot;20307&quot; value=&quot;298&quot;/&gt;&lt;/object&gt;&lt;object type=&quot;3&quot; unique_id=&quot;12412&quot;&gt;&lt;property id=&quot;20148&quot; value=&quot;5&quot;/&gt;&lt;property id=&quot;20300&quot; value=&quot;Slide 3 - &amp;quot;What’s the Opportunity?&amp;quot;&quot;/&gt;&lt;property id=&quot;20307&quot; value=&quot;301&quot;/&gt;&lt;/object&gt;&lt;object type=&quot;3&quot; unique_id=&quot;12414&quot;&gt;&lt;property id=&quot;20148&quot; value=&quot;5&quot;/&gt;&lt;property id=&quot;20300&quot; value=&quot;Slide 5 - &amp;quot;Simplified Install &amp;amp; Troubleshooting&amp;quot;&quot;/&gt;&lt;property id=&quot;20307&quot; value=&quot;303&quot;/&gt;&lt;/object&gt;&lt;object type=&quot;3&quot; unique_id=&quot;12614&quot;&gt;&lt;property id=&quot;20148&quot; value=&quot;5&quot;/&gt;&lt;property id=&quot;20300&quot; value=&quot;Slide 4 - &amp;quot;Full Service Kit Includes Everything You Need for a Complete Overhaul&amp;quot;&quot;/&gt;&lt;property id=&quot;20307&quot; value=&quot;305&quot;/&gt;&lt;/object&gt;&lt;object type=&quot;3&quot; unique_id=&quot;14047&quot;&gt;&lt;property id=&quot;20148&quot; value=&quot;5&quot;/&gt;&lt;property id=&quot;20300&quot; value=&quot;Slide 6 - &amp;quot;An Elegant Combination of Versatility &amp;amp; Simplicity&amp;quot;&quot;/&gt;&lt;property id=&quot;20307&quot; value=&quot;307&quot;/&gt;&lt;/object&gt;&lt;object type=&quot;3&quot; unique_id=&quot;14048&quot;&gt;&lt;property id=&quot;20148&quot; value=&quot;5&quot;/&gt;&lt;property id=&quot;20300&quot; value=&quot;Slide 7 - &amp;quot;Opportunity to Upsell&amp;quot;&quot;/&gt;&lt;property id=&quot;20307&quot; value=&quot;306&quot;/&gt;&lt;/object&gt;&lt;object type=&quot;3&quot; unique_id=&quot;14049&quot;&gt;&lt;property id=&quot;20148&quot; value=&quot;5&quot;/&gt;&lt;property id=&quot;20300&quot; value=&quot;Slide 8 - &amp;quot;For More Information&amp;quot;&quot;/&gt;&lt;property id=&quot;20307&quot; value=&quot;308&quot;/&gt;&lt;/object&gt;&lt;/object&gt;&lt;object type=&quot;8&quot; unique_id=&quot;10162&quot;&gt;&lt;/object&gt;&lt;/object&gt;&lt;/database&gt;"/>
  <p:tag name="SECTOMILLISECCONVERTED" val="1"/>
</p:tagLst>
</file>

<file path=ppt/theme/theme1.xml><?xml version="1.0" encoding="utf-8"?>
<a:theme xmlns:a="http://schemas.openxmlformats.org/drawingml/2006/main" name="Template-Blue">
  <a:themeElements>
    <a:clrScheme name="Emerson 2015 Template 09.15">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noFill/>
          <a:round/>
          <a:headEnd/>
          <a:tailEnd/>
        </a:ln>
        <a:effectLst/>
      </a:spPr>
      <a:bodyPr wrap="square" rtlCol="0" anchor="ctr"/>
      <a:lstStyle>
        <a:defPPr algn="ctr" eaLnBrk="0" fontAlgn="base" hangingPunct="0">
          <a:spcBef>
            <a:spcPct val="0"/>
          </a:spcBef>
          <a:spcAft>
            <a:spcPct val="0"/>
          </a:spcAft>
          <a:defRPr dirty="0" smtClean="0">
            <a:solidFill>
              <a:schemeClr val="bg1"/>
            </a:solidFill>
          </a:defRPr>
        </a:defPPr>
      </a:lstStyle>
    </a:spDef>
    <a:lnDef>
      <a:spPr bwMode="auto">
        <a:solidFill>
          <a:schemeClr val="accent1"/>
        </a:solidFill>
        <a:ln w="19050" cap="flat" cmpd="sng" algn="ctr">
          <a:solidFill>
            <a:schemeClr val="accent1"/>
          </a:solidFill>
          <a:prstDash val="solid"/>
          <a:round/>
          <a:headEnd type="none" w="med" len="med"/>
          <a:tailEnd type="none" w="med" len="med"/>
        </a:ln>
        <a:effectLst/>
      </a:spPr>
      <a:bodyPr/>
      <a:lstStyle/>
    </a:lnDef>
    <a:txDef>
      <a:spPr bwMode="auto">
        <a:noFill/>
        <a:ln w="9525">
          <a:noFill/>
          <a:miter lim="800000"/>
          <a:headEnd/>
          <a:tailEnd/>
        </a:ln>
      </a:spPr>
      <a:bodyPr wrap="none" rtlCol="0">
        <a:spAutoFit/>
      </a:bodyPr>
      <a:lstStyle>
        <a:defPPr eaLnBrk="0" hangingPunct="0">
          <a:lnSpc>
            <a:spcPct val="105000"/>
          </a:lnSpc>
          <a:defRPr sz="2000" dirty="0" err="1" smtClean="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E5B6E2825F60408E6F010B3EDF072C" ma:contentTypeVersion="11" ma:contentTypeDescription="Create a new document." ma:contentTypeScope="" ma:versionID="3489cb44808f7fb1d417803ef7ce2439">
  <xsd:schema xmlns:xsd="http://www.w3.org/2001/XMLSchema" xmlns:xs="http://www.w3.org/2001/XMLSchema" xmlns:p="http://schemas.microsoft.com/office/2006/metadata/properties" xmlns:ns2="385b3373-d980-4f3f-b4c2-479ed1c22688" xmlns:ns3="14bdea60-961a-45ce-8483-8bca3789982a" targetNamespace="http://schemas.microsoft.com/office/2006/metadata/properties" ma:root="true" ma:fieldsID="1af0a96f6412c0d68c610ade911a2de5" ns2:_="" ns3:_="">
    <xsd:import namespace="385b3373-d980-4f3f-b4c2-479ed1c22688"/>
    <xsd:import namespace="14bdea60-961a-45ce-8483-8bca3789982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b3373-d980-4f3f-b4c2-479ed1c22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4bdea60-961a-45ce-8483-8bca3789982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99E1E2-8513-4501-AABD-3E80901DD7A7}">
  <ds:schemaRefs>
    <ds:schemaRef ds:uri="14bdea60-961a-45ce-8483-8bca3789982a"/>
    <ds:schemaRef ds:uri="385b3373-d980-4f3f-b4c2-479ed1c226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E9A8CD8-D8ED-47B7-A5E8-78F138CE82C0}">
  <ds:schemaRefs>
    <ds:schemaRef ds:uri="http://schemas.microsoft.com/sharepoint/v3/contenttype/forms"/>
  </ds:schemaRefs>
</ds:datastoreItem>
</file>

<file path=customXml/itemProps3.xml><?xml version="1.0" encoding="utf-8"?>
<ds:datastoreItem xmlns:ds="http://schemas.openxmlformats.org/officeDocument/2006/customXml" ds:itemID="{A39B7F7C-9D71-4C0A-A465-DC14011443B9}">
  <ds:schemaRefs>
    <ds:schemaRef ds:uri="385b3373-d980-4f3f-b4c2-479ed1c22688"/>
    <ds:schemaRef ds:uri="http://schemas.microsoft.com/office/infopath/2007/PartnerControls"/>
    <ds:schemaRef ds:uri="http://schemas.microsoft.com/office/2006/metadata/properties"/>
    <ds:schemaRef ds:uri="14bdea60-961a-45ce-8483-8bca3789982a"/>
    <ds:schemaRef ds:uri="http://schemas.microsoft.com/office/2006/documentManagement/types"/>
    <ds:schemaRef ds:uri="http://purl.org/dc/terms/"/>
    <ds:schemaRef ds:uri="http://purl.org/dc/dcmitype/"/>
    <ds:schemaRef ds:uri="http://purl.org/dc/elements/1.1/"/>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Template-Blue</Template>
  <TotalTime>1</TotalTime>
  <Words>5900</Words>
  <Application>Microsoft Office PowerPoint</Application>
  <PresentationFormat>On-screen Show (4:3)</PresentationFormat>
  <Paragraphs>989</Paragraphs>
  <Slides>65</Slides>
  <Notes>64</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Template-Blue</vt:lpstr>
      <vt:lpstr>PowerPoint Presentation</vt:lpstr>
      <vt:lpstr>PowerPoint Presentation</vt:lpstr>
      <vt:lpstr>What is a Gas Valve?</vt:lpstr>
      <vt:lpstr>A Basic Gas Train</vt:lpstr>
      <vt:lpstr>Gas Valve Main Components</vt:lpstr>
      <vt:lpstr>Gas Valve Operation</vt:lpstr>
      <vt:lpstr>Gas Valve Operation</vt:lpstr>
      <vt:lpstr>Gas Valve Operation</vt:lpstr>
      <vt:lpstr>Standard (Fast) and Slow Open Curve</vt:lpstr>
      <vt:lpstr>Key Takeaways</vt:lpstr>
      <vt:lpstr>PowerPoint Presentation</vt:lpstr>
      <vt:lpstr>Gas Valve Classification</vt:lpstr>
      <vt:lpstr>Classification by Ignition Source</vt:lpstr>
      <vt:lpstr>Classification by Rated Valve Capacity - BTUs</vt:lpstr>
      <vt:lpstr>Classification by Opening Characteristics</vt:lpstr>
      <vt:lpstr>Selecting a Gas Valve</vt:lpstr>
      <vt:lpstr>25M Gas Valves</vt:lpstr>
      <vt:lpstr>25M Gas Valves</vt:lpstr>
      <vt:lpstr>764 Gas Valves</vt:lpstr>
      <vt:lpstr>764 Gas Valves</vt:lpstr>
      <vt:lpstr>36C Gas Valve Family</vt:lpstr>
      <vt:lpstr>36C Family Gas Valve Selector</vt:lpstr>
      <vt:lpstr>36H Gas Valve Family</vt:lpstr>
      <vt:lpstr>36H Family Gas Valve Selector</vt:lpstr>
      <vt:lpstr>36G/J Gas Valve Family</vt:lpstr>
      <vt:lpstr>36G/J Family Gas Valve Selector</vt:lpstr>
      <vt:lpstr>Universal Valves to Keep on Hand</vt:lpstr>
      <vt:lpstr>Choosing the Correct Replacement Valve</vt:lpstr>
      <vt:lpstr>Key Takeaways</vt:lpstr>
      <vt:lpstr>WR Mobile App</vt:lpstr>
      <vt:lpstr>PowerPoint Presentation</vt:lpstr>
      <vt:lpstr>Best Practices</vt:lpstr>
      <vt:lpstr>Gas Valve Replacement</vt:lpstr>
      <vt:lpstr>Removing the Old Valve from the Manifold</vt:lpstr>
      <vt:lpstr>Installing the Replacement Gas Valve</vt:lpstr>
      <vt:lpstr>Flow Direction</vt:lpstr>
      <vt:lpstr>Piping Connections</vt:lpstr>
      <vt:lpstr>Installation Technique</vt:lpstr>
      <vt:lpstr>36H and 36G Pilot Tubing Installation</vt:lpstr>
      <vt:lpstr>Verifying and Setting the Gas Pressure</vt:lpstr>
      <vt:lpstr>Measuring Pressure in Inches of Water Column</vt:lpstr>
      <vt:lpstr>Inlet Gas Pressure WC Settings</vt:lpstr>
      <vt:lpstr>Locating Gas Pressure Taps</vt:lpstr>
      <vt:lpstr>Locating Gas Pressure Taps</vt:lpstr>
      <vt:lpstr>36J Inlet/Outlet Tower-style Pressure Tap</vt:lpstr>
      <vt:lpstr>Measuring Pressure</vt:lpstr>
      <vt:lpstr>Plastic Barbed Fitting on the 36J</vt:lpstr>
      <vt:lpstr>Connecting 1/8” NPT Barbed Adaptor </vt:lpstr>
      <vt:lpstr>Adjusting Manifold Pressure</vt:lpstr>
      <vt:lpstr>Adjusting Manifold Pressure</vt:lpstr>
      <vt:lpstr>Adjusting Manifold Pressure on Two Stage Valve</vt:lpstr>
      <vt:lpstr>Adjusting Regulator and Pilot on the 36H/36G</vt:lpstr>
      <vt:lpstr>Converting from Natural Gas to LP</vt:lpstr>
      <vt:lpstr>Key Takeaways</vt:lpstr>
      <vt:lpstr>White-Rodgers Cross Reference</vt:lpstr>
      <vt:lpstr>PowerPoint Presentation</vt:lpstr>
      <vt:lpstr>When to Replace a Gas Valve</vt:lpstr>
      <vt:lpstr>Troubleshooting Gas Valves - Electrical</vt:lpstr>
      <vt:lpstr>Troubleshooting Gas Valves - Mechanical</vt:lpstr>
      <vt:lpstr>Troubleshooting In-line Gas Regulators</vt:lpstr>
      <vt:lpstr>Troubleshooting In-line Gas Regulators</vt:lpstr>
      <vt:lpstr>Results of Gas Valve Contamination</vt:lpstr>
      <vt:lpstr>Key Takeaways</vt:lpstr>
      <vt:lpstr>Why Contractors Trust White-Rodgers</vt:lpstr>
      <vt:lpstr>Wholesale Resource 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Burke, Tim F [CLIMATE/WR/STL]</dc:creator>
  <cp:lastModifiedBy>Young, Emily [COMRES/WR/STL]</cp:lastModifiedBy>
  <cp:revision>3</cp:revision>
  <cp:lastPrinted>2015-07-22T22:05:58Z</cp:lastPrinted>
  <dcterms:created xsi:type="dcterms:W3CDTF">2016-02-11T14:53:50Z</dcterms:created>
  <dcterms:modified xsi:type="dcterms:W3CDTF">2021-07-01T06:55:49Z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0x01010075E5B6E2825F60408E6F010B3EDF072C</vt:lpwstr>
  </property>
  <property fmtid="{D5CDD505-2E9C-101B-9397-08002B2CF9AE}" pid="3" name="MSIP_Label_d38901aa-f724-46bf-bb4f-aef09392934b_Enabled">
    <vt:lpwstr>true</vt:lpwstr>
  </property>
  <property fmtid="{D5CDD505-2E9C-101B-9397-08002B2CF9AE}" pid="4" name="MSIP_Label_d38901aa-f724-46bf-bb4f-aef09392934b_SetDate">
    <vt:lpwstr>2021-07-01T06:55:45Z</vt:lpwstr>
  </property>
  <property fmtid="{D5CDD505-2E9C-101B-9397-08002B2CF9AE}" pid="5" name="MSIP_Label_d38901aa-f724-46bf-bb4f-aef09392934b_Method">
    <vt:lpwstr>Privileged</vt:lpwstr>
  </property>
  <property fmtid="{D5CDD505-2E9C-101B-9397-08002B2CF9AE}" pid="6" name="MSIP_Label_d38901aa-f724-46bf-bb4f-aef09392934b_Name">
    <vt:lpwstr>Internal - No Label</vt:lpwstr>
  </property>
  <property fmtid="{D5CDD505-2E9C-101B-9397-08002B2CF9AE}" pid="7" name="MSIP_Label_d38901aa-f724-46bf-bb4f-aef09392934b_SiteId">
    <vt:lpwstr>eb06985d-06ca-4a17-81da-629ab99f6505</vt:lpwstr>
  </property>
  <property fmtid="{D5CDD505-2E9C-101B-9397-08002B2CF9AE}" pid="8" name="MSIP_Label_d38901aa-f724-46bf-bb4f-aef09392934b_ActionId">
    <vt:lpwstr>7a134988-d442-4187-a65f-b808639da174</vt:lpwstr>
  </property>
  <property fmtid="{D5CDD505-2E9C-101B-9397-08002B2CF9AE}" pid="9" name="MSIP_Label_d38901aa-f724-46bf-bb4f-aef09392934b_ContentBits">
    <vt:lpwstr>0</vt:lpwstr>
  </property>
</Properties>
</file>